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4015" r:id="rId2"/>
    <p:sldId id="4000" r:id="rId3"/>
    <p:sldId id="3976" r:id="rId4"/>
    <p:sldId id="3977" r:id="rId5"/>
    <p:sldId id="3978" r:id="rId6"/>
    <p:sldId id="3873" r:id="rId7"/>
    <p:sldId id="3874" r:id="rId8"/>
    <p:sldId id="3935" r:id="rId9"/>
    <p:sldId id="3936" r:id="rId10"/>
    <p:sldId id="3939" r:id="rId11"/>
    <p:sldId id="4011" r:id="rId12"/>
    <p:sldId id="4012" r:id="rId13"/>
    <p:sldId id="4013" r:id="rId14"/>
    <p:sldId id="4001" r:id="rId15"/>
    <p:sldId id="4002" r:id="rId16"/>
    <p:sldId id="4003" r:id="rId17"/>
    <p:sldId id="4004" r:id="rId18"/>
    <p:sldId id="4005" r:id="rId19"/>
    <p:sldId id="4006" r:id="rId20"/>
    <p:sldId id="4007" r:id="rId21"/>
    <p:sldId id="4008" r:id="rId22"/>
    <p:sldId id="4009" r:id="rId23"/>
    <p:sldId id="4010" r:id="rId24"/>
    <p:sldId id="3876" r:id="rId25"/>
    <p:sldId id="3896" r:id="rId26"/>
    <p:sldId id="3897" r:id="rId27"/>
    <p:sldId id="3898" r:id="rId28"/>
    <p:sldId id="3980" r:id="rId29"/>
    <p:sldId id="3981" r:id="rId30"/>
    <p:sldId id="3982" r:id="rId31"/>
    <p:sldId id="3983" r:id="rId32"/>
    <p:sldId id="3984" r:id="rId33"/>
    <p:sldId id="3985" r:id="rId34"/>
    <p:sldId id="3986" r:id="rId35"/>
    <p:sldId id="3987" r:id="rId36"/>
    <p:sldId id="3988" r:id="rId37"/>
    <p:sldId id="398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35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235" autoAdjust="0"/>
    <p:restoredTop sz="94670"/>
  </p:normalViewPr>
  <p:slideViewPr>
    <p:cSldViewPr snapToGrid="0" snapToObjects="1">
      <p:cViewPr varScale="1">
        <p:scale>
          <a:sx n="62" d="100"/>
          <a:sy n="62" d="100"/>
        </p:scale>
        <p:origin x="7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1B9F8-B269-324E-BD98-8BFD4409BEF8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98680-55F7-7B42-AAD8-F2FF9AFF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Returning student?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98680-55F7-7B42-AAD8-F2FF9AFF91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4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 &amp; HP;</a:t>
            </a:r>
            <a:r>
              <a:rPr lang="en-US" baseline="0" dirty="0" smtClean="0"/>
              <a:t> </a:t>
            </a:r>
            <a:r>
              <a:rPr lang="zh-CN" altLang="en-US" dirty="0" smtClean="0"/>
              <a:t>苹果和西瓜</a:t>
            </a:r>
            <a:r>
              <a:rPr lang="en-US" altLang="zh-CN" dirty="0" smtClean="0"/>
              <a:t>;</a:t>
            </a:r>
            <a:r>
              <a:rPr lang="en-US" altLang="zh-CN" baseline="0" dirty="0" smtClean="0"/>
              <a:t> </a:t>
            </a:r>
            <a:r>
              <a:rPr lang="zh-CN" altLang="en-US" dirty="0" smtClean="0"/>
              <a:t>游泳和打篮球</a:t>
            </a:r>
            <a:r>
              <a:rPr lang="en-US" altLang="zh-CN" dirty="0" smtClean="0"/>
              <a:t>;</a:t>
            </a:r>
            <a:r>
              <a:rPr lang="en-US" altLang="zh-CN" baseline="0" dirty="0" smtClean="0"/>
              <a:t> </a:t>
            </a:r>
            <a:r>
              <a:rPr lang="zh-CN" altLang="en-US" dirty="0" smtClean="0"/>
              <a:t>咖啡和茶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98680-55F7-7B42-AAD8-F2FF9AFF91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4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9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5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6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7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3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6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2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1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45A0-355E-934F-96E8-96046BCE42C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y.cheng-tsui.com/files/images/CastOfCharacters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10" y="1825625"/>
            <a:ext cx="63249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0" y="0"/>
            <a:ext cx="12192000" cy="11749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kern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sz="2800" kern="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en-US" sz="2800" kern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    </a:t>
            </a:r>
            <a:r>
              <a:rPr lang="en-US" altLang="ja-JP" sz="2800" kern="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cè</a:t>
            </a:r>
            <a:r>
              <a:rPr lang="en-US" sz="5400" kern="0" dirty="0" smtClean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 smtClean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5400" kern="0" dirty="0" smtClean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第三册  </a:t>
            </a:r>
            <a:r>
              <a:rPr lang="en-US" altLang="zh-CN" sz="4100" kern="0" dirty="0" smtClean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>(Book Three)</a:t>
            </a:r>
            <a:endParaRPr lang="zh-CN" altLang="en-US" sz="4100" dirty="0">
              <a:latin typeface="+mn-lt"/>
              <a:ea typeface="DFKai-S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879" y="137145"/>
            <a:ext cx="900628" cy="90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5826430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住在校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内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2800" dirty="0" err="1">
                <a:latin typeface="Bahnschrift" panose="020B0502040204020203" pitchFamily="34" charset="0"/>
                <a:cs typeface="Arial" panose="020B0604020202020204" pitchFamily="34" charset="0"/>
              </a:rPr>
              <a:t>z</a:t>
            </a:r>
            <a:r>
              <a:rPr lang="en-US" sz="2800" dirty="0" err="1" smtClean="0">
                <a:latin typeface="Bahnschrift" panose="020B0502040204020203" pitchFamily="34" charset="0"/>
                <a:cs typeface="Arial" panose="020B0604020202020204" pitchFamily="34" charset="0"/>
              </a:rPr>
              <a:t>hù</a:t>
            </a:r>
            <a:r>
              <a:rPr lang="en-US" sz="2800" dirty="0" smtClean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Bahnschrift" panose="020B0502040204020203" pitchFamily="34" charset="0"/>
                <a:cs typeface="Arial" panose="020B0604020202020204" pitchFamily="34" charset="0"/>
              </a:rPr>
              <a:t>zài</a:t>
            </a:r>
            <a:r>
              <a:rPr lang="en-US" sz="28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  <a:cs typeface="Arial" panose="020B0604020202020204" pitchFamily="34" charset="0"/>
              </a:rPr>
              <a:t>xiào</a:t>
            </a:r>
            <a:r>
              <a:rPr lang="en-US" sz="2800" dirty="0" smtClean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  <a:cs typeface="Arial" panose="020B0604020202020204" pitchFamily="34" charset="0"/>
              </a:rPr>
              <a:t>nèi</a:t>
            </a:r>
            <a:endParaRPr lang="en-US" sz="28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26430" y="-1"/>
            <a:ext cx="6365569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住在校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外</a:t>
            </a:r>
            <a:r>
              <a:rPr lang="zh-CN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  <a:cs typeface="Arial" panose="020B0604020202020204" pitchFamily="34" charset="0"/>
              </a:rPr>
              <a:t>wài</a:t>
            </a:r>
            <a:endParaRPr lang="en-US" sz="28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550" y="178198"/>
            <a:ext cx="972487" cy="972487"/>
          </a:xfrm>
          <a:prstGeom prst="rect">
            <a:avLst/>
          </a:prstGeom>
        </p:spPr>
      </p:pic>
      <p:pic>
        <p:nvPicPr>
          <p:cNvPr id="1030" name="Picture 6" descr="Future Students: Barry University, Miami, Flor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2" y="3818564"/>
            <a:ext cx="5611268" cy="30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Student Housing | Cogswell Colleg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93" y="3849198"/>
            <a:ext cx="4775194" cy="318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Off-campus housing in high demand, complicated by lottery proc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93" y="1512478"/>
            <a:ext cx="4775194" cy="316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iving On Or Off Campus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7" y="1512478"/>
            <a:ext cx="5639679" cy="251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001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第一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课</a:t>
            </a: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：</a:t>
            </a:r>
            <a:r>
              <a:rPr lang="zh-TW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开学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77AFDCB-9B42-1244-A3EA-6FC6DF481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49097" y="2494404"/>
            <a:ext cx="9144000" cy="2992726"/>
          </a:xfrm>
        </p:spPr>
        <p:txBody>
          <a:bodyPr>
            <a:normAutofit/>
          </a:bodyPr>
          <a:lstStyle/>
          <a:p>
            <a:r>
              <a:rPr lang="en-US" sz="4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Shēng</a:t>
            </a:r>
            <a:r>
              <a:rPr lang="en-US" sz="4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</a:t>
            </a:r>
            <a:endParaRPr lang="en-US" altLang="zh-TW" sz="4300" dirty="0">
              <a:solidFill>
                <a:schemeClr val="tx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r>
              <a:rPr lang="zh-TW" altLang="en-US" sz="96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生词</a:t>
            </a:r>
            <a:endParaRPr lang="en-US" altLang="zh-TW" sz="9600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800" dirty="0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vocabulary</a:t>
            </a:r>
          </a:p>
          <a:p>
            <a:endParaRPr lang="en-US" altLang="zh-CN" sz="4800" dirty="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43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22" y="719349"/>
            <a:ext cx="1738536" cy="5743096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开学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新生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研究生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辆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出生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弓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长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校外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校内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安全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8967" y="753487"/>
            <a:ext cx="1728192" cy="56267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開學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新生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研究生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輛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出生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弓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長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校外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校內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安全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9812" y="719349"/>
            <a:ext cx="3282612" cy="6000107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altLang="zh-CN" sz="2400" dirty="0">
                <a:cs typeface="Calibri" panose="020F0502020204030204" pitchFamily="34" charset="0"/>
              </a:rPr>
              <a:t>To</a:t>
            </a:r>
            <a:r>
              <a:rPr lang="zh-CN" altLang="en-US" sz="2400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begin a new semester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400" dirty="0">
                <a:cs typeface="Calibri" panose="020F0502020204030204" pitchFamily="34" charset="0"/>
              </a:rPr>
              <a:t>New student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400" dirty="0">
                <a:cs typeface="Calibri" panose="020F0502020204030204" pitchFamily="34" charset="0"/>
              </a:rPr>
              <a:t>Graduate student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400" dirty="0">
                <a:cs typeface="Calibri" panose="020F0502020204030204" pitchFamily="34" charset="0"/>
              </a:rPr>
              <a:t>Measure word for vehicles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400" dirty="0">
                <a:cs typeface="Calibri" panose="020F0502020204030204" pitchFamily="34" charset="0"/>
              </a:rPr>
              <a:t>To be born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400" dirty="0">
                <a:cs typeface="Calibri" panose="020F0502020204030204" pitchFamily="34" charset="0"/>
              </a:rPr>
              <a:t>bow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400" dirty="0">
                <a:cs typeface="Calibri" panose="020F0502020204030204" pitchFamily="34" charset="0"/>
              </a:rPr>
              <a:t>long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400" dirty="0">
                <a:cs typeface="Calibri" panose="020F0502020204030204" pitchFamily="34" charset="0"/>
              </a:rPr>
              <a:t>Off campus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400" dirty="0">
                <a:cs typeface="Calibri" panose="020F0502020204030204" pitchFamily="34" charset="0"/>
              </a:rPr>
              <a:t>On campus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400" dirty="0">
                <a:cs typeface="Calibri" panose="020F0502020204030204" pitchFamily="34" charset="0"/>
              </a:rPr>
              <a:t>safe</a:t>
            </a:r>
            <a:endParaRPr lang="en-US" altLang="zh-CN" sz="2400" dirty="0">
              <a:cs typeface="Calibri" panose="020F0502020204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35130" y="719348"/>
            <a:ext cx="2016322" cy="566090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kāi</a:t>
            </a:r>
            <a:r>
              <a:rPr lang="zh-CN" altLang="en-US" sz="2400" dirty="0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xué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xīnshēng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yánjiūshēng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liàng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chūshēng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gōng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cháng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xiào</a:t>
            </a:r>
            <a:r>
              <a:rPr lang="en-US" sz="2400" dirty="0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wài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xiào</a:t>
            </a:r>
            <a:r>
              <a:rPr lang="en-US" sz="2400" dirty="0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nèi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ānquán</a:t>
            </a:r>
            <a:endParaRPr lang="en-US" altLang="zh-CN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3479" y="3549799"/>
            <a:ext cx="2414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 sz="6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张</a:t>
            </a:r>
            <a:r>
              <a:rPr lang="en-US" altLang="zh-CN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6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張</a:t>
            </a:r>
            <a:r>
              <a:rPr lang="zh-CN" altLang="en-US" sz="48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endParaRPr lang="zh-TW" altLang="en-US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16649" y="1644082"/>
            <a:ext cx="2511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 sz="6000" dirty="0">
                <a:solidFill>
                  <a:schemeClr val="accent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本科生</a:t>
            </a:r>
            <a:endParaRPr lang="zh-TW" altLang="en-US" sz="6000" dirty="0">
              <a:solidFill>
                <a:schemeClr val="accent2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65063" y="581418"/>
            <a:ext cx="2414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 sz="6000" dirty="0" smtClean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</a:t>
            </a:r>
            <a:r>
              <a:rPr lang="en-US" altLang="zh-CN" sz="3200" dirty="0" smtClean="0">
                <a:solidFill>
                  <a:srgbClr val="00B050"/>
                </a:solidFill>
                <a:ea typeface="KaiTi" panose="02010609060101010101" pitchFamily="49" charset="-122"/>
              </a:rPr>
              <a:t>vs.</a:t>
            </a:r>
            <a:r>
              <a:rPr lang="zh-CN" altLang="en-US" sz="6000" dirty="0" smtClean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旧</a:t>
            </a:r>
            <a:r>
              <a:rPr lang="zh-CN" altLang="en-US" sz="48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endParaRPr lang="zh-TW" altLang="en-US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68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690" y="635060"/>
            <a:ext cx="1810544" cy="5841715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比较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省钱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自由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不见得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好处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适应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生活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搬家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帮忙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拉</a:t>
            </a:r>
            <a:r>
              <a:rPr lang="en-US" altLang="zh-CN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32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落</a:t>
            </a:r>
            <a:endParaRPr lang="en-US" altLang="zh-CN" sz="32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94526" y="701289"/>
            <a:ext cx="1738536" cy="590107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比較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省錢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自由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不見得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好處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適應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生活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搬家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幫忙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拉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落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76192" y="1565176"/>
            <a:ext cx="1738536" cy="5037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altLang="zh-CN" sz="2600" dirty="0"/>
          </a:p>
        </p:txBody>
      </p:sp>
      <p:sp>
        <p:nvSpPr>
          <p:cNvPr id="8" name="Rectangle 7"/>
          <p:cNvSpPr/>
          <p:nvPr/>
        </p:nvSpPr>
        <p:spPr>
          <a:xfrm>
            <a:off x="6219257" y="701289"/>
            <a:ext cx="5739862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Aft>
                <a:spcPts val="18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/>
              <a:t>Relatively; comparatively; rather to compare</a:t>
            </a:r>
          </a:p>
          <a:p>
            <a:pPr marL="274320" indent="-274320">
              <a:spcAft>
                <a:spcPts val="18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/>
              <a:t>To save money</a:t>
            </a:r>
          </a:p>
          <a:p>
            <a:pPr marL="274320" indent="-274320">
              <a:spcAft>
                <a:spcPts val="18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/>
              <a:t>Free; unconstrained</a:t>
            </a:r>
          </a:p>
          <a:p>
            <a:pPr marL="274320" indent="-274320">
              <a:spcAft>
                <a:spcPts val="18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/>
              <a:t>Not necessarily</a:t>
            </a:r>
          </a:p>
          <a:p>
            <a:pPr marL="274320" indent="-274320">
              <a:spcAft>
                <a:spcPts val="18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/>
              <a:t>Advantage; benefit</a:t>
            </a:r>
          </a:p>
          <a:p>
            <a:pPr marL="274320" indent="-274320">
              <a:spcAft>
                <a:spcPts val="18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/>
              <a:t>To adapt; to become accustomed to</a:t>
            </a:r>
          </a:p>
          <a:p>
            <a:pPr marL="274320" indent="-274320">
              <a:spcAft>
                <a:spcPts val="18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/>
              <a:t>Life; livelihood; to live</a:t>
            </a:r>
          </a:p>
          <a:p>
            <a:pPr marL="274320" indent="-274320">
              <a:spcAft>
                <a:spcPts val="18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/>
              <a:t>To move (one’s residence)</a:t>
            </a:r>
          </a:p>
          <a:p>
            <a:pPr marL="274320" indent="-274320">
              <a:spcAft>
                <a:spcPts val="18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200" dirty="0"/>
              <a:t>To help</a:t>
            </a:r>
          </a:p>
          <a:p>
            <a:pPr marL="274320" indent="-274320">
              <a:spcAft>
                <a:spcPts val="18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altLang="zh-CN" sz="2200" dirty="0">
                <a:solidFill>
                  <a:prstClr val="black"/>
                </a:solidFill>
              </a:rPr>
              <a:t>(colloq.) to leave (</a:t>
            </a:r>
            <a:r>
              <a:rPr lang="en-US" altLang="zh-CN" sz="2200" dirty="0" err="1">
                <a:solidFill>
                  <a:prstClr val="black"/>
                </a:solidFill>
              </a:rPr>
              <a:t>sth</a:t>
            </a:r>
            <a:r>
              <a:rPr lang="en-US" altLang="zh-CN" sz="2200" dirty="0">
                <a:solidFill>
                  <a:prstClr val="black"/>
                </a:solidFill>
              </a:rPr>
              <a:t>.) behind</a:t>
            </a:r>
            <a:endParaRPr lang="en-US" altLang="zh-CN" sz="2200" dirty="0"/>
          </a:p>
        </p:txBody>
      </p:sp>
      <p:sp>
        <p:nvSpPr>
          <p:cNvPr id="6" name="Rectangle 5"/>
          <p:cNvSpPr/>
          <p:nvPr/>
        </p:nvSpPr>
        <p:spPr>
          <a:xfrm>
            <a:off x="2624974" y="701289"/>
            <a:ext cx="22860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bǐjiào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shěng</a:t>
            </a:r>
            <a:r>
              <a:rPr lang="en-US" sz="2400" dirty="0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qián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zìyóu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bú</a:t>
            </a:r>
            <a:r>
              <a:rPr lang="en-US" sz="2400" dirty="0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jiàn</a:t>
            </a:r>
            <a:r>
              <a:rPr lang="en-US" sz="2400" dirty="0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dé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hǎochù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shìyìng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shēnghuó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bānjiā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bāngmán</a:t>
            </a:r>
            <a:endParaRPr lang="en-US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chemeClr val="accent3"/>
              </a:buClr>
              <a:buSzPct val="95000"/>
            </a:pPr>
            <a:r>
              <a:rPr lang="en-US" sz="2400" dirty="0" err="1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là</a:t>
            </a:r>
            <a:endParaRPr lang="en-US" altLang="zh-CN" sz="2400" dirty="0">
              <a:solidFill>
                <a:srgbClr val="007935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9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001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第一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课</a:t>
            </a: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：</a:t>
            </a:r>
            <a:r>
              <a:rPr lang="zh-TW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开学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77AFDCB-9B42-1244-A3EA-6FC6DF481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2397421"/>
            <a:ext cx="9144000" cy="2992726"/>
          </a:xfrm>
        </p:spPr>
        <p:txBody>
          <a:bodyPr>
            <a:normAutofit/>
          </a:bodyPr>
          <a:lstStyle/>
          <a:p>
            <a:r>
              <a:rPr lang="zh-CN" altLang="en-US" sz="8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单词</a:t>
            </a:r>
            <a:r>
              <a:rPr lang="en-US" sz="4800" dirty="0" smtClean="0">
                <a:solidFill>
                  <a:prstClr val="black"/>
                </a:solidFill>
              </a:rPr>
              <a:t>&amp;</a:t>
            </a:r>
            <a:r>
              <a:rPr lang="zh-CN" altLang="en-US" sz="8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片语</a:t>
            </a:r>
            <a:endParaRPr lang="en-US" altLang="zh-CN" sz="80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3600" dirty="0" err="1" smtClean="0"/>
              <a:t>Dāncí</a:t>
            </a:r>
            <a:r>
              <a:rPr lang="en-US" sz="3600" dirty="0" smtClean="0"/>
              <a:t>            </a:t>
            </a:r>
            <a:r>
              <a:rPr lang="en-US" sz="3600" dirty="0" err="1" smtClean="0"/>
              <a:t>piànyǔ</a:t>
            </a:r>
            <a:endParaRPr lang="en-US" altLang="zh-TW" sz="3600" dirty="0" smtClean="0">
              <a:solidFill>
                <a:schemeClr val="tx1"/>
              </a:solidFill>
              <a:ea typeface="KaiTi" panose="02010609060101010101" pitchFamily="49" charset="-122"/>
            </a:endParaRPr>
          </a:p>
          <a:p>
            <a:pPr marL="228600" lvl="0" indent="-228600"/>
            <a:r>
              <a:rPr lang="en-US" altLang="zh-CN" sz="4400" dirty="0" smtClean="0"/>
              <a:t>(</a:t>
            </a:r>
            <a:r>
              <a:rPr lang="en-US" sz="4800" dirty="0">
                <a:solidFill>
                  <a:prstClr val="black"/>
                </a:solidFill>
              </a:rPr>
              <a:t>Words &amp; Phrases</a:t>
            </a:r>
            <a:r>
              <a:rPr lang="en-US" altLang="zh-CN" sz="4400" dirty="0"/>
              <a:t>)</a:t>
            </a:r>
            <a:endParaRPr lang="en-US" altLang="zh-CN" sz="4400" dirty="0">
              <a:ea typeface="KaiTi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26" y="1320219"/>
            <a:ext cx="9373947" cy="49838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3200" u="sng" dirty="0">
                <a:solidFill>
                  <a:prstClr val="black"/>
                </a:solidFill>
              </a:rPr>
              <a:t>To express a feeling </a:t>
            </a:r>
            <a:r>
              <a:rPr lang="en-US" altLang="zh-CN" sz="3200" u="sng" dirty="0" smtClean="0">
                <a:solidFill>
                  <a:prstClr val="black"/>
                </a:solidFill>
              </a:rPr>
              <a:t>as well as </a:t>
            </a:r>
            <a:r>
              <a:rPr lang="en-US" altLang="zh-CN" sz="3200" u="sng" dirty="0">
                <a:solidFill>
                  <a:prstClr val="black"/>
                </a:solidFill>
              </a:rPr>
              <a:t>an </a:t>
            </a:r>
            <a:r>
              <a:rPr lang="en-US" altLang="zh-CN" sz="3200" u="sng" dirty="0" smtClean="0">
                <a:solidFill>
                  <a:prstClr val="black"/>
                </a:solidFill>
              </a:rPr>
              <a:t>opinion</a:t>
            </a:r>
          </a:p>
          <a:p>
            <a:pPr marL="0" indent="0">
              <a:buNone/>
            </a:pP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老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师，我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觉得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不舒服，可以回家吗？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吃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了药，你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觉得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好点儿了吗？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觉得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学中文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什么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最难？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觉得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夏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威夷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哪儿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最漂亮？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endParaRPr lang="en-US" altLang="zh-CN" sz="2400" dirty="0" smtClean="0"/>
          </a:p>
          <a:p>
            <a:pPr marL="514350" indent="-514350">
              <a:buNone/>
            </a:pPr>
            <a:endParaRPr lang="en-US" altLang="zh-CN" sz="2400" dirty="0"/>
          </a:p>
          <a:p>
            <a:pPr marL="514350" indent="-514350">
              <a:buNone/>
            </a:pPr>
            <a:r>
              <a:rPr lang="en-US" altLang="zh-CN" sz="2400" dirty="0" smtClean="0"/>
              <a:t>Do </a:t>
            </a:r>
            <a:r>
              <a:rPr lang="en-US" altLang="zh-CN" sz="2400" dirty="0"/>
              <a:t>you think that movie is good</a:t>
            </a:r>
            <a:r>
              <a:rPr lang="zh-CN" altLang="en-US" sz="2400" dirty="0"/>
              <a:t>？</a:t>
            </a:r>
            <a:endParaRPr lang="en-US" altLang="zh-CN" sz="2400" dirty="0"/>
          </a:p>
          <a:p>
            <a:pPr marL="514350" indent="-514350">
              <a:buNone/>
            </a:pPr>
            <a:r>
              <a:rPr lang="en-US" altLang="zh-CN" sz="2400" dirty="0" smtClean="0"/>
              <a:t>Do </a:t>
            </a:r>
            <a:r>
              <a:rPr lang="en-US" altLang="zh-CN" sz="2400" dirty="0"/>
              <a:t>you think she is pretty</a:t>
            </a:r>
            <a:r>
              <a:rPr lang="zh-CN" altLang="en-US" sz="2400" dirty="0"/>
              <a:t>？</a:t>
            </a:r>
            <a:endParaRPr lang="en-US" altLang="zh-CN" sz="2400" dirty="0"/>
          </a:p>
          <a:p>
            <a:pPr marL="514350" indent="-514350">
              <a:buNone/>
            </a:pPr>
            <a:endParaRPr lang="en-US" altLang="zh-CN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2917" y="4130633"/>
            <a:ext cx="1989072" cy="265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Qiaona Yu\Pictures\Sunrise\098_7_6_tonemappe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4565" y="4675748"/>
            <a:ext cx="3168352" cy="2110398"/>
          </a:xfrm>
          <a:prstGeom prst="rect">
            <a:avLst/>
          </a:prstGeom>
          <a:noFill/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觉得</a:t>
            </a:r>
            <a:r>
              <a:rPr lang="en-US" altLang="zh-CN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…	</a:t>
            </a:r>
            <a:r>
              <a:rPr lang="en-US" altLang="zh-CN" sz="3600" dirty="0" smtClean="0">
                <a:latin typeface="+mn-lt"/>
              </a:rPr>
              <a:t>(</a:t>
            </a:r>
            <a:r>
              <a:rPr lang="en-US" altLang="zh-CN" sz="3200" dirty="0">
                <a:latin typeface="+mn-lt"/>
              </a:rPr>
              <a:t>t</a:t>
            </a:r>
            <a:r>
              <a:rPr lang="en-US" altLang="zh-CN" sz="3200" dirty="0" smtClean="0">
                <a:latin typeface="+mn-lt"/>
              </a:rPr>
              <a:t>o feeling; to think</a:t>
            </a:r>
            <a:r>
              <a:rPr lang="en-US" altLang="zh-CN" sz="3600" dirty="0" smtClean="0">
                <a:latin typeface="+mn-lt"/>
              </a:rPr>
              <a:t>)                               verb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66" y="1719722"/>
            <a:ext cx="11262189" cy="4958479"/>
          </a:xfrm>
        </p:spPr>
        <p:txBody>
          <a:bodyPr>
            <a:normAutofit/>
          </a:bodyPr>
          <a:lstStyle/>
          <a:p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住在</a:t>
            </a:r>
            <a:r>
              <a:rPr lang="en-US" altLang="zh-CN" sz="3600" dirty="0" smtClean="0">
                <a:solidFill>
                  <a:srgbClr val="007935"/>
                </a:solidFill>
                <a:ea typeface="KaiTi" panose="02010609060101010101" pitchFamily="49" charset="-122"/>
              </a:rPr>
              <a:t>Bellevue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买东西很</a:t>
            </a:r>
            <a:r>
              <a:rPr lang="zh-CN" altLang="en-US" sz="44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方便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我想问您一个问题，你现在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方便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吗？</a:t>
            </a:r>
            <a:endParaRPr lang="en-US" altLang="zh-CN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44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方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便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的时候，请给我打个电话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>
              <a:solidFill>
                <a:schemeClr val="accent1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 very convenient to come to campus from my home. </a:t>
            </a:r>
          </a:p>
          <a:p>
            <a:r>
              <a:rPr lang="en-US" dirty="0" smtClean="0"/>
              <a:t>Ask your teacher when is good for you to ask her a question.</a:t>
            </a:r>
          </a:p>
          <a:p>
            <a:r>
              <a:rPr lang="en-US" dirty="0" smtClean="0"/>
              <a:t>Please go to the library when you get time (are convenient).</a:t>
            </a:r>
          </a:p>
          <a:p>
            <a:r>
              <a:rPr lang="en-US" dirty="0" smtClean="0"/>
              <a:t>Could you please come to my office when you get a chance?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方便</a:t>
            </a:r>
            <a:r>
              <a:rPr lang="en-US" altLang="zh-CN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sz="3600" dirty="0" smtClean="0">
                <a:latin typeface="+mn-lt"/>
              </a:rPr>
              <a:t>(</a:t>
            </a:r>
            <a:r>
              <a:rPr lang="en-US" altLang="zh-CN" sz="3600" dirty="0">
                <a:solidFill>
                  <a:prstClr val="black"/>
                </a:solidFill>
                <a:latin typeface="+mn-lt"/>
                <a:cs typeface="+mn-cs"/>
              </a:rPr>
              <a:t>convenient</a:t>
            </a:r>
            <a:r>
              <a:rPr lang="en-US" altLang="zh-CN" sz="3600" dirty="0" smtClean="0">
                <a:latin typeface="+mn-lt"/>
              </a:rPr>
              <a:t>)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22" y="1353014"/>
            <a:ext cx="10515600" cy="5191624"/>
          </a:xfrm>
        </p:spPr>
        <p:txBody>
          <a:bodyPr>
            <a:normAutofit/>
          </a:bodyPr>
          <a:lstStyle/>
          <a:p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住在校内很</a:t>
            </a:r>
            <a:r>
              <a:rPr lang="zh-CN" altLang="en-US" sz="44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安全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 </a:t>
            </a:r>
            <a:endParaRPr lang="zh-TW" altLang="en-US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你别担心，你女儿现在很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安全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 </a:t>
            </a:r>
            <a:endParaRPr lang="en-US" altLang="zh-TW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我们宿舍楼的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安全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问题很大。</a:t>
            </a:r>
            <a:endParaRPr lang="zh-TW" altLang="en-US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最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安全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的办法是不出门。</a:t>
            </a:r>
            <a:endParaRPr lang="en-US" altLang="zh-CN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smtClean="0"/>
              <a:t>I don’t think living on campus is safe.</a:t>
            </a:r>
          </a:p>
          <a:p>
            <a:r>
              <a:rPr lang="en-US" altLang="zh-CN" dirty="0" smtClean="0"/>
              <a:t>Our dorm building has no security problem.</a:t>
            </a:r>
          </a:p>
          <a:p>
            <a:r>
              <a:rPr lang="en-US" altLang="zh-CN" dirty="0" smtClean="0"/>
              <a:t>I think it is not safe to take a plane.</a:t>
            </a:r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安全</a:t>
            </a:r>
            <a:r>
              <a:rPr lang="en-US" altLang="zh-CN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sz="3600" dirty="0" smtClean="0">
                <a:latin typeface="+mn-lt"/>
              </a:rPr>
              <a:t>(</a:t>
            </a:r>
            <a:r>
              <a:rPr lang="en-US" altLang="zh-CN" sz="3600" dirty="0" smtClean="0">
                <a:solidFill>
                  <a:prstClr val="black"/>
                </a:solidFill>
                <a:latin typeface="+mn-lt"/>
                <a:cs typeface="+mn-cs"/>
              </a:rPr>
              <a:t>safe</a:t>
            </a:r>
            <a:r>
              <a:rPr lang="en-US" altLang="zh-CN" sz="3600" dirty="0" smtClean="0">
                <a:latin typeface="+mn-lt"/>
              </a:rPr>
              <a:t>)                                                    </a:t>
            </a:r>
            <a:r>
              <a:rPr lang="en-US" altLang="zh-CN" sz="3600" dirty="0" err="1" smtClean="0">
                <a:latin typeface="+mn-lt"/>
              </a:rPr>
              <a:t>adj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47" y="146285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他平时很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省钱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，从来不买新衣服。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</a:p>
          <a:p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这件衣服在打五折，可以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省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三十块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钱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</a:p>
          <a:p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我每天都带饭来学校，可以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省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不少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钱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got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second-hand books, (so) saved a lot.</a:t>
            </a:r>
          </a:p>
          <a:p>
            <a:r>
              <a:rPr lang="en-US" dirty="0" smtClean="0"/>
              <a:t>He does not go to those expensive restaurant any more, (so) saved a lot.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省钱</a:t>
            </a:r>
            <a:r>
              <a:rPr lang="en-US" altLang="zh-CN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sz="3600" dirty="0" smtClean="0">
                <a:latin typeface="+mn-lt"/>
              </a:rPr>
              <a:t>(to </a:t>
            </a:r>
            <a:r>
              <a:rPr lang="en-US" altLang="zh-CN" sz="3600" dirty="0" smtClean="0">
                <a:solidFill>
                  <a:prstClr val="black"/>
                </a:solidFill>
                <a:latin typeface="+mn-lt"/>
                <a:cs typeface="+mn-cs"/>
              </a:rPr>
              <a:t>save money; to economize</a:t>
            </a:r>
            <a:r>
              <a:rPr lang="en-US" altLang="zh-CN" sz="3600" dirty="0" smtClean="0">
                <a:latin typeface="+mn-lt"/>
              </a:rPr>
              <a:t>)       </a:t>
            </a:r>
            <a:r>
              <a:rPr lang="en-US" altLang="zh-CN" sz="3600" dirty="0" err="1" smtClean="0">
                <a:latin typeface="+mn-lt"/>
              </a:rPr>
              <a:t>vo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959" y="1620141"/>
            <a:ext cx="10515600" cy="5109431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在那个国家，你觉得人们有</a:t>
            </a:r>
            <a:r>
              <a:rPr lang="zh-CN" altLang="en-US" sz="43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自由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吗？</a:t>
            </a:r>
            <a:endParaRPr lang="en-US" altLang="zh-CN" sz="43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zh-TW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</a:p>
          <a:p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我觉得住在家里很不</a:t>
            </a:r>
            <a:r>
              <a:rPr lang="zh-CN" altLang="en-US" sz="43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自由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3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43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那个孩子快两岁了，可以</a:t>
            </a:r>
            <a:r>
              <a:rPr lang="zh-CN" altLang="en-US" sz="43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自由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地走来走去。</a:t>
            </a:r>
            <a:endParaRPr lang="en-US" altLang="zh-CN" sz="43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zh-TW" altLang="en-US" dirty="0" smtClean="0">
                <a:latin typeface="楷体" pitchFamily="49" charset="-122"/>
                <a:ea typeface="楷体" pitchFamily="49" charset="-122"/>
              </a:rPr>
              <a:t>  </a:t>
            </a:r>
            <a:endParaRPr lang="en-US" altLang="zh-TW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en-US" altLang="zh-CN" dirty="0" smtClean="0">
              <a:solidFill>
                <a:schemeClr val="accent1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found living off campus is very free.</a:t>
            </a:r>
          </a:p>
          <a:p>
            <a:r>
              <a:rPr lang="en-US" altLang="zh-CN" dirty="0" smtClean="0"/>
              <a:t>I can walk around freely outside.</a:t>
            </a:r>
          </a:p>
          <a:p>
            <a:r>
              <a:rPr lang="en-US" altLang="zh-CN" dirty="0" smtClean="0"/>
              <a:t>You can dance freely here.</a:t>
            </a:r>
            <a:br>
              <a:rPr lang="en-US" altLang="zh-CN" dirty="0" smtClean="0"/>
            </a:br>
            <a:endParaRPr lang="en-US" altLang="zh-CN" dirty="0" smtClean="0"/>
          </a:p>
          <a:p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自由</a:t>
            </a:r>
            <a:r>
              <a:rPr lang="en-US" altLang="zh-CN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sz="3600" dirty="0" smtClean="0">
                <a:latin typeface="+mn-lt"/>
              </a:rPr>
              <a:t>(</a:t>
            </a:r>
            <a:r>
              <a:rPr lang="en-US" altLang="zh-CN" sz="3600" dirty="0" smtClean="0">
                <a:solidFill>
                  <a:prstClr val="black"/>
                </a:solidFill>
                <a:latin typeface="+mn-lt"/>
                <a:cs typeface="+mn-cs"/>
              </a:rPr>
              <a:t>free; unconstrained</a:t>
            </a:r>
            <a:r>
              <a:rPr lang="en-US" altLang="zh-CN" sz="3600" dirty="0" smtClean="0">
                <a:latin typeface="+mn-lt"/>
              </a:rPr>
              <a:t>)        	noun; </a:t>
            </a:r>
            <a:r>
              <a:rPr lang="en-US" altLang="zh-CN" sz="3600" dirty="0" err="1" smtClean="0">
                <a:latin typeface="+mn-lt"/>
              </a:rPr>
              <a:t>adj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7491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sz="2800" kern="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en-US" sz="2800" kern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    </a:t>
            </a:r>
            <a:r>
              <a:rPr lang="en-US" altLang="ja-JP" sz="2800" kern="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cè</a:t>
            </a:r>
            <a:r>
              <a:rPr lang="zh-CN" altLang="en-US" sz="2800" kern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                    </a:t>
            </a:r>
            <a:r>
              <a:rPr lang="en-US" sz="2800" kern="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	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 </a:t>
            </a:r>
            <a:r>
              <a:rPr lang="en-US" altLang="zh-CN" sz="2800" kern="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kāi</a:t>
            </a:r>
            <a:r>
              <a:rPr lang="en-US" altLang="zh-CN" sz="2800" kern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xué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5400" kern="0" dirty="0" smtClean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第三册  </a:t>
            </a:r>
            <a:r>
              <a:rPr lang="zh-CN" altLang="en-US" kern="0" dirty="0" smtClean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</a:t>
            </a:r>
            <a:r>
              <a:rPr lang="zh-TW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课：</a:t>
            </a:r>
            <a:r>
              <a:rPr lang="zh-TW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开</a:t>
            </a:r>
            <a:r>
              <a:rPr lang="zh-TW" altLang="en-US" kern="0" dirty="0" smtClean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学 </a:t>
            </a:r>
            <a:r>
              <a:rPr lang="en-US" altLang="zh-TW" sz="3600" kern="0" dirty="0" smtClean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>A New Semester Starts</a:t>
            </a:r>
            <a:endParaRPr lang="zh-CN" altLang="en-US" sz="3600" dirty="0">
              <a:latin typeface="+mn-lt"/>
              <a:ea typeface="DFKai-SB" charset="0"/>
            </a:endParaRPr>
          </a:p>
        </p:txBody>
      </p:sp>
      <p:pic>
        <p:nvPicPr>
          <p:cNvPr id="4" name="Picture 3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F52223FC-9AAD-3C45-82B0-85E1A557B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57" y="1325544"/>
            <a:ext cx="5891829" cy="5262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265" y="201624"/>
            <a:ext cx="900628" cy="90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86" y="1587792"/>
            <a:ext cx="11066980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sz="48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 </a:t>
            </a:r>
            <a:r>
              <a:rPr lang="zh-CN" altLang="en-US" sz="48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他是在中国出生的，中文一定很好吧。</a:t>
            </a:r>
            <a:endParaRPr lang="en-US" altLang="zh-CN" sz="48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8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B: </a:t>
            </a:r>
            <a:r>
              <a:rPr lang="zh-CN" altLang="en-US" sz="48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在中国出生的人，中文</a:t>
            </a:r>
            <a:r>
              <a:rPr lang="zh-CN" altLang="en-US" sz="48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不见得</a:t>
            </a:r>
            <a:r>
              <a:rPr lang="zh-CN" altLang="en-US" sz="48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好。</a:t>
            </a:r>
            <a:endParaRPr lang="en-US" altLang="zh-CN" sz="48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en-US" altLang="zh-TW" sz="48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endParaRPr lang="en-US" altLang="zh-CN" sz="48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8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开车</a:t>
            </a:r>
            <a:r>
              <a:rPr lang="zh-CN" altLang="en-US" sz="48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不见得</a:t>
            </a:r>
            <a:r>
              <a:rPr lang="zh-CN" altLang="en-US" sz="48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比走路快。</a:t>
            </a:r>
            <a:endParaRPr lang="en-US" altLang="zh-TW" sz="48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smtClean="0"/>
              <a:t>Living on campus is not necessarily convenient,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Stuff in </a:t>
            </a:r>
            <a:r>
              <a:rPr lang="en-US" altLang="zh-CN" dirty="0" err="1" smtClean="0"/>
              <a:t>Walmart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 necessarily cheap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What she said is not necessarily true.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zh-CN" altLang="en-US" sz="5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见</a:t>
            </a:r>
            <a:r>
              <a:rPr lang="zh-CN" altLang="en-US" sz="5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</a:t>
            </a:r>
            <a:r>
              <a:rPr lang="en-US" altLang="zh-CN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…	</a:t>
            </a:r>
            <a:r>
              <a:rPr lang="en-US" altLang="zh-CN" sz="3600" dirty="0" smtClean="0">
                <a:latin typeface="+mn-lt"/>
              </a:rPr>
              <a:t>(Not necessarily)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265" y="1589319"/>
            <a:ext cx="11306710" cy="43513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zh-CN" sz="47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 </a:t>
            </a:r>
            <a:r>
              <a:rPr lang="zh-CN" altLang="en-US" sz="47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这个宿舍又小又贵。我真想搬出去住，省点儿钱。</a:t>
            </a:r>
            <a:endParaRPr lang="en-US" altLang="zh-CN" sz="47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en-US" sz="47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</a:t>
            </a:r>
            <a:r>
              <a:rPr lang="zh-CN" altLang="en-US" sz="47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：很多校外的房子也很小很贵，</a:t>
            </a:r>
            <a:r>
              <a:rPr lang="zh-CN" altLang="en-US" sz="47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不见得</a:t>
            </a:r>
            <a:r>
              <a:rPr lang="zh-CN" altLang="en-US" sz="47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能省钱。</a:t>
            </a:r>
            <a:endParaRPr lang="en-US" altLang="zh-CN" sz="47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en-US" altLang="zh-TW" sz="47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endParaRPr lang="en-US" altLang="zh-CN" sz="47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en-US" altLang="zh-CN" sz="47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zh-CN" altLang="en-US" sz="47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：你们这个宿舍很安静，下个学期我打算搬进来。</a:t>
            </a:r>
            <a:endParaRPr lang="en-US" altLang="zh-CN" sz="47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en-US" sz="47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</a:t>
            </a:r>
            <a:r>
              <a:rPr lang="zh-CN" altLang="en-US" sz="47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：这个宿舍房间不多，好像都有人住</a:t>
            </a:r>
            <a:r>
              <a:rPr lang="en-US" altLang="zh-CN" sz="47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__________</a:t>
            </a:r>
            <a:r>
              <a:rPr lang="zh-CN" altLang="en-US" sz="47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7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endParaRPr lang="en-US" altLang="zh-CN" sz="47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en-US" altLang="zh-CN" sz="47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zh-CN" altLang="en-US" sz="47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：他是老生，我们有什么事都可以去问他。</a:t>
            </a:r>
            <a:endParaRPr lang="en-US" altLang="zh-CN" sz="47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en-US" sz="47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</a:t>
            </a:r>
            <a:r>
              <a:rPr lang="zh-CN" altLang="en-US" sz="47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：他只比我们早来一年，</a:t>
            </a:r>
            <a:r>
              <a:rPr lang="en-US" altLang="zh-CN" sz="47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______________</a:t>
            </a:r>
            <a:r>
              <a:rPr lang="zh-CN" altLang="en-US" sz="47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dirty="0" smtClean="0">
                <a:latin typeface="楷体" pitchFamily="49" charset="-122"/>
                <a:ea typeface="楷体" pitchFamily="49" charset="-122"/>
              </a:rPr>
              <a:t> 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zh-CN" altLang="en-US" sz="5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见</a:t>
            </a:r>
            <a:r>
              <a:rPr lang="zh-CN" altLang="en-US" sz="5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</a:t>
            </a:r>
            <a:r>
              <a:rPr lang="en-US" altLang="zh-CN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…	</a:t>
            </a:r>
            <a:r>
              <a:rPr lang="en-US" altLang="zh-CN" sz="3600" dirty="0" smtClean="0">
                <a:latin typeface="+mn-lt"/>
              </a:rPr>
              <a:t>(Not necessarily)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74" y="1526507"/>
            <a:ext cx="11101226" cy="4351338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坐飞机的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好处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是可以省时间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zh-TW" altLang="en-US" sz="4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买车的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好处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有哪些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endParaRPr lang="en-US" altLang="zh-TW" sz="4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学中文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对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找工作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有好处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CN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en-US" altLang="zh-CN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对</a:t>
            </a:r>
            <a:r>
              <a:rPr lang="en-US" altLang="zh-CN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有好处</a:t>
            </a:r>
            <a:r>
              <a:rPr lang="en-US" altLang="zh-CN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endParaRPr lang="zh-TW" altLang="en-US" sz="4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 </a:t>
            </a:r>
            <a:endParaRPr lang="en-US" altLang="zh-CN" dirty="0" smtClean="0">
              <a:solidFill>
                <a:schemeClr val="accent1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smtClean="0"/>
              <a:t>What advantages can going to college bring you?</a:t>
            </a:r>
          </a:p>
          <a:p>
            <a:r>
              <a:rPr lang="en-US" dirty="0" smtClean="0"/>
              <a:t>Talking to Chinese friends is good for learning Chinese.</a:t>
            </a:r>
          </a:p>
          <a:p>
            <a:r>
              <a:rPr lang="en-US" dirty="0" smtClean="0"/>
              <a:t>Drinking does no good to you.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好处</a:t>
            </a:r>
            <a:r>
              <a:rPr lang="en-US" altLang="zh-CN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sz="3600" dirty="0" smtClean="0">
                <a:latin typeface="+mn-lt"/>
              </a:rPr>
              <a:t>(advantage; benefit)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149135"/>
            <a:ext cx="10515600" cy="113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 </a:t>
            </a:r>
            <a:endParaRPr lang="en-US" dirty="0">
              <a:solidFill>
                <a:srgbClr val="007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54" y="1661238"/>
            <a:ext cx="11754012" cy="4351338"/>
          </a:xfrm>
        </p:spPr>
        <p:txBody>
          <a:bodyPr/>
          <a:lstStyle/>
          <a:p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适应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大学的生活了吗？</a:t>
            </a:r>
            <a:endParaRPr lang="zh-TW" altLang="en-US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我来纽约两年了，到现在还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不适应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这里的生活。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zh-TW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endParaRPr lang="zh-TW" altLang="en-US" sz="4000" dirty="0" smtClean="0">
              <a:solidFill>
                <a:schemeClr val="accent1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dirty="0" smtClean="0"/>
          </a:p>
          <a:p>
            <a:r>
              <a:rPr lang="en-US" dirty="0" smtClean="0"/>
              <a:t>Are you used to the weather here?</a:t>
            </a:r>
          </a:p>
          <a:p>
            <a:r>
              <a:rPr lang="en-US" dirty="0" smtClean="0"/>
              <a:t>We’ve just arrive in China. We’re not used to the weather here yet.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适应</a:t>
            </a:r>
            <a:r>
              <a:rPr lang="en-US" altLang="zh-CN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sz="3600" dirty="0" smtClean="0">
                <a:latin typeface="+mn-lt"/>
              </a:rPr>
              <a:t>(To adapt; to become accustomed to)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001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第一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课</a:t>
            </a: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：</a:t>
            </a:r>
            <a:r>
              <a:rPr lang="zh-TW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开学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77AFDCB-9B42-1244-A3EA-6FC6DF481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2397421"/>
            <a:ext cx="9144000" cy="2992726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Yǔ</a:t>
            </a:r>
            <a:r>
              <a:rPr lang="zh-CN" altLang="en-US" sz="4800" dirty="0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fǎ</a:t>
            </a: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r>
              <a:rPr lang="zh-TW" altLang="en-US" sz="80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语法</a:t>
            </a:r>
            <a:endParaRPr lang="en-US" altLang="zh-TW" sz="8000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800" dirty="0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grammar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38" y="1772480"/>
            <a:ext cx="11525412" cy="48802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3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除了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英文</a:t>
            </a: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以外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，我</a:t>
            </a: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还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会说中文。</a:t>
            </a:r>
            <a:endParaRPr lang="zh-TW" altLang="en-US" sz="43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除了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跳舞</a:t>
            </a: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以外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，她</a:t>
            </a: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还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喜欢唱歌。</a:t>
            </a:r>
            <a:endParaRPr lang="en-US" altLang="zh-CN" sz="43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TW" sz="43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除了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周末</a:t>
            </a: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以外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altLang="zh-CN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          </a:t>
            </a:r>
            <a:r>
              <a:rPr lang="zh-TW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   </a:t>
            </a:r>
            <a:r>
              <a:rPr lang="en-US" altLang="zh-TW" dirty="0" smtClean="0">
                <a:ea typeface="+mj-ea"/>
              </a:rPr>
              <a:t>(</a:t>
            </a:r>
            <a:r>
              <a:rPr lang="en-US" altLang="zh-TW" dirty="0">
                <a:ea typeface="+mj-ea"/>
              </a:rPr>
              <a:t>Monday is free, too</a:t>
            </a:r>
            <a:r>
              <a:rPr lang="en-US" altLang="zh-TW" dirty="0" smtClean="0">
                <a:ea typeface="+mj-ea"/>
              </a:rPr>
              <a:t>.)</a:t>
            </a:r>
            <a:endParaRPr lang="zh-TW" altLang="en-US" sz="43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3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除</a:t>
            </a: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en-US" altLang="zh-CN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</a:t>
            </a: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以外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，我</a:t>
            </a: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也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喜欢喝可乐。</a:t>
            </a:r>
            <a:endParaRPr lang="en-US" altLang="zh-CN" sz="43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CN" sz="43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3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除</a:t>
            </a: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en-US" altLang="zh-CN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</a:t>
            </a: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以外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我什么事</a:t>
            </a: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都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愿意</a:t>
            </a:r>
            <a:r>
              <a:rPr lang="zh-CN" altLang="en-US" sz="43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做。</a:t>
            </a:r>
            <a:r>
              <a:rPr lang="en-US" altLang="zh-CN" dirty="0" smtClean="0">
                <a:ea typeface="+mj-ea"/>
                <a:cs typeface="+mj-cs"/>
              </a:rPr>
              <a:t>(Except…</a:t>
            </a:r>
            <a:r>
              <a:rPr lang="zh-CN" altLang="en-US" dirty="0" smtClean="0">
                <a:ea typeface="+mj-ea"/>
                <a:cs typeface="+mj-cs"/>
              </a:rPr>
              <a:t>，）</a:t>
            </a:r>
            <a:endParaRPr lang="en-US" altLang="zh-CN" dirty="0" smtClean="0">
              <a:ea typeface="+mj-ea"/>
              <a:cs typeface="+mj-cs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除了</a:t>
            </a:r>
            <a:r>
              <a:rPr lang="en-US" altLang="zh-CN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</a:t>
            </a: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以外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，我们班的同学</a:t>
            </a:r>
            <a:r>
              <a:rPr lang="zh-CN" altLang="en-US" sz="4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都</a:t>
            </a:r>
            <a:r>
              <a:rPr lang="zh-CN" altLang="en-US" sz="4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去过中国。 </a:t>
            </a:r>
            <a:endParaRPr lang="en-US" altLang="zh-TW" sz="43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除了</a:t>
            </a:r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以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外</a:t>
            </a:r>
            <a:r>
              <a:rPr lang="zh-CN" altLang="en-US" sz="4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还</a:t>
            </a:r>
            <a:r>
              <a:rPr lang="en-US" altLang="zh-CN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…		</a:t>
            </a:r>
            <a:r>
              <a:rPr lang="en-US" altLang="zh-CN" sz="3600" dirty="0" smtClean="0">
                <a:latin typeface="+mn-lt"/>
              </a:rPr>
              <a:t>(</a:t>
            </a:r>
            <a:r>
              <a:rPr lang="en-US" altLang="zh-CN" sz="3600" dirty="0">
                <a:latin typeface="+mn-lt"/>
              </a:rPr>
              <a:t>Beside A, also B)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7738" y="1187705"/>
            <a:ext cx="3850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ea typeface="KaiTi" panose="02010609060101010101" pitchFamily="49" charset="-122"/>
              </a:rPr>
              <a:t>Inclusive vs.  Exclusive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15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2941"/>
            <a:ext cx="12192000" cy="4839816"/>
          </a:xfrm>
        </p:spPr>
        <p:txBody>
          <a:bodyPr>
            <a:normAutofit lnSpcReduction="10000"/>
          </a:bodyPr>
          <a:lstStyle/>
          <a:p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你别走了。天太晚了，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再说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我们要说的事还没说完呢。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zh-CN" altLang="en-US" dirty="0" smtClean="0">
                <a:solidFill>
                  <a:srgbClr val="007935"/>
                </a:solidFill>
                <a:ea typeface="KaiTi" panose="02010609060101010101" pitchFamily="49" charset="-122"/>
              </a:rPr>
              <a:t> </a:t>
            </a:r>
            <a:r>
              <a:rPr lang="en-US" altLang="zh-CN" dirty="0" smtClean="0">
                <a:solidFill>
                  <a:srgbClr val="007935"/>
                </a:solidFill>
                <a:ea typeface="KaiTi" panose="02010609060101010101" pitchFamily="49" charset="-122"/>
              </a:rPr>
              <a:t>Please stay. It’s getting late. Besides, we haven’t finished discussing everything that we need to discuss.)</a:t>
            </a:r>
            <a:endParaRPr lang="zh-TW" altLang="en-US" dirty="0" smtClean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我不打算去日本旅行。日本东西太贵，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再说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我以前去过日本。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007935"/>
                </a:solidFill>
                <a:ea typeface="KaiTi" panose="02010609060101010101" pitchFamily="49" charset="-122"/>
              </a:rPr>
              <a:t>I am not planning on traveling to Japan. Things in Japan are too expensive. Besides, I’ve already been to Japan.</a:t>
            </a:r>
            <a:endParaRPr lang="zh-TW" altLang="en-US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我很喜欢她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她很聪明，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再说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她也很漂亮。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我很喜欢她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。她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不但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很聪明，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而且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很漂亮。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dirty="0" smtClean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再说</a:t>
            </a:r>
            <a:r>
              <a:rPr lang="en-US" altLang="zh-CN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sz="3600" dirty="0" smtClean="0">
                <a:latin typeface="+mn-lt"/>
              </a:rPr>
              <a:t>(Besides)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97" y="37911"/>
            <a:ext cx="920769" cy="9207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7738" y="1187705"/>
            <a:ext cx="6731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ea typeface="KaiTi" panose="02010609060101010101" pitchFamily="49" charset="-122"/>
              </a:rPr>
              <a:t>It is used to provide additional reasons.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95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28" y="2336691"/>
            <a:ext cx="11743738" cy="4351338"/>
          </a:xfrm>
        </p:spPr>
        <p:txBody>
          <a:bodyPr/>
          <a:lstStyle/>
          <a:p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星期六我不想去打球，因为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再说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我喜欢学中文，      因为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再说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你学什么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专业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？为什么学这个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专业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>
              <a:buNone/>
            </a:pP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学电脑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专业。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为</a:t>
            </a: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再说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zh-TW" altLang="en-US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再说</a:t>
            </a:r>
            <a:r>
              <a:rPr lang="en-US" altLang="zh-CN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sz="3600" dirty="0" smtClean="0">
                <a:latin typeface="+mn-lt"/>
              </a:rPr>
              <a:t>(Besides)</a:t>
            </a:r>
            <a:endParaRPr lang="en-US" altLang="zh-CN" sz="3600" dirty="0">
              <a:latin typeface="+mn-lt"/>
              <a:ea typeface="KaiTi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2" y="37911"/>
            <a:ext cx="859124" cy="9207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7738" y="1187705"/>
            <a:ext cx="6731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ea typeface="KaiTi" panose="02010609060101010101" pitchFamily="49" charset="-122"/>
              </a:rPr>
              <a:t>It is used to provide additional reasons.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77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29" y="1378471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>
                <a:latin typeface="+mn-lt"/>
              </a:rPr>
              <a:t>Sentence  </a:t>
            </a:r>
            <a:r>
              <a:rPr lang="en-US" altLang="zh-CN" sz="3200" dirty="0">
                <a:latin typeface="+mn-lt"/>
              </a:rPr>
              <a:t>+</a:t>
            </a:r>
            <a:r>
              <a:rPr lang="zh-CN" altLang="en-US" sz="3200" dirty="0"/>
              <a:t> 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3200" dirty="0"/>
              <a:t> </a:t>
            </a:r>
            <a:r>
              <a:rPr lang="en-US" altLang="zh-CN" sz="3200" dirty="0">
                <a:latin typeface="+mn-lt"/>
              </a:rPr>
              <a:t>(change of </a:t>
            </a:r>
            <a:r>
              <a:rPr lang="en-US" altLang="zh-CN" sz="3200" dirty="0" smtClean="0">
                <a:latin typeface="+mn-lt"/>
              </a:rPr>
              <a:t>status)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47" y="2520925"/>
            <a:ext cx="9129708" cy="3168913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她胖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你弟弟长高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TW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  <a:p>
            <a:pPr marL="514350" indent="-51435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我不喝酒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我的中文越来越好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前我不喝可乐，可是现在我喝可乐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TW" altLang="en-US" sz="40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1342" y="1378471"/>
            <a:ext cx="3310658" cy="205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2878" y="3431079"/>
            <a:ext cx="1580025" cy="237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1200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The dynamic particle 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dirty="0"/>
              <a:t> </a:t>
            </a:r>
            <a:r>
              <a:rPr lang="en-US" altLang="zh-CN" sz="3600" dirty="0" smtClean="0">
                <a:latin typeface="+mn-lt"/>
              </a:rPr>
              <a:t>(1)</a:t>
            </a:r>
            <a:endParaRPr lang="en-US" altLang="zh-CN" sz="36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6131" y="1240757"/>
            <a:ext cx="38164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Translation:</a:t>
            </a: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She got older.</a:t>
            </a: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My sister got taller.</a:t>
            </a: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I don’t dance any more.</a:t>
            </a: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I don’t driver any longer.</a:t>
            </a: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It  has been getting cold.</a:t>
            </a: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Chinese is getting more and more difficult.</a:t>
            </a: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The rent is getting more and more expensive.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81749" y="5125566"/>
            <a:ext cx="1407214" cy="163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0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29" y="1378471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>
                <a:latin typeface="+mn-lt"/>
              </a:rPr>
              <a:t>Sentence  </a:t>
            </a:r>
            <a:r>
              <a:rPr lang="en-US" altLang="zh-CN" sz="3200" dirty="0">
                <a:latin typeface="+mn-lt"/>
              </a:rPr>
              <a:t>+</a:t>
            </a:r>
            <a:r>
              <a:rPr lang="zh-CN" altLang="en-US" sz="3200" dirty="0"/>
              <a:t> 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3200" dirty="0"/>
              <a:t> </a:t>
            </a:r>
            <a:r>
              <a:rPr lang="en-US" altLang="zh-CN" sz="3200" dirty="0" smtClean="0">
                <a:latin typeface="+mn-lt"/>
              </a:rPr>
              <a:t>(Realization of an event or state)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28" y="2407909"/>
            <a:ext cx="12090971" cy="316891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十月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，天气慢慢冷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It’s October. The weather is gradually turning cold.</a:t>
            </a:r>
            <a:endParaRPr lang="en-US" dirty="0">
              <a:solidFill>
                <a:srgbClr val="007935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我想今天晚上看电影，可是明天要考试，所以不看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en-US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I wanted to go see a </a:t>
            </a:r>
            <a:r>
              <a:rPr lang="en-US" dirty="0" smtClean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movie tonight, but I have an exam tomorrow, so I won’t be going.</a:t>
            </a:r>
            <a:endParaRPr lang="en-US" dirty="0">
              <a:solidFill>
                <a:srgbClr val="007935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1200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The dynamic particle 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dirty="0"/>
              <a:t> </a:t>
            </a:r>
            <a:r>
              <a:rPr lang="en-US" altLang="zh-CN" sz="3600" dirty="0" smtClean="0">
                <a:latin typeface="+mn-lt"/>
              </a:rPr>
              <a:t>(2)</a:t>
            </a:r>
            <a:endParaRPr lang="en-US" altLang="zh-CN" sz="36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esson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717" y="1407560"/>
            <a:ext cx="6576280" cy="52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</a:t>
            </a:r>
            <a:r>
              <a:rPr lang="zh-CN" altLang="en-US" sz="5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生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搬到宿舍 </a:t>
            </a:r>
            <a:r>
              <a:rPr lang="en-US" sz="2800" dirty="0" err="1" smtClean="0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xīnshēng</a:t>
            </a:r>
            <a:r>
              <a:rPr lang="en-US" sz="2800" dirty="0" smtClean="0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latin typeface="Bahnschrift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 smtClean="0">
                <a:latin typeface="Bahnschrift" panose="020B0502040204020203" pitchFamily="34" charset="0"/>
                <a:cs typeface="Arial" panose="020B0604020202020204" pitchFamily="34" charset="0"/>
              </a:rPr>
              <a:t>ān</a:t>
            </a:r>
            <a:r>
              <a:rPr lang="en-US" sz="2800" dirty="0" smtClean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Bahnschrift" panose="020B0502040204020203" pitchFamily="34" charset="0"/>
                <a:cs typeface="Arial" panose="020B0604020202020204" pitchFamily="34" charset="0"/>
              </a:rPr>
              <a:t>dào</a:t>
            </a:r>
            <a:r>
              <a:rPr lang="en-US" sz="28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Bahnschrift" panose="020B0502040204020203" pitchFamily="34" charset="0"/>
                <a:cs typeface="Arial" panose="020B0604020202020204" pitchFamily="34" charset="0"/>
              </a:rPr>
              <a:t>sùshè</a:t>
            </a:r>
            <a:r>
              <a:rPr lang="en-US" sz="2800" dirty="0">
                <a:latin typeface="Bahnschrift" panose="020B0502040204020203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+mn-lt"/>
                <a:cs typeface="Calibri" panose="020F0502020204030204" pitchFamily="34" charset="0"/>
              </a:rPr>
              <a:t>(</a:t>
            </a:r>
            <a:r>
              <a:rPr lang="en-US" altLang="zh-CN" sz="2800" dirty="0" smtClean="0">
                <a:latin typeface="+mn-lt"/>
                <a:cs typeface="Calibri" panose="020F0502020204030204" pitchFamily="34" charset="0"/>
              </a:rPr>
              <a:t>move to a dormitory)  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47" y="2650733"/>
            <a:ext cx="4545459" cy="381642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买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一本书。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en-US" altLang="zh-TW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喝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很多酒。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zh-TW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</a:t>
            </a:r>
          </a:p>
          <a:p>
            <a:pPr marL="514350" indent="-51435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本书你看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吗？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zh-TW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看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TW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</a:t>
            </a:r>
            <a:endParaRPr 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0613" y="2281059"/>
            <a:ext cx="2129550" cy="212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5248" y="4605817"/>
            <a:ext cx="2520280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1200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The dynamic particle 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dirty="0"/>
              <a:t> </a:t>
            </a:r>
            <a:r>
              <a:rPr lang="en-US" altLang="zh-CN" sz="3600" dirty="0" smtClean="0">
                <a:latin typeface="+mn-lt"/>
              </a:rPr>
              <a:t>(3)</a:t>
            </a:r>
            <a:endParaRPr lang="en-US" altLang="zh-CN" sz="36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1536" y="2599362"/>
            <a:ext cx="407316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accent1">
                    <a:lumMod val="50000"/>
                  </a:schemeClr>
                </a:solidFill>
              </a:rPr>
              <a:t>Translation:</a:t>
            </a:r>
          </a:p>
          <a:p>
            <a:pPr marL="342900" indent="-342900"/>
            <a:r>
              <a:rPr lang="en-US" altLang="zh-CN" sz="2200" dirty="0">
                <a:solidFill>
                  <a:schemeClr val="accent1">
                    <a:lumMod val="50000"/>
                  </a:schemeClr>
                </a:solidFill>
              </a:rPr>
              <a:t>1.  A: Did you eat that apple? </a:t>
            </a:r>
          </a:p>
          <a:p>
            <a:pPr marL="342900" indent="-342900"/>
            <a:r>
              <a:rPr lang="en-US" altLang="zh-CN" sz="2200" dirty="0">
                <a:solidFill>
                  <a:schemeClr val="accent1">
                    <a:lumMod val="50000"/>
                  </a:schemeClr>
                </a:solidFill>
              </a:rPr>
              <a:t>    B: I</a:t>
            </a:r>
            <a:r>
              <a:rPr lang="zh-CN" alt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accent1">
                    <a:lumMod val="50000"/>
                  </a:schemeClr>
                </a:solidFill>
              </a:rPr>
              <a:t>ate that apple.</a:t>
            </a:r>
          </a:p>
          <a:p>
            <a:pPr marL="342900" indent="-342900">
              <a:buAutoNum type="arabicPeriod" startAt="2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A: Did you watch that movie? </a:t>
            </a:r>
          </a:p>
          <a:p>
            <a:pPr marL="342900" indent="-342900"/>
            <a:r>
              <a:rPr lang="zh-CN" altLang="en-US" sz="2200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n-US" altLang="zh-CN" sz="2200" dirty="0">
                <a:solidFill>
                  <a:schemeClr val="accent1">
                    <a:lumMod val="50000"/>
                  </a:schemeClr>
                </a:solidFill>
              </a:rPr>
              <a:t>B: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I watched that  movie.</a:t>
            </a:r>
          </a:p>
          <a:p>
            <a:pPr marL="342900" indent="-342900"/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3.  I drank two cup of water.</a:t>
            </a:r>
          </a:p>
          <a:p>
            <a:pPr marL="342900" indent="-342900"/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4.  I bought one car.</a:t>
            </a:r>
          </a:p>
          <a:p>
            <a:pPr marL="342900" indent="-342900">
              <a:buAutoNum type="arabicPeriod" startAt="5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A: Did you watch the football yesterday?</a:t>
            </a:r>
          </a:p>
          <a:p>
            <a:pPr marL="342900" indent="-342900"/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     B: Yes, I did.</a:t>
            </a:r>
          </a:p>
          <a:p>
            <a:pPr marL="342900" indent="-342900"/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1029" y="1378471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Verb</a:t>
            </a:r>
            <a:r>
              <a:rPr lang="en-US" altLang="zh-CN" sz="3200" dirty="0" smtClean="0">
                <a:latin typeface="+mn-lt"/>
              </a:rPr>
              <a:t>  </a:t>
            </a:r>
            <a:r>
              <a:rPr lang="en-US" altLang="zh-CN" sz="3200" dirty="0">
                <a:latin typeface="+mn-lt"/>
              </a:rPr>
              <a:t>+</a:t>
            </a:r>
            <a:r>
              <a:rPr lang="zh-CN" altLang="en-US" sz="3200" dirty="0"/>
              <a:t> 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3200" dirty="0"/>
              <a:t> </a:t>
            </a:r>
            <a:r>
              <a:rPr lang="zh-CN" altLang="en-US" sz="3200" dirty="0" smtClean="0"/>
              <a:t>            </a:t>
            </a:r>
            <a:r>
              <a:rPr lang="en-US" altLang="zh-CN" sz="3200" dirty="0" smtClean="0">
                <a:latin typeface="+mn-lt"/>
              </a:rPr>
              <a:t>(The </a:t>
            </a:r>
            <a:r>
              <a:rPr lang="en-US" altLang="zh-CN" sz="32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completion of an action</a:t>
            </a:r>
            <a:r>
              <a:rPr lang="en-US" altLang="zh-CN" sz="3200" dirty="0" smtClean="0">
                <a:latin typeface="+mn-lt"/>
              </a:rPr>
              <a:t>)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51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19" y="2433777"/>
            <a:ext cx="10853790" cy="435133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我喝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很多可乐。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我喝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三瓶可乐。</a:t>
            </a:r>
            <a:endParaRPr lang="en-US" altLang="zh-TW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学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三个月法文。</a:t>
            </a:r>
            <a:r>
              <a:rPr lang="zh-CN" altLang="en-US" dirty="0"/>
              <a:t> </a:t>
            </a:r>
            <a:r>
              <a:rPr lang="zh-CN" altLang="en-US" dirty="0" smtClean="0"/>
              <a:t>          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en-US" altLang="zh-CN" dirty="0">
                <a:solidFill>
                  <a:srgbClr val="FF0000"/>
                </a:solidFill>
              </a:rPr>
              <a:t>sometime in the past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marL="514350" indent="-51435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学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三个月的法文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(Up to this moment)</a:t>
            </a:r>
          </a:p>
          <a:p>
            <a:pPr marL="514350" indent="-514350">
              <a:buNone/>
            </a:pPr>
            <a:r>
              <a:rPr lang="zh-CN" altLang="en-US" dirty="0"/>
              <a:t>     </a:t>
            </a:r>
            <a:endParaRPr lang="en-US" altLang="zh-CN" dirty="0" smtClean="0">
              <a:solidFill>
                <a:schemeClr val="accent1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1200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The dynamic particle 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dirty="0"/>
              <a:t> </a:t>
            </a:r>
            <a:r>
              <a:rPr lang="en-US" altLang="zh-CN" sz="3600" dirty="0" smtClean="0">
                <a:latin typeface="+mn-lt"/>
              </a:rPr>
              <a:t>(4)</a:t>
            </a:r>
            <a:endParaRPr lang="en-US" altLang="zh-CN" sz="36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3769" y="1583954"/>
            <a:ext cx="10224499" cy="648072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Verb</a:t>
            </a:r>
            <a:r>
              <a:rPr lang="en-US" altLang="zh-CN" sz="3200" dirty="0" smtClean="0">
                <a:latin typeface="+mn-lt"/>
              </a:rPr>
              <a:t>  </a:t>
            </a:r>
            <a:r>
              <a:rPr lang="en-US" altLang="zh-CN" sz="3200" dirty="0">
                <a:latin typeface="+mn-lt"/>
              </a:rPr>
              <a:t>+</a:t>
            </a:r>
            <a:r>
              <a:rPr lang="zh-CN" altLang="en-US" sz="3200" dirty="0"/>
              <a:t> 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3200" dirty="0"/>
              <a:t> </a:t>
            </a:r>
            <a:r>
              <a:rPr lang="en-US" altLang="zh-CN" sz="3200" dirty="0" smtClean="0">
                <a:solidFill>
                  <a:prstClr val="black"/>
                </a:solidFill>
                <a:latin typeface="Calibri" panose="020F0502020204030204"/>
              </a:rPr>
              <a:t>+ </a:t>
            </a:r>
            <a:r>
              <a:rPr lang="zh-CN" altLang="en-US" sz="3200" dirty="0" smtClean="0"/>
              <a:t>  </a:t>
            </a:r>
            <a:r>
              <a:rPr lang="en-US" altLang="zh-CN" sz="3200" dirty="0" smtClean="0">
                <a:latin typeface="+mn-lt"/>
              </a:rPr>
              <a:t>quantity/time duration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1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782" y="2629952"/>
            <a:ext cx="10515600" cy="374002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我学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三个月法文。</a:t>
            </a:r>
            <a:r>
              <a:rPr lang="zh-CN" altLang="en-US" dirty="0" smtClean="0"/>
              <a:t>             </a:t>
            </a:r>
            <a:r>
              <a:rPr lang="en-US" altLang="zh-CN" dirty="0" smtClean="0">
                <a:solidFill>
                  <a:srgbClr val="FF0000"/>
                </a:solidFill>
              </a:rPr>
              <a:t>(sometime in the past)</a:t>
            </a:r>
          </a:p>
          <a:p>
            <a:pPr marL="514350" indent="-51435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学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三个月的法文了。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(Up to this moment)</a:t>
            </a:r>
            <a:endParaRPr lang="en-US" altLang="zh-CN" dirty="0" smtClean="0">
              <a:solidFill>
                <a:schemeClr val="accent1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marL="514350" indent="-51435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学法文学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三个月。</a:t>
            </a:r>
          </a:p>
          <a:p>
            <a:pPr marL="514350" indent="-51435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学法文学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三个月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marL="514350" indent="-514350">
              <a:buNone/>
            </a:pP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2005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年我学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三个月法文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1200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The dynamic particle 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dirty="0"/>
              <a:t> </a:t>
            </a:r>
            <a:r>
              <a:rPr lang="en-US" altLang="zh-CN" sz="3600" dirty="0" smtClean="0">
                <a:latin typeface="+mn-lt"/>
              </a:rPr>
              <a:t>(5)</a:t>
            </a:r>
            <a:endParaRPr lang="en-US" altLang="zh-CN" sz="36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769" y="1583954"/>
            <a:ext cx="10224499" cy="648072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Verb</a:t>
            </a:r>
            <a:r>
              <a:rPr lang="en-US" altLang="zh-CN" sz="3200" dirty="0" smtClean="0">
                <a:latin typeface="+mn-lt"/>
              </a:rPr>
              <a:t>  </a:t>
            </a:r>
            <a:r>
              <a:rPr lang="en-US" altLang="zh-CN" sz="3200" dirty="0">
                <a:latin typeface="+mn-lt"/>
              </a:rPr>
              <a:t>+</a:t>
            </a:r>
            <a:r>
              <a:rPr lang="zh-CN" altLang="en-US" sz="3200" dirty="0"/>
              <a:t> 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3200" dirty="0"/>
              <a:t> </a:t>
            </a:r>
            <a:r>
              <a:rPr lang="en-US" altLang="zh-CN" sz="3200" dirty="0" smtClean="0">
                <a:solidFill>
                  <a:prstClr val="black"/>
                </a:solidFill>
                <a:latin typeface="Calibri" panose="020F0502020204030204"/>
              </a:rPr>
              <a:t>+  object      followed by another</a:t>
            </a:r>
            <a:r>
              <a:rPr lang="zh-CN" altLang="en-US" sz="5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83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99" y="3010328"/>
            <a:ext cx="10515600" cy="3555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altLang="zh-CN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）你喝酒吗？     我不喝。</a:t>
            </a:r>
            <a:endParaRPr lang="en-US" altLang="zh-CN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endParaRPr lang="en-US" altLang="zh-CN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altLang="zh-CN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）你喝酒</a:t>
            </a:r>
            <a:r>
              <a:rPr lang="zh-CN" altLang="en-US" sz="44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吗？   我没喝。 </a:t>
            </a:r>
            <a:endParaRPr lang="en-US" altLang="zh-CN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1200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The dynamic particle 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dirty="0"/>
              <a:t> </a:t>
            </a:r>
            <a:r>
              <a:rPr lang="en-US" altLang="zh-CN" sz="3600" dirty="0" smtClean="0">
                <a:latin typeface="+mn-lt"/>
              </a:rPr>
              <a:t>(6)</a:t>
            </a:r>
            <a:endParaRPr lang="en-US" altLang="zh-CN" sz="36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029" y="1378470"/>
            <a:ext cx="11936380" cy="1077053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>
                <a:solidFill>
                  <a:prstClr val="black"/>
                </a:solidFill>
                <a:latin typeface="Calibri" panose="020F0502020204030204"/>
              </a:rPr>
              <a:t>Sometimes there isn’t a time phrase in the</a:t>
            </a:r>
            <a:r>
              <a:rPr lang="zh-CN" altLang="en-US" sz="49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en-US" altLang="zh-CN" sz="3200" dirty="0" smtClean="0">
                <a:solidFill>
                  <a:prstClr val="black"/>
                </a:solidFill>
                <a:latin typeface="Calibri" panose="020F0502020204030204"/>
              </a:rPr>
              <a:t>sentence. The time implied is “just now” or “up till now.”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39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51" y="1440441"/>
            <a:ext cx="11172289" cy="106645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(Consecutive actions) </a:t>
            </a:r>
            <a:b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second action begins when the first one is completed.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51" y="2902806"/>
            <a:ext cx="10515600" cy="3477445"/>
          </a:xfrm>
        </p:spPr>
        <p:txBody>
          <a:bodyPr>
            <a:normAutofit/>
          </a:bodyPr>
          <a:lstStyle/>
          <a:p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4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下了课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就去找你。</a:t>
            </a:r>
            <a:endParaRPr lang="en-US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明天我</a:t>
            </a:r>
            <a:r>
              <a:rPr lang="zh-CN" altLang="en-US" sz="44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吃了中饭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就去海滩。</a:t>
            </a:r>
            <a:endParaRPr lang="en-US" altLang="zh-CN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昨天我</a:t>
            </a:r>
            <a:r>
              <a:rPr lang="zh-CN" altLang="en-US" sz="44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吃了中饭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就去海滩</a:t>
            </a:r>
            <a:r>
              <a:rPr lang="zh-CN" altLang="en-US" sz="44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4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</a:t>
            </a:r>
            <a:endParaRPr lang="en-US" altLang="zh-CN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1200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The dynamic particle 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dirty="0"/>
              <a:t> </a:t>
            </a:r>
            <a:r>
              <a:rPr lang="en-US" altLang="zh-CN" sz="3600" dirty="0" smtClean="0">
                <a:latin typeface="+mn-lt"/>
              </a:rPr>
              <a:t>(7)</a:t>
            </a:r>
            <a:endParaRPr lang="en-US" altLang="zh-CN" sz="36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997" y="1664805"/>
            <a:ext cx="11680005" cy="46026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柯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先生来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吗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	 B: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来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TW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來</a:t>
            </a:r>
            <a:r>
              <a:rPr lang="zh-TW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TW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什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么时候来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	 B:__________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跟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谁一起来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	 B:__________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None/>
            </a:pP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坐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飞机来</a:t>
            </a:r>
            <a:r>
              <a:rPr lang="zh-CN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en-US" altLang="zh-CN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000" u="sng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还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开车来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 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B:__________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1200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 sentence structure of 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endParaRPr lang="en-US" altLang="zh-CN" sz="36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42" y="1195452"/>
            <a:ext cx="12089258" cy="506151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Use </a:t>
            </a:r>
            <a:r>
              <a:rPr lang="zh-CN" altLang="en-US" sz="4000" dirty="0" smtClean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</a:rPr>
              <a:t>to find out if something happened.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Use </a:t>
            </a:r>
            <a:r>
              <a:rPr lang="zh-CN" altLang="en-US" sz="4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4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</a:rPr>
              <a:t>to find out more information of a known event.</a:t>
            </a:r>
          </a:p>
          <a:p>
            <a:pPr marL="0" indent="0">
              <a:buNone/>
            </a:pPr>
            <a:endParaRPr lang="en-US" altLang="zh-CN" sz="800" dirty="0" smtClean="0">
              <a:solidFill>
                <a:srgbClr val="007935"/>
              </a:solidFill>
            </a:endParaRPr>
          </a:p>
          <a:p>
            <a:pPr marL="514350" indent="-514350">
              <a:buNone/>
            </a:pP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去年你到中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国去</a:t>
            </a:r>
            <a:r>
              <a:rPr lang="zh-CN" altLang="en-US" sz="4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吗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？去</a:t>
            </a:r>
            <a:r>
              <a:rPr lang="zh-CN" altLang="en-US" sz="4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吗？</a:t>
            </a:r>
            <a:r>
              <a:rPr lang="en-US" altLang="zh-CN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B: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去</a:t>
            </a:r>
            <a:r>
              <a:rPr lang="zh-CN" altLang="en-US" sz="4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40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4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什么时候去</a:t>
            </a:r>
            <a:r>
              <a:rPr lang="zh-CN" altLang="en-US" sz="4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r>
              <a:rPr lang="en-US" altLang="zh-CN" dirty="0" smtClean="0">
                <a:solidFill>
                  <a:srgbClr val="007935"/>
                </a:solidFill>
                <a:ea typeface="KaiTi" panose="02010609060101010101" pitchFamily="49" charset="-122"/>
              </a:rPr>
              <a:t>(When)</a:t>
            </a:r>
            <a:r>
              <a:rPr lang="en-US" altLang="zh-CN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B:</a:t>
            </a:r>
            <a:r>
              <a:rPr lang="en-US" altLang="zh-CN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___________</a:t>
            </a:r>
            <a:r>
              <a:rPr lang="zh-CN" alt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36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4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跟谁一起去</a:t>
            </a:r>
            <a:r>
              <a:rPr lang="zh-CN" altLang="en-US" sz="4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r>
              <a:rPr lang="en-US" altLang="zh-CN" dirty="0" smtClean="0">
                <a:solidFill>
                  <a:srgbClr val="007935"/>
                </a:solidFill>
                <a:ea typeface="KaiTi" panose="02010609060101010101" pitchFamily="49" charset="-122"/>
              </a:rPr>
              <a:t>(With whom)</a:t>
            </a:r>
            <a:r>
              <a:rPr lang="en-US" altLang="zh-CN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B:</a:t>
            </a:r>
            <a:r>
              <a:rPr lang="en-US" altLang="zh-CN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___________</a:t>
            </a:r>
            <a:r>
              <a:rPr lang="zh-CN" alt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36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4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怎么去</a:t>
            </a:r>
            <a:r>
              <a:rPr lang="zh-CN" altLang="en-US" sz="4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  </a:t>
            </a:r>
            <a:r>
              <a:rPr lang="en-US" altLang="zh-CN" dirty="0" smtClean="0">
                <a:solidFill>
                  <a:srgbClr val="007935"/>
                </a:solidFill>
                <a:ea typeface="KaiTi" panose="02010609060101010101" pitchFamily="49" charset="-122"/>
              </a:rPr>
              <a:t>(How</a:t>
            </a:r>
            <a:r>
              <a:rPr lang="en-US" altLang="zh-CN" dirty="0">
                <a:solidFill>
                  <a:srgbClr val="007935"/>
                </a:solidFill>
                <a:ea typeface="KaiTi" panose="02010609060101010101" pitchFamily="49" charset="-122"/>
              </a:rPr>
              <a:t>)	</a:t>
            </a:r>
            <a:r>
              <a:rPr lang="en-US" altLang="zh-CN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B:</a:t>
            </a:r>
            <a:r>
              <a:rPr lang="en-US" altLang="zh-CN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___________</a:t>
            </a:r>
            <a:r>
              <a:rPr lang="zh-CN" alt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36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4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从哪儿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去</a:t>
            </a:r>
            <a:r>
              <a:rPr lang="zh-CN" altLang="en-US" sz="4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  </a:t>
            </a:r>
            <a:r>
              <a:rPr lang="en-US" altLang="zh-CN" dirty="0" smtClean="0">
                <a:solidFill>
                  <a:srgbClr val="007935"/>
                </a:solidFill>
                <a:ea typeface="KaiTi" panose="02010609060101010101" pitchFamily="49" charset="-122"/>
              </a:rPr>
              <a:t>(From </a:t>
            </a:r>
            <a:r>
              <a:rPr lang="en-US" altLang="zh-CN" dirty="0">
                <a:solidFill>
                  <a:srgbClr val="007935"/>
                </a:solidFill>
                <a:ea typeface="KaiTi" panose="02010609060101010101" pitchFamily="49" charset="-122"/>
              </a:rPr>
              <a:t>where)</a:t>
            </a:r>
            <a:r>
              <a:rPr lang="en-US" altLang="zh-CN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B:</a:t>
            </a:r>
            <a:r>
              <a:rPr lang="en-US" altLang="zh-CN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___________</a:t>
            </a:r>
            <a:r>
              <a:rPr lang="zh-CN" alt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36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96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了 </a:t>
            </a:r>
            <a:r>
              <a:rPr lang="en-US" altLang="zh-CN" sz="3600" dirty="0" smtClean="0">
                <a:latin typeface="+mn-lt"/>
              </a:rPr>
              <a:t>vs.</a:t>
            </a:r>
            <a:r>
              <a:rPr lang="en-US" altLang="zh-CN" sz="2400" b="1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  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en-US" altLang="zh-CN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187" y="99555"/>
            <a:ext cx="797479" cy="79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77" y="1117765"/>
            <a:ext cx="11714252" cy="5920035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None/>
            </a:pP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Q: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去年你到中国去</a:t>
            </a:r>
            <a:r>
              <a:rPr lang="zh-CN" altLang="en-US" sz="4000" dirty="0">
                <a:solidFill>
                  <a:srgbClr val="ED7D31">
                    <a:lumMod val="75000"/>
                  </a:srgb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吗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r>
              <a:rPr lang="en-US" altLang="zh-CN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endParaRPr lang="en-US" altLang="zh-CN" sz="36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lvl="0" indent="-514350">
              <a:buNone/>
            </a:pP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去了。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Q: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4000" dirty="0">
                <a:solidFill>
                  <a:srgbClr val="ED7D31">
                    <a:lumMod val="75000"/>
                  </a:srgb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什么时候去</a:t>
            </a:r>
            <a:r>
              <a:rPr lang="zh-CN" altLang="en-US" sz="4000" dirty="0">
                <a:solidFill>
                  <a:srgbClr val="ED7D31">
                    <a:lumMod val="75000"/>
                  </a:srgb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dirty="0" smtClean="0">
                <a:solidFill>
                  <a:srgbClr val="007935"/>
                </a:solidFill>
                <a:ea typeface="KaiTi" panose="02010609060101010101" pitchFamily="49" charset="-122"/>
              </a:rPr>
              <a:t>(</a:t>
            </a:r>
            <a:r>
              <a:rPr lang="en-US" altLang="zh-CN" dirty="0">
                <a:solidFill>
                  <a:srgbClr val="007935"/>
                </a:solidFill>
                <a:ea typeface="KaiTi" panose="02010609060101010101" pitchFamily="49" charset="-122"/>
              </a:rPr>
              <a:t>When)</a:t>
            </a:r>
            <a:r>
              <a:rPr lang="en-US" altLang="zh-CN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endParaRPr lang="en-US" altLang="zh-CN" sz="36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是六月八号去的。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</a:t>
            </a: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4000" dirty="0">
                <a:solidFill>
                  <a:srgbClr val="ED7D31">
                    <a:lumMod val="75000"/>
                  </a:srgb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跟谁一起去</a:t>
            </a:r>
            <a:r>
              <a:rPr lang="zh-CN" altLang="en-US" sz="4000" dirty="0">
                <a:solidFill>
                  <a:srgbClr val="ED7D31">
                    <a:lumMod val="75000"/>
                  </a:srgb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dirty="0" smtClean="0">
                <a:solidFill>
                  <a:srgbClr val="007935"/>
                </a:solidFill>
                <a:ea typeface="KaiTi" panose="02010609060101010101" pitchFamily="49" charset="-122"/>
              </a:rPr>
              <a:t>(</a:t>
            </a:r>
            <a:r>
              <a:rPr lang="en-US" altLang="zh-CN" dirty="0">
                <a:solidFill>
                  <a:srgbClr val="007935"/>
                </a:solidFill>
                <a:ea typeface="KaiTi" panose="02010609060101010101" pitchFamily="49" charset="-122"/>
              </a:rPr>
              <a:t>With whom)</a:t>
            </a:r>
            <a:r>
              <a:rPr lang="en-US" altLang="zh-CN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endParaRPr lang="en-US" altLang="zh-CN" sz="36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跟哥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哥一起去的。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我是自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己去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的。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</a:t>
            </a: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4000" dirty="0">
                <a:solidFill>
                  <a:srgbClr val="ED7D31">
                    <a:lumMod val="75000"/>
                  </a:srgb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怎么去</a:t>
            </a:r>
            <a:r>
              <a:rPr lang="zh-CN" altLang="en-US" sz="4000" dirty="0">
                <a:solidFill>
                  <a:srgbClr val="ED7D31">
                    <a:lumMod val="75000"/>
                  </a:srgb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  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dirty="0" smtClean="0">
                <a:solidFill>
                  <a:srgbClr val="007935"/>
                </a:solidFill>
                <a:ea typeface="KaiTi" panose="02010609060101010101" pitchFamily="49" charset="-122"/>
              </a:rPr>
              <a:t>(</a:t>
            </a:r>
            <a:r>
              <a:rPr lang="en-US" altLang="zh-CN" dirty="0">
                <a:solidFill>
                  <a:srgbClr val="007935"/>
                </a:solidFill>
                <a:ea typeface="KaiTi" panose="02010609060101010101" pitchFamily="49" charset="-122"/>
              </a:rPr>
              <a:t>How)	</a:t>
            </a:r>
            <a:endParaRPr lang="en-US" altLang="zh-CN" sz="36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None/>
            </a:pP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是坐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飞机去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的。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lvl="0" indent="-514350">
              <a:buNone/>
            </a:pPr>
            <a:r>
              <a:rPr lang="en-US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</a:t>
            </a: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4000" dirty="0">
                <a:solidFill>
                  <a:srgbClr val="ED7D31">
                    <a:lumMod val="75000"/>
                  </a:srgb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从哪儿去</a:t>
            </a:r>
            <a:r>
              <a:rPr lang="zh-CN" altLang="en-US" sz="4000" dirty="0">
                <a:solidFill>
                  <a:srgbClr val="ED7D31">
                    <a:lumMod val="75000"/>
                  </a:srgb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  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CN" dirty="0" smtClean="0">
                <a:solidFill>
                  <a:srgbClr val="007935"/>
                </a:solidFill>
                <a:ea typeface="KaiTi" panose="02010609060101010101" pitchFamily="49" charset="-122"/>
              </a:rPr>
              <a:t>(</a:t>
            </a:r>
            <a:r>
              <a:rPr lang="en-US" altLang="zh-CN" dirty="0">
                <a:solidFill>
                  <a:srgbClr val="007935"/>
                </a:solidFill>
                <a:ea typeface="KaiTi" panose="02010609060101010101" pitchFamily="49" charset="-122"/>
              </a:rPr>
              <a:t>From where)</a:t>
            </a:r>
            <a:r>
              <a:rPr lang="en-US" altLang="zh-CN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endParaRPr lang="en-US" altLang="zh-CN" sz="3600" dirty="0" smtClean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lvl="0" indent="-514350">
              <a:buNone/>
            </a:pPr>
            <a:r>
              <a:rPr lang="en-US" sz="36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从日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本去的。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8835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ts val="1000"/>
              </a:spcBef>
            </a:pP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了 </a:t>
            </a:r>
            <a:r>
              <a:rPr lang="en-US" altLang="zh-CN" sz="3600" dirty="0" smtClean="0">
                <a:latin typeface="+mn-lt"/>
              </a:rPr>
              <a:t>vs.</a:t>
            </a:r>
            <a:r>
              <a:rPr lang="en-US" altLang="zh-CN" sz="2400" b="1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  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en-US" altLang="zh-CN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202" y="99556"/>
            <a:ext cx="725560" cy="72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hang Tianming and Ke Lin Chatting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95" y="1596605"/>
            <a:ext cx="6469294" cy="51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</a:t>
            </a:r>
            <a:r>
              <a:rPr lang="zh-CN" altLang="en-US" sz="5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生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搬到宿舍 </a:t>
            </a:r>
            <a:r>
              <a:rPr lang="en-US" sz="2800" dirty="0" err="1" smtClean="0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xīnshēng</a:t>
            </a:r>
            <a:r>
              <a:rPr lang="en-US" sz="2800" dirty="0" smtClean="0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latin typeface="Bahnschrift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 smtClean="0">
                <a:latin typeface="Bahnschrift" panose="020B0502040204020203" pitchFamily="34" charset="0"/>
                <a:cs typeface="Arial" panose="020B0604020202020204" pitchFamily="34" charset="0"/>
              </a:rPr>
              <a:t>ān</a:t>
            </a:r>
            <a:r>
              <a:rPr lang="en-US" sz="2800" dirty="0" smtClean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Bahnschrift" panose="020B0502040204020203" pitchFamily="34" charset="0"/>
                <a:cs typeface="Arial" panose="020B0604020202020204" pitchFamily="34" charset="0"/>
              </a:rPr>
              <a:t>dào</a:t>
            </a:r>
            <a:r>
              <a:rPr lang="en-US" sz="28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Bahnschrift" panose="020B0502040204020203" pitchFamily="34" charset="0"/>
                <a:cs typeface="Arial" panose="020B0604020202020204" pitchFamily="34" charset="0"/>
              </a:rPr>
              <a:t>sùshè</a:t>
            </a:r>
            <a:r>
              <a:rPr lang="en-US" sz="2800" dirty="0">
                <a:latin typeface="Bahnschrift" panose="020B0502040204020203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+mn-lt"/>
                <a:cs typeface="Calibri" panose="020F0502020204030204" pitchFamily="34" charset="0"/>
              </a:rPr>
              <a:t>(</a:t>
            </a:r>
            <a:r>
              <a:rPr lang="en-US" altLang="zh-CN" sz="2800" dirty="0" smtClean="0">
                <a:latin typeface="+mn-lt"/>
                <a:cs typeface="Calibri" panose="020F0502020204030204" pitchFamily="34" charset="0"/>
              </a:rPr>
              <a:t>move to a dormitory)  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02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esson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86" y="1404587"/>
            <a:ext cx="6810116" cy="545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</a:t>
            </a:r>
            <a:r>
              <a:rPr lang="zh-CN" altLang="en-US" sz="5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生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搬到宿舍 </a:t>
            </a:r>
            <a:r>
              <a:rPr lang="en-US" sz="2800" dirty="0" err="1" smtClean="0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xīnshēng</a:t>
            </a:r>
            <a:r>
              <a:rPr lang="en-US" sz="2800" dirty="0" smtClean="0">
                <a:solidFill>
                  <a:srgbClr val="007935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latin typeface="Bahnschrift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 smtClean="0">
                <a:latin typeface="Bahnschrift" panose="020B0502040204020203" pitchFamily="34" charset="0"/>
                <a:cs typeface="Arial" panose="020B0604020202020204" pitchFamily="34" charset="0"/>
              </a:rPr>
              <a:t>ān</a:t>
            </a:r>
            <a:r>
              <a:rPr lang="en-US" sz="2800" dirty="0" smtClean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Bahnschrift" panose="020B0502040204020203" pitchFamily="34" charset="0"/>
                <a:cs typeface="Arial" panose="020B0604020202020204" pitchFamily="34" charset="0"/>
              </a:rPr>
              <a:t>dào</a:t>
            </a:r>
            <a:r>
              <a:rPr lang="en-US" sz="28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Bahnschrift" panose="020B0502040204020203" pitchFamily="34" charset="0"/>
                <a:cs typeface="Arial" panose="020B0604020202020204" pitchFamily="34" charset="0"/>
              </a:rPr>
              <a:t>sùshè</a:t>
            </a:r>
            <a:r>
              <a:rPr lang="en-US" sz="2800" dirty="0">
                <a:latin typeface="Bahnschrift" panose="020B0502040204020203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+mn-lt"/>
                <a:cs typeface="Calibri" panose="020F0502020204030204" pitchFamily="34" charset="0"/>
              </a:rPr>
              <a:t>(</a:t>
            </a:r>
            <a:r>
              <a:rPr lang="en-US" altLang="zh-CN" sz="2800" dirty="0" smtClean="0">
                <a:latin typeface="+mn-lt"/>
                <a:cs typeface="Calibri" panose="020F0502020204030204" pitchFamily="34" charset="0"/>
              </a:rPr>
              <a:t>move to a dormitory)  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9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400" dirty="0" smtClean="0">
                <a:latin typeface="KaiTi" charset="-122"/>
                <a:ea typeface="KaiTi" charset="-122"/>
                <a:cs typeface="KaiTi" charset="-122"/>
              </a:rPr>
              <a:t>第</a:t>
            </a:r>
            <a:r>
              <a:rPr lang="zh-CN" altLang="en-US" sz="4400" dirty="0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zh-CN" altLang="en-US" sz="4400" dirty="0" smtClean="0">
                <a:latin typeface="KaiTi" charset="-122"/>
                <a:ea typeface="KaiTi" charset="-122"/>
                <a:cs typeface="KaiTi" charset="-122"/>
              </a:rPr>
              <a:t>课</a:t>
            </a:r>
            <a:r>
              <a:rPr lang="en-US" altLang="zh-CN" sz="4400" dirty="0" smtClean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4400" dirty="0">
                <a:latin typeface="KaiTi" charset="-122"/>
                <a:ea typeface="KaiTi" charset="-122"/>
                <a:cs typeface="KaiTi" charset="-122"/>
              </a:rPr>
              <a:t>学习目标</a:t>
            </a:r>
            <a:r>
              <a:rPr lang="en-US" altLang="zh-CN" sz="44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3100" dirty="0">
                <a:latin typeface="+mn-lt"/>
                <a:ea typeface="KaiTi" charset="-122"/>
                <a:cs typeface="KaiTi" charset="-122"/>
              </a:rPr>
              <a:t>(Lesson </a:t>
            </a:r>
            <a:r>
              <a:rPr lang="en-US" altLang="zh-CN" sz="3100" dirty="0" smtClean="0">
                <a:latin typeface="+mn-lt"/>
                <a:ea typeface="KaiTi" charset="-122"/>
                <a:cs typeface="KaiTi" charset="-122"/>
              </a:rPr>
              <a:t>1 </a:t>
            </a:r>
            <a:r>
              <a:rPr lang="en-US" altLang="zh-CN" sz="3100" dirty="0">
                <a:latin typeface="+mn-lt"/>
                <a:ea typeface="KaiTi" charset="-122"/>
                <a:cs typeface="KaiTi" charset="-122"/>
              </a:rPr>
              <a:t>Learning objectives) </a:t>
            </a:r>
            <a:r>
              <a:rPr lang="it-IT" altLang="zh-CN" sz="3300" dirty="0">
                <a:latin typeface="+mn-lt"/>
                <a:ea typeface="Calibri" charset="0"/>
                <a:cs typeface="Calibri" charset="0"/>
              </a:rPr>
              <a:t>	 </a:t>
            </a:r>
            <a:endParaRPr lang="en-US" sz="3300" dirty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5318" y="1571227"/>
            <a:ext cx="11841364" cy="5266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-45720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007935"/>
                </a:solidFill>
              </a:rPr>
              <a:t>In this lesson, you will learn to use Chinese to</a:t>
            </a:r>
          </a:p>
          <a:p>
            <a:pPr marL="0" lvl="2" indent="-457200">
              <a:spcBef>
                <a:spcPts val="0"/>
              </a:spcBef>
              <a:buClrTx/>
              <a:buNone/>
              <a:defRPr/>
            </a:pPr>
            <a:endParaRPr lang="en-US" altLang="zh-CN" sz="2200" dirty="0">
              <a:solidFill>
                <a:srgbClr val="007935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Explain how to write your Chinese name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007935"/>
                </a:solidFill>
              </a:rPr>
              <a:t>Say </a:t>
            </a:r>
            <a:r>
              <a:rPr lang="en-US" sz="3600" dirty="0">
                <a:solidFill>
                  <a:srgbClr val="007935"/>
                </a:solidFill>
              </a:rPr>
              <a:t>where you were born and grew up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007935"/>
                </a:solidFill>
              </a:rPr>
              <a:t>Discuss </a:t>
            </a:r>
            <a:r>
              <a:rPr lang="en-US" sz="3600" dirty="0">
                <a:solidFill>
                  <a:srgbClr val="007935"/>
                </a:solidFill>
              </a:rPr>
              <a:t>the pros and cons of living on </a:t>
            </a:r>
            <a:r>
              <a:rPr lang="en-US" sz="3600" dirty="0" smtClean="0">
                <a:solidFill>
                  <a:srgbClr val="007935"/>
                </a:solidFill>
              </a:rPr>
              <a:t>and off </a:t>
            </a:r>
            <a:r>
              <a:rPr lang="en-US" sz="3600" dirty="0">
                <a:solidFill>
                  <a:srgbClr val="007935"/>
                </a:solidFill>
              </a:rPr>
              <a:t>campus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007935"/>
                </a:solidFill>
              </a:rPr>
              <a:t>Express </a:t>
            </a:r>
            <a:r>
              <a:rPr lang="en-US" sz="3600" dirty="0">
                <a:solidFill>
                  <a:srgbClr val="007935"/>
                </a:solidFill>
              </a:rPr>
              <a:t>politely a dissenting opinion</a:t>
            </a:r>
            <a:endParaRPr lang="en-US" altLang="zh-CN" sz="3600" dirty="0">
              <a:solidFill>
                <a:srgbClr val="007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598090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400" dirty="0" smtClean="0">
                <a:latin typeface="KaiTi" charset="-122"/>
                <a:ea typeface="KaiTi" charset="-122"/>
                <a:cs typeface="KaiTi" charset="-122"/>
              </a:rPr>
              <a:t>第一课</a:t>
            </a:r>
            <a:r>
              <a:rPr lang="en-US" altLang="zh-CN" sz="4400" dirty="0" smtClean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4400" dirty="0" smtClean="0">
                <a:latin typeface="KaiTi" charset="-122"/>
                <a:ea typeface="KaiTi" charset="-122"/>
                <a:cs typeface="KaiTi" charset="-122"/>
              </a:rPr>
              <a:t>语法</a:t>
            </a:r>
            <a:r>
              <a:rPr lang="zh-CN" altLang="en-US" sz="4400" dirty="0">
                <a:latin typeface="KaiTi" charset="-122"/>
                <a:ea typeface="KaiTi" charset="-122"/>
                <a:cs typeface="KaiTi" charset="-122"/>
              </a:rPr>
              <a:t>重点</a:t>
            </a:r>
            <a:r>
              <a:rPr lang="en-US" altLang="zh-CN" sz="4400" dirty="0" smtClean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3100" dirty="0" smtClean="0">
                <a:latin typeface="+mn-lt"/>
                <a:ea typeface="KaiTi" charset="-122"/>
                <a:cs typeface="KaiTi" charset="-122"/>
              </a:rPr>
              <a:t>(Forms &amp; Accuracy) </a:t>
            </a:r>
            <a:r>
              <a:rPr lang="it-IT" altLang="zh-CN" sz="3300" dirty="0">
                <a:latin typeface="+mn-lt"/>
                <a:ea typeface="Calibri" charset="0"/>
                <a:cs typeface="Calibri" charset="0"/>
              </a:rPr>
              <a:t>	 </a:t>
            </a:r>
            <a:endParaRPr lang="en-US" sz="3300" dirty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1072" y="1506443"/>
            <a:ext cx="12010927" cy="5277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600" u="sng" dirty="0">
                <a:solidFill>
                  <a:schemeClr val="tx1"/>
                </a:solidFill>
              </a:rPr>
              <a:t>Forms &amp; Accuracy</a:t>
            </a:r>
            <a:r>
              <a:rPr lang="en-US" sz="3600" u="sng" dirty="0" smtClean="0">
                <a:solidFill>
                  <a:schemeClr val="tx1"/>
                </a:solidFill>
              </a:rPr>
              <a:t>:</a:t>
            </a:r>
            <a:endParaRPr lang="en-US" sz="800" u="sng" dirty="0">
              <a:solidFill>
                <a:schemeClr val="tx1"/>
              </a:solidFill>
            </a:endParaRPr>
          </a:p>
          <a:p>
            <a:pPr marL="742950" indent="-74295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en-US" sz="3600" dirty="0" smtClean="0">
                <a:solidFill>
                  <a:srgbClr val="007935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The </a:t>
            </a:r>
            <a:r>
              <a:rPr lang="en-US" sz="3600" dirty="0">
                <a:solidFill>
                  <a:srgbClr val="007935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Dynamic Particle </a:t>
            </a:r>
            <a:r>
              <a:rPr lang="ja-JP" altLang="en-US" sz="4400" dirty="0">
                <a:solidFill>
                  <a:srgbClr val="C00000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了</a:t>
            </a:r>
            <a:r>
              <a:rPr lang="en-US" altLang="ja-JP" sz="3600" dirty="0">
                <a:solidFill>
                  <a:srgbClr val="007935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en-US" sz="3600" dirty="0">
                <a:solidFill>
                  <a:srgbClr val="007935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I)</a:t>
            </a:r>
          </a:p>
          <a:p>
            <a:pPr marL="742950" indent="-74295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en-US" sz="3600" dirty="0" smtClean="0">
                <a:solidFill>
                  <a:srgbClr val="007935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The </a:t>
            </a:r>
            <a:r>
              <a:rPr lang="ja-JP" altLang="en-US" sz="4400" dirty="0">
                <a:solidFill>
                  <a:srgbClr val="C00000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是</a:t>
            </a:r>
            <a:r>
              <a:rPr lang="en-US" altLang="ja-JP" sz="4400" dirty="0">
                <a:solidFill>
                  <a:srgbClr val="C00000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ja-JP" altLang="en-US" sz="4400" dirty="0">
                <a:solidFill>
                  <a:srgbClr val="C00000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的</a:t>
            </a:r>
            <a:r>
              <a:rPr lang="en-US" altLang="ja-JP" sz="4400" dirty="0">
                <a:solidFill>
                  <a:srgbClr val="C00000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en-US" altLang="ja-JP" sz="3600" dirty="0">
                <a:solidFill>
                  <a:srgbClr val="007935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7935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Construction</a:t>
            </a:r>
          </a:p>
          <a:p>
            <a:pPr marL="742950" indent="-74295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ja-JP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除</a:t>
            </a:r>
            <a:r>
              <a:rPr lang="ja-JP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了</a:t>
            </a:r>
            <a:r>
              <a:rPr lang="en-US" altLang="ja-JP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ja-JP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以</a:t>
            </a:r>
            <a:r>
              <a:rPr lang="ja-JP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外</a:t>
            </a:r>
            <a:r>
              <a:rPr lang="en-US" altLang="ja-JP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还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endParaRPr lang="ja-JP" altLang="en-US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742950" indent="-74295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ja-JP" altLang="en-US" sz="40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再</a:t>
            </a:r>
            <a:r>
              <a:rPr lang="ja-JP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</a:p>
          <a:p>
            <a:pPr marL="742950" indent="-74295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en-US" sz="3600" dirty="0" smtClean="0">
                <a:solidFill>
                  <a:srgbClr val="007935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Connecting </a:t>
            </a:r>
            <a:r>
              <a:rPr lang="en-US" sz="3600" dirty="0">
                <a:solidFill>
                  <a:srgbClr val="007935"/>
                </a:solidFill>
                <a:ea typeface="KaiTi" panose="02010609060101010101" pitchFamily="49" charset="-122"/>
                <a:cs typeface="Calibri" panose="020F0502020204030204" pitchFamily="34" charset="0"/>
              </a:rPr>
              <a:t>Sentences (I)</a:t>
            </a:r>
          </a:p>
          <a:p>
            <a:pPr marL="0" indent="0">
              <a:spcBef>
                <a:spcPts val="0"/>
              </a:spcBef>
              <a:buClr>
                <a:srgbClr val="009051"/>
              </a:buClr>
              <a:buNone/>
            </a:pP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开</a:t>
            </a:r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学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  <a:cs typeface="Arial" panose="020B0604020202020204" pitchFamily="34" charset="0"/>
              </a:rPr>
              <a:t>kāi</a:t>
            </a:r>
            <a:r>
              <a:rPr lang="zh-CN" altLang="en-US" sz="2800" dirty="0" smtClean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Bahnschrift" panose="020B0502040204020203" pitchFamily="34" charset="0"/>
                <a:cs typeface="Arial" panose="020B0604020202020204" pitchFamily="34" charset="0"/>
              </a:rPr>
              <a:t>xué</a:t>
            </a:r>
            <a:r>
              <a:rPr lang="en-US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Bahnschrift" panose="020B0502040204020203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+mn-lt"/>
                <a:cs typeface="Calibri" panose="020F0502020204030204" pitchFamily="34" charset="0"/>
              </a:rPr>
              <a:t>(</a:t>
            </a:r>
            <a:r>
              <a:rPr lang="en-US" altLang="zh-CN" sz="2800" dirty="0">
                <a:latin typeface="+mn-lt"/>
                <a:cs typeface="Calibri" panose="020F0502020204030204" pitchFamily="34" charset="0"/>
              </a:rPr>
              <a:t>To</a:t>
            </a:r>
            <a:r>
              <a:rPr lang="zh-CN" altLang="en-US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+mn-lt"/>
                <a:cs typeface="Calibri" panose="020F0502020204030204" pitchFamily="34" charset="0"/>
              </a:rPr>
              <a:t>begin a new </a:t>
            </a:r>
            <a:r>
              <a:rPr lang="en-US" altLang="zh-CN" sz="2800" dirty="0" smtClean="0">
                <a:latin typeface="+mn-lt"/>
                <a:cs typeface="Calibri" panose="020F0502020204030204" pitchFamily="34" charset="0"/>
              </a:rPr>
              <a:t>semester; A new semester begins)  </a:t>
            </a:r>
            <a:endParaRPr lang="en-US" sz="2800" dirty="0">
              <a:latin typeface="+mn-lt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746" y="1407756"/>
            <a:ext cx="9470490" cy="532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890" y="116863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1027" y="1397482"/>
            <a:ext cx="6792696" cy="48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906" y="4448711"/>
            <a:ext cx="3530094" cy="240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97482"/>
            <a:ext cx="5431027" cy="35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搬到宿舍 </a:t>
            </a:r>
            <a:r>
              <a:rPr lang="en-US" altLang="zh-CN" sz="2800" dirty="0" err="1" smtClean="0">
                <a:latin typeface="Bahnschrift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 smtClean="0">
                <a:latin typeface="Bahnschrift" panose="020B0502040204020203" pitchFamily="34" charset="0"/>
                <a:cs typeface="Arial" panose="020B0604020202020204" pitchFamily="34" charset="0"/>
              </a:rPr>
              <a:t>ān</a:t>
            </a:r>
            <a:r>
              <a:rPr lang="en-US" sz="2800" dirty="0" smtClean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Bahnschrift" panose="020B0502040204020203" pitchFamily="34" charset="0"/>
                <a:cs typeface="Arial" panose="020B0604020202020204" pitchFamily="34" charset="0"/>
              </a:rPr>
              <a:t>dào</a:t>
            </a:r>
            <a:r>
              <a:rPr lang="en-US" sz="28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Bahnschrift" panose="020B0502040204020203" pitchFamily="34" charset="0"/>
                <a:cs typeface="Arial" panose="020B0604020202020204" pitchFamily="34" charset="0"/>
              </a:rPr>
              <a:t>sùshè</a:t>
            </a:r>
            <a:r>
              <a:rPr lang="en-US" sz="2800" dirty="0">
                <a:latin typeface="Bahnschrift" panose="020B0502040204020203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+mn-lt"/>
                <a:cs typeface="Calibri" panose="020F0502020204030204" pitchFamily="34" charset="0"/>
              </a:rPr>
              <a:t>(</a:t>
            </a:r>
            <a:r>
              <a:rPr lang="en-US" altLang="zh-CN" sz="2800" dirty="0">
                <a:latin typeface="+mn-lt"/>
                <a:cs typeface="Calibri" panose="020F0502020204030204" pitchFamily="34" charset="0"/>
              </a:rPr>
              <a:t>To</a:t>
            </a:r>
            <a:r>
              <a:rPr lang="zh-CN" altLang="en-US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altLang="zh-CN" sz="2800" dirty="0" smtClean="0">
                <a:latin typeface="+mn-lt"/>
                <a:cs typeface="Calibri" panose="020F0502020204030204" pitchFamily="34" charset="0"/>
              </a:rPr>
              <a:t>move to a dormitory)  </a:t>
            </a:r>
            <a:endParaRPr lang="en-US" sz="28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890" y="116863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2152</Words>
  <Application>Microsoft Office PowerPoint</Application>
  <PresentationFormat>Widescreen</PresentationFormat>
  <Paragraphs>324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DengXian</vt:lpstr>
      <vt:lpstr>DengXian Light</vt:lpstr>
      <vt:lpstr>DFKai-SB</vt:lpstr>
      <vt:lpstr>KaiTi</vt:lpstr>
      <vt:lpstr>Kaiti SC</vt:lpstr>
      <vt:lpstr>新細明體</vt:lpstr>
      <vt:lpstr>SimSun</vt:lpstr>
      <vt:lpstr>楷体</vt:lpstr>
      <vt:lpstr>Arial</vt:lpstr>
      <vt:lpstr>Bahnschrift</vt:lpstr>
      <vt:lpstr>Calibri</vt:lpstr>
      <vt:lpstr>Calibri Light</vt:lpstr>
      <vt:lpstr>Wingdings 2</vt:lpstr>
      <vt:lpstr>Office Theme</vt:lpstr>
      <vt:lpstr>PowerPoint Presentation</vt:lpstr>
      <vt:lpstr>   Dì             cè                                kè:              kāi xué 第三册  第一课：开学 A New Semester Starts</vt:lpstr>
      <vt:lpstr>新生搬到宿舍 xīnshēng bān dào sùshè   (move to a dormitory)  </vt:lpstr>
      <vt:lpstr>新生搬到宿舍 xīnshēng bān dào sùshè   (move to a dormitory)  </vt:lpstr>
      <vt:lpstr>新生搬到宿舍 xīnshēng bān dào sùshè   (move to a dormitory)  </vt:lpstr>
      <vt:lpstr>PowerPoint Presentation</vt:lpstr>
      <vt:lpstr>PowerPoint Presentation</vt:lpstr>
      <vt:lpstr>开学 kāi xué   (To begin a new semester; A new semester begins)  </vt:lpstr>
      <vt:lpstr>搬到宿舍 bān dào sùshè   (To move to a dormitory)  </vt:lpstr>
      <vt:lpstr>PowerPoint Presentation</vt:lpstr>
      <vt:lpstr>第一课：开学</vt:lpstr>
      <vt:lpstr>PowerPoint Presentation</vt:lpstr>
      <vt:lpstr>PowerPoint Presentation</vt:lpstr>
      <vt:lpstr>第一课：开学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第一课：开学</vt:lpstr>
      <vt:lpstr>PowerPoint Presentation</vt:lpstr>
      <vt:lpstr>PowerPoint Presentation</vt:lpstr>
      <vt:lpstr>PowerPoint Presentation</vt:lpstr>
      <vt:lpstr>Sentence  + 了 (change of status)</vt:lpstr>
      <vt:lpstr>Sentence  + 了 (Realization of an event or state)</vt:lpstr>
      <vt:lpstr>Verb  + 了             (The completion of an action)</vt:lpstr>
      <vt:lpstr>Verb  + 了 +   quantity/time duration</vt:lpstr>
      <vt:lpstr>Verb  + 了 +  object      followed by another了</vt:lpstr>
      <vt:lpstr>Sometimes there isn’t a time phrase in the了sentence. The time implied is “just now” or “up till now.”</vt:lpstr>
      <vt:lpstr>(Consecutive actions)  The second action begins when the first one is completed.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miaowen chang</dc:creator>
  <cp:lastModifiedBy>Chang, Miaowen    IHS - Staff</cp:lastModifiedBy>
  <cp:revision>284</cp:revision>
  <dcterms:created xsi:type="dcterms:W3CDTF">2019-03-08T08:01:17Z</dcterms:created>
  <dcterms:modified xsi:type="dcterms:W3CDTF">2020-05-24T18:42:06Z</dcterms:modified>
</cp:coreProperties>
</file>