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4028" r:id="rId2"/>
    <p:sldId id="4029" r:id="rId3"/>
    <p:sldId id="4032" r:id="rId4"/>
    <p:sldId id="4011" r:id="rId5"/>
    <p:sldId id="4046" r:id="rId6"/>
    <p:sldId id="4047" r:id="rId7"/>
    <p:sldId id="4044" r:id="rId8"/>
    <p:sldId id="4041" r:id="rId9"/>
    <p:sldId id="4042" r:id="rId10"/>
    <p:sldId id="4045" r:id="rId11"/>
    <p:sldId id="4038" r:id="rId12"/>
    <p:sldId id="4014" r:id="rId13"/>
    <p:sldId id="4093" r:id="rId14"/>
    <p:sldId id="4094" r:id="rId15"/>
    <p:sldId id="4095" r:id="rId16"/>
    <p:sldId id="4096" r:id="rId17"/>
    <p:sldId id="4052" r:id="rId18"/>
    <p:sldId id="4051" r:id="rId19"/>
    <p:sldId id="4076" r:id="rId20"/>
    <p:sldId id="4077" r:id="rId21"/>
    <p:sldId id="4078" r:id="rId22"/>
    <p:sldId id="4057" r:id="rId23"/>
    <p:sldId id="4085" r:id="rId24"/>
    <p:sldId id="4079" r:id="rId25"/>
    <p:sldId id="4080" r:id="rId26"/>
    <p:sldId id="4054" r:id="rId27"/>
    <p:sldId id="4001" r:id="rId28"/>
    <p:sldId id="4002" r:id="rId29"/>
    <p:sldId id="4058" r:id="rId30"/>
    <p:sldId id="4075" r:id="rId31"/>
    <p:sldId id="4061" r:id="rId32"/>
    <p:sldId id="4063" r:id="rId33"/>
    <p:sldId id="4064" r:id="rId34"/>
    <p:sldId id="4065" r:id="rId35"/>
    <p:sldId id="4086" r:id="rId36"/>
    <p:sldId id="4087" r:id="rId37"/>
    <p:sldId id="4067" r:id="rId38"/>
    <p:sldId id="4068" r:id="rId39"/>
    <p:sldId id="4070" r:id="rId40"/>
    <p:sldId id="4069" r:id="rId41"/>
    <p:sldId id="4072" r:id="rId42"/>
    <p:sldId id="4073" r:id="rId43"/>
    <p:sldId id="401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35"/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235" autoAdjust="0"/>
    <p:restoredTop sz="94670"/>
  </p:normalViewPr>
  <p:slideViewPr>
    <p:cSldViewPr snapToGrid="0" snapToObjects="1">
      <p:cViewPr varScale="1">
        <p:scale>
          <a:sx n="62" d="100"/>
          <a:sy n="62" d="100"/>
        </p:scale>
        <p:origin x="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1B9F8-B269-324E-BD98-8BFD4409BEF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98680-55F7-7B42-AAD8-F2FF9AFF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6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ea typeface="MS PGothic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/>
            <a:fld id="{A5284459-901D-2846-9CAA-C5E6FC63B762}" type="slidenum">
              <a:rPr lang="zh-CN" altLang="en-US" sz="1200">
                <a:ea typeface="SimSun" charset="-122"/>
              </a:rPr>
              <a:pPr eaLnBrk="1" hangingPunct="1"/>
              <a:t>6</a:t>
            </a:fld>
            <a:endParaRPr lang="zh-CN" altLang="en-US" sz="1200"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259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98680-55F7-7B42-AAD8-F2FF9AFF91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0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9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5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51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217" y="457200"/>
            <a:ext cx="103632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C1A5CE0B-8925-9E49-9738-BB1822CBD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8688A6D1-410B-1743-B358-5494E4DB9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AAA0ED53-059C-984E-B61C-2B1642A8A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3F309-4D31-804A-AE0D-7923AFC947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600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6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7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3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6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1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2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1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345A0-355E-934F-96E8-96046BCE42C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47" y="201624"/>
            <a:ext cx="900628" cy="900628"/>
          </a:xfrm>
          <a:prstGeom prst="rect">
            <a:avLst/>
          </a:prstGeom>
        </p:spPr>
      </p:pic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0" y="14903"/>
            <a:ext cx="12192000" cy="13248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sz="36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Dì</a:t>
            </a:r>
            <a:r>
              <a:rPr lang="zh-CN" altLang="en-US" sz="36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36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36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</a:t>
            </a:r>
            <a:r>
              <a:rPr lang="en-US" sz="36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sz="36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: 	 </a:t>
            </a:r>
            <a:r>
              <a:rPr lang="zh-CN" altLang="en-US" sz="36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sùshè</a:t>
            </a:r>
            <a:r>
              <a:rPr lang="en-US" altLang="zh-CN" sz="36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shēnghuá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</a:t>
            </a:r>
            <a:r>
              <a:rPr lang="zh-TW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二</a:t>
            </a:r>
            <a:r>
              <a:rPr lang="zh-CN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课：</a:t>
            </a:r>
            <a:r>
              <a:rPr lang="zh-TW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宿舍生</a:t>
            </a:r>
            <a:r>
              <a:rPr lang="zh-TW" altLang="en-US" kern="0" dirty="0" smtClean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活  </a:t>
            </a:r>
            <a:r>
              <a:rPr lang="en-US" altLang="zh-TW" sz="4000" kern="0" dirty="0" smtClean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  <a:t>(Dorm Life)</a:t>
            </a:r>
            <a:endParaRPr lang="zh-CN" altLang="en-US" sz="4000" dirty="0">
              <a:latin typeface="+mn-lt"/>
              <a:ea typeface="DFKai-SB" charset="0"/>
            </a:endParaRPr>
          </a:p>
        </p:txBody>
      </p:sp>
      <p:pic>
        <p:nvPicPr>
          <p:cNvPr id="3" name="Picture 2" descr="A screen shot of a person&#10;&#10;Description automatically generated">
            <a:extLst>
              <a:ext uri="{FF2B5EF4-FFF2-40B4-BE49-F238E27FC236}">
                <a16:creationId xmlns:a16="http://schemas.microsoft.com/office/drawing/2014/main" id="{8E8DC6F6-A3F2-0D48-B50F-A26FC36DE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441" y="1443177"/>
            <a:ext cx="5485019" cy="539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2B379-A0AE-644B-95CF-E50DF51E2C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9356" y="1400783"/>
            <a:ext cx="2901159" cy="3730626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>
              <a:ea typeface="宋体" panose="02010600030101010101" pitchFamily="2" charset="-122"/>
            </a:endParaRPr>
          </a:p>
          <a:p>
            <a:pPr eaLnBrk="1" hangingPunct="1"/>
            <a:endParaRPr lang="en-US" altLang="en-US" dirty="0">
              <a:ea typeface="宋体" panose="02010600030101010101" pitchFamily="2" charset="-122"/>
            </a:endParaRPr>
          </a:p>
        </p:txBody>
      </p:sp>
      <p:pic>
        <p:nvPicPr>
          <p:cNvPr id="10245" name="Picture 7">
            <a:extLst>
              <a:ext uri="{FF2B5EF4-FFF2-40B4-BE49-F238E27FC236}">
                <a16:creationId xmlns:a16="http://schemas.microsoft.com/office/drawing/2014/main" id="{793BE957-C9B7-7B46-994C-99A2EEF2A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00" y="1132214"/>
            <a:ext cx="4033159" cy="58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0" y="-10786"/>
            <a:ext cx="12164786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zh-CN" altLang="en-US" sz="5400" dirty="0" smtClean="0">
                <a:latin typeface="KaiTi" charset="-122"/>
                <a:ea typeface="KaiTi" charset="-122"/>
                <a:cs typeface="KaiTi" charset="-122"/>
              </a:rPr>
              <a:t>日用品</a:t>
            </a:r>
            <a:r>
              <a:rPr lang="ja-JP" altLang="en-US" sz="5400" dirty="0" smtClean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ja-JP" sz="5400" dirty="0" smtClean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ja-JP" sz="3600" dirty="0" err="1" smtClean="0">
                <a:latin typeface="+mn-lt"/>
                <a:ea typeface="KaiTi" charset="-122"/>
                <a:cs typeface="KaiTi" charset="-122"/>
              </a:rPr>
              <a:t>rì</a:t>
            </a:r>
            <a:r>
              <a:rPr lang="en-US" altLang="ja-JP" sz="3600" dirty="0" smtClean="0">
                <a:latin typeface="+mn-lt"/>
                <a:ea typeface="KaiTi" charset="-122"/>
                <a:cs typeface="KaiTi" charset="-122"/>
              </a:rPr>
              <a:t> </a:t>
            </a:r>
            <a:r>
              <a:rPr lang="en-US" altLang="ja-JP" sz="3600" dirty="0" err="1">
                <a:latin typeface="+mn-lt"/>
                <a:ea typeface="KaiTi" charset="-122"/>
                <a:cs typeface="KaiTi" charset="-122"/>
              </a:rPr>
              <a:t>yòng</a:t>
            </a:r>
            <a:r>
              <a:rPr lang="en-US" altLang="ja-JP" sz="3600" dirty="0">
                <a:latin typeface="+mn-lt"/>
                <a:ea typeface="KaiTi" charset="-122"/>
                <a:cs typeface="KaiTi" charset="-122"/>
              </a:rPr>
              <a:t> </a:t>
            </a:r>
            <a:r>
              <a:rPr lang="en-US" altLang="ja-JP" sz="3600" dirty="0" err="1" smtClean="0">
                <a:latin typeface="+mn-lt"/>
                <a:ea typeface="KaiTi" charset="-122"/>
                <a:cs typeface="KaiTi" charset="-122"/>
              </a:rPr>
              <a:t>pǐn</a:t>
            </a:r>
            <a:r>
              <a:rPr lang="en-US" altLang="ja-JP" sz="3600" dirty="0" smtClean="0">
                <a:latin typeface="+mn-lt"/>
                <a:ea typeface="KaiTi" charset="-122"/>
                <a:cs typeface="KaiTi" charset="-122"/>
              </a:rPr>
              <a:t>	</a:t>
            </a:r>
            <a:r>
              <a:rPr lang="en-US" altLang="zh-CN" sz="3600" dirty="0" smtClean="0">
                <a:latin typeface="+mn-lt"/>
                <a:ea typeface="SimSun" charset="-122"/>
              </a:rPr>
              <a:t>(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Daily 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necessities</a:t>
            </a:r>
            <a:r>
              <a:rPr lang="en-US" altLang="zh-CN" sz="3600" dirty="0" smtClean="0">
                <a:latin typeface="+mn-lt"/>
                <a:ea typeface="SimSun" charset="-122"/>
              </a:rPr>
              <a:t>)        noun</a:t>
            </a:r>
            <a:endParaRPr lang="en-US" altLang="zh-CN" sz="3600" dirty="0">
              <a:latin typeface="+mn-lt"/>
              <a:ea typeface="SimSun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710" y="33991"/>
            <a:ext cx="903102" cy="9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生活日常用品图片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8" y="41580"/>
            <a:ext cx="10024146" cy="681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8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2001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课</a:t>
            </a:r>
            <a:r>
              <a:rPr lang="zh-CN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：宿舍生活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77AFDCB-9B42-1244-A3EA-6FC6DF4813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2397421"/>
            <a:ext cx="9144000" cy="2992726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Yǔ</a:t>
            </a:r>
            <a:r>
              <a:rPr lang="zh-CN" altLang="en-US" sz="4800" dirty="0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fǎ</a:t>
            </a:r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r>
              <a:rPr lang="zh-TW" altLang="en-US" sz="80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语法</a:t>
            </a:r>
            <a:endParaRPr lang="en-US" altLang="zh-TW" sz="8000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4800" dirty="0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grammar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7"/>
            <a:ext cx="12192000" cy="106466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比较 </a:t>
            </a:r>
            <a:r>
              <a:rPr lang="en-US" altLang="ja-JP" sz="3200" dirty="0" err="1" smtClean="0">
                <a:latin typeface="+mn-lt"/>
              </a:rPr>
              <a:t>bǐjiào</a:t>
            </a:r>
            <a:r>
              <a:rPr lang="en-US" altLang="zh-CN" sz="3200" dirty="0" smtClean="0">
                <a:latin typeface="+mn-lt"/>
              </a:rPr>
              <a:t>        </a:t>
            </a:r>
            <a:r>
              <a:rPr lang="en-US" altLang="zh-CN" sz="3200" dirty="0" smtClean="0">
                <a:latin typeface="+mn-lt"/>
              </a:rPr>
              <a:t> </a:t>
            </a:r>
            <a:r>
              <a:rPr lang="en-US" altLang="zh-CN" sz="3200" dirty="0" smtClean="0">
                <a:latin typeface="+mn-lt"/>
              </a:rPr>
              <a:t>(relatively</a:t>
            </a:r>
            <a:r>
              <a:rPr lang="en-US" altLang="zh-CN" sz="3200" dirty="0">
                <a:latin typeface="+mn-lt"/>
              </a:rPr>
              <a:t>, comparatively, </a:t>
            </a:r>
            <a:r>
              <a:rPr lang="en-US" altLang="zh-CN" sz="3200" dirty="0" smtClean="0">
                <a:latin typeface="+mn-lt"/>
              </a:rPr>
              <a:t>rather</a:t>
            </a:r>
            <a:r>
              <a:rPr lang="en-US" altLang="zh-CN" sz="3200" dirty="0" smtClean="0">
                <a:latin typeface="+mn-lt"/>
              </a:rPr>
              <a:t>)   adverb/v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69" y="1256392"/>
            <a:ext cx="10515600" cy="54387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3200" dirty="0" smtClean="0">
                <a:ea typeface="KaiTi" panose="02010609060101010101" pitchFamily="49" charset="-122"/>
              </a:rPr>
              <a:t>It is used to express relative degree or extent.</a:t>
            </a:r>
          </a:p>
          <a:p>
            <a:pPr marL="0" indent="0">
              <a:buNone/>
            </a:pPr>
            <a:endParaRPr lang="en-US" altLang="zh-CN" sz="3200" dirty="0" smtClean="0"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这个空调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比较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贵，你别买了。 </a:t>
            </a:r>
          </a:p>
          <a:p>
            <a:pPr>
              <a:buNone/>
            </a:pP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air conditioner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rather expensive. Don’t buy it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buNone/>
            </a:pPr>
            <a:endParaRPr lang="en-US" altLang="zh-CN" sz="1200" dirty="0"/>
          </a:p>
          <a:p>
            <a:pPr marL="0" indent="0">
              <a:buNone/>
            </a:pP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今天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比较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冷，你多穿点衣服吧。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It’s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pretty cold today. You’d better put on more clothes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buNone/>
            </a:pPr>
            <a:endParaRPr lang="en-US" altLang="zh-CN" sz="12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喜欢什么运动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比较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喜欢打网球。</a:t>
            </a:r>
            <a:r>
              <a:rPr lang="zh-TW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altLang="zh-TW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(Generally speaking, ) I prefer playing tennis.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33" y="112456"/>
            <a:ext cx="803766" cy="80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951" y="1575104"/>
            <a:ext cx="10515600" cy="528289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zh-CN" sz="39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Q: </a:t>
            </a:r>
            <a:r>
              <a:rPr lang="en-US" altLang="zh-CN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HP</a:t>
            </a:r>
            <a:r>
              <a:rPr lang="zh-CN" altLang="en-US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电脑和苹果电脑</a:t>
            </a:r>
            <a:r>
              <a:rPr lang="zh-CN" altLang="en-US" sz="39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</a:t>
            </a:r>
            <a:r>
              <a:rPr lang="zh-CN" altLang="en-US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，哪个</a:t>
            </a:r>
            <a:r>
              <a:rPr lang="zh-CN" altLang="en-US" sz="39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比较</a:t>
            </a:r>
            <a:r>
              <a:rPr lang="zh-CN" altLang="en-US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贵？</a:t>
            </a:r>
            <a:endParaRPr lang="en-US" altLang="zh-CN" sz="39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</a:t>
            </a:r>
            <a:r>
              <a:rPr lang="en-US" altLang="zh-CN" sz="39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 </a:t>
            </a:r>
            <a:r>
              <a:rPr lang="en-US" altLang="zh-CN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HP</a:t>
            </a:r>
            <a:r>
              <a:rPr lang="zh-CN" altLang="en-US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电脑和苹果电脑</a:t>
            </a:r>
            <a:r>
              <a:rPr lang="zh-CN" altLang="en-US" sz="39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</a:t>
            </a:r>
            <a:r>
              <a:rPr lang="zh-CN" altLang="en-US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，苹果电脑</a:t>
            </a:r>
            <a:r>
              <a:rPr lang="zh-CN" altLang="en-US" sz="39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比较</a:t>
            </a:r>
            <a:r>
              <a:rPr lang="zh-CN" altLang="en-US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贵。</a:t>
            </a:r>
            <a:endParaRPr lang="en-US" altLang="zh-CN" sz="39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zh-CN" sz="39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39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苹</a:t>
            </a:r>
            <a:r>
              <a:rPr lang="zh-CN" altLang="en-US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果电脑</a:t>
            </a:r>
            <a:r>
              <a:rPr lang="zh-CN" altLang="en-US" sz="39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</a:t>
            </a:r>
            <a:r>
              <a:rPr lang="en-US" altLang="zh-CN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HP</a:t>
            </a:r>
            <a:r>
              <a:rPr lang="zh-CN" altLang="en-US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电脑</a:t>
            </a:r>
            <a:r>
              <a:rPr lang="zh-CN" altLang="en-US" sz="39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</a:t>
            </a:r>
            <a:r>
              <a:rPr lang="zh-CN" altLang="en-US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，苹果电脑</a:t>
            </a:r>
            <a:r>
              <a:rPr lang="zh-CN" altLang="en-US" sz="39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比较</a:t>
            </a:r>
            <a:r>
              <a:rPr lang="zh-CN" altLang="en-US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贵</a:t>
            </a:r>
            <a:r>
              <a:rPr lang="zh-CN" altLang="en-US" sz="39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39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39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苹</a:t>
            </a:r>
            <a:r>
              <a:rPr lang="zh-CN" altLang="en-US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果电脑</a:t>
            </a:r>
            <a:r>
              <a:rPr lang="zh-CN" altLang="en-US" sz="39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</a:t>
            </a:r>
            <a:r>
              <a:rPr lang="en-US" altLang="zh-CN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HP</a:t>
            </a:r>
            <a:r>
              <a:rPr lang="zh-CN" altLang="en-US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电脑</a:t>
            </a:r>
            <a:r>
              <a:rPr lang="zh-CN" altLang="en-US" sz="39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贵</a:t>
            </a:r>
            <a:r>
              <a:rPr lang="zh-CN" altLang="en-US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一点儿</a:t>
            </a:r>
            <a:r>
              <a:rPr lang="en-US" altLang="zh-CN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得多。</a:t>
            </a:r>
            <a:r>
              <a:rPr lang="en-US" altLang="zh-CN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altLang="zh-CN" sz="39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39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苹</a:t>
            </a:r>
            <a:r>
              <a:rPr lang="zh-CN" altLang="en-US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果电脑</a:t>
            </a:r>
            <a:r>
              <a:rPr lang="zh-CN" altLang="en-US" sz="39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</a:t>
            </a:r>
            <a:r>
              <a:rPr lang="en-US" altLang="zh-CN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HP</a:t>
            </a:r>
            <a:r>
              <a:rPr lang="zh-CN" altLang="en-US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电脑</a:t>
            </a:r>
            <a:r>
              <a:rPr lang="zh-CN" altLang="en-US" sz="39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更</a:t>
            </a:r>
            <a:r>
              <a:rPr lang="zh-CN" altLang="en-US" sz="39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贵</a:t>
            </a:r>
            <a:r>
              <a:rPr lang="zh-CN" altLang="en-US" sz="3500" dirty="0" smtClean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35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80000"/>
              </a:lnSpc>
              <a:buNone/>
            </a:pPr>
            <a:endParaRPr lang="en-US" altLang="zh-CN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比，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比较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adj.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</a:t>
            </a:r>
            <a:r>
              <a:rPr lang="en-US" altLang="zh-CN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B+adj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点儿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得</a:t>
            </a:r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多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B+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更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adj</a:t>
            </a:r>
            <a:endParaRPr lang="en-US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4397"/>
            <a:ext cx="12192000" cy="1064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比</a:t>
            </a:r>
            <a:r>
              <a:rPr lang="en-US" altLang="zh-CN" dirty="0" smtClean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altLang="zh-CN" sz="3200" dirty="0">
                <a:latin typeface="+mn-lt"/>
              </a:rPr>
              <a:t>to compare</a:t>
            </a:r>
            <a:r>
              <a:rPr lang="en-US" altLang="zh-CN" dirty="0" smtClean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比较 </a:t>
            </a:r>
            <a:r>
              <a:rPr lang="en-US" altLang="zh-CN" sz="3200" dirty="0" smtClean="0">
                <a:latin typeface="+mn-lt"/>
              </a:rPr>
              <a:t>relatively, comparatively, rather</a:t>
            </a:r>
            <a:endParaRPr lang="en-US" sz="32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33" y="112456"/>
            <a:ext cx="803766" cy="80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950" y="1878905"/>
            <a:ext cx="11813087" cy="37828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我哥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哥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</a:t>
            </a:r>
            <a:r>
              <a:rPr lang="zh-CN" altLang="en-US" sz="4400" b="1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高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哥哥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比较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高。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80000"/>
              </a:lnSpc>
              <a:buNone/>
            </a:pPr>
            <a:endParaRPr lang="en-US" altLang="en-US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4400" b="1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我哥哥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哥哥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较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高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80000"/>
              </a:lnSpc>
              <a:buNone/>
            </a:pP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4400" b="1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很高，我哥哥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更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高。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哥哥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更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高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 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4397"/>
            <a:ext cx="12192000" cy="1064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比</a:t>
            </a:r>
            <a:r>
              <a:rPr lang="en-US" altLang="zh-CN" dirty="0" smtClean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altLang="zh-CN" sz="3200" dirty="0">
                <a:latin typeface="+mn-lt"/>
              </a:rPr>
              <a:t>to compare</a:t>
            </a:r>
            <a:r>
              <a:rPr lang="en-US" altLang="zh-CN" dirty="0" smtClean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比较 </a:t>
            </a:r>
            <a:r>
              <a:rPr lang="en-US" altLang="zh-CN" sz="3200" dirty="0" smtClean="0">
                <a:latin typeface="+mn-lt"/>
              </a:rPr>
              <a:t>relatively, comparatively, rather</a:t>
            </a:r>
            <a:endParaRPr lang="en-US" sz="32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33" y="112456"/>
            <a:ext cx="803766" cy="80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8978" y="1252277"/>
            <a:ext cx="5036508" cy="5749772"/>
          </a:xfrm>
        </p:spPr>
        <p:txBody>
          <a:bodyPr>
            <a:no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今天天</a:t>
            </a:r>
            <a:r>
              <a:rPr lang="zh-CN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气冷</a:t>
            </a:r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今天天气</a:t>
            </a:r>
            <a:r>
              <a:rPr lang="zh-CN" altLang="en-US" sz="3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挺</a:t>
            </a: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冷</a:t>
            </a:r>
            <a:r>
              <a:rPr lang="zh-CN" altLang="en-US" sz="3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今天天气</a:t>
            </a:r>
            <a:r>
              <a:rPr lang="zh-CN" altLang="en-US" sz="3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比较</a:t>
            </a: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冷。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今天天气</a:t>
            </a:r>
            <a:r>
              <a:rPr lang="zh-CN" altLang="en-US" sz="3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很</a:t>
            </a: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冷。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今天天气冷</a:t>
            </a:r>
            <a:r>
              <a:rPr lang="zh-CN" altLang="en-US" sz="3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得很</a:t>
            </a: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今天天气</a:t>
            </a:r>
            <a:r>
              <a:rPr lang="zh-CN" altLang="en-US" sz="3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真</a:t>
            </a: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冷。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今天天气</a:t>
            </a:r>
            <a:r>
              <a:rPr lang="zh-CN" altLang="en-US" sz="3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太</a:t>
            </a: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冷</a:t>
            </a:r>
            <a:r>
              <a:rPr lang="zh-CN" altLang="en-US" sz="3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今天天气冷</a:t>
            </a:r>
            <a:r>
              <a:rPr lang="zh-CN" altLang="en-US" sz="3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极了</a:t>
            </a: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今天天气冷</a:t>
            </a:r>
            <a:r>
              <a:rPr lang="zh-CN" altLang="en-US" sz="3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死了</a:t>
            </a: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4397"/>
            <a:ext cx="12192000" cy="1064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比</a:t>
            </a:r>
            <a:r>
              <a:rPr lang="en-US" altLang="zh-CN" dirty="0" smtClean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altLang="zh-CN" sz="3200" dirty="0">
                <a:latin typeface="+mn-lt"/>
              </a:rPr>
              <a:t>to compare</a:t>
            </a:r>
            <a:r>
              <a:rPr lang="en-US" altLang="zh-CN" dirty="0" smtClean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比较 </a:t>
            </a:r>
            <a:r>
              <a:rPr lang="en-US" altLang="zh-CN" sz="3200" dirty="0" smtClean="0">
                <a:latin typeface="+mn-lt"/>
              </a:rPr>
              <a:t>relatively, comparatively, rather</a:t>
            </a:r>
            <a:endParaRPr lang="en-US" sz="32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33" y="112456"/>
            <a:ext cx="803766" cy="80376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8314067" y="1412776"/>
            <a:ext cx="864096" cy="3456384"/>
          </a:xfrm>
          <a:prstGeom prst="downArrow">
            <a:avLst/>
          </a:prstGeom>
          <a:gradFill flip="none" rotWithShape="1">
            <a:gsLst>
              <a:gs pos="19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" descr="C:\Users\Qiaona Yu\Desktop\sn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590" y="4941888"/>
            <a:ext cx="16573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3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22"/>
            <a:ext cx="12192000" cy="108125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en-US" sz="4000" dirty="0">
                <a:latin typeface="+mn-lt"/>
                <a:ea typeface="幼圆" pitchFamily="49" charset="-122"/>
              </a:rPr>
              <a:t>Existential Sentences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508299" cy="435133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桌子上</a:t>
            </a:r>
            <a:r>
              <a:rPr lang="zh-CN" altLang="en-US" sz="43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</a:t>
            </a: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一本书。 </a:t>
            </a:r>
            <a:endParaRPr lang="en-US" altLang="zh-CN" sz="43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</a:t>
            </a:r>
            <a:endParaRPr lang="en-US" altLang="zh-TW" sz="43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桌</a:t>
            </a: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子上</a:t>
            </a:r>
            <a:r>
              <a:rPr lang="zh-CN" altLang="en-US" sz="43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一本书。</a:t>
            </a:r>
            <a:endParaRPr lang="en-US" altLang="zh-CN" sz="43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</a:t>
            </a:r>
            <a:r>
              <a:rPr lang="en-US" altLang="ja-JP" dirty="0" err="1" smtClean="0">
                <a:solidFill>
                  <a:srgbClr val="C00000"/>
                </a:solidFill>
                <a:ea typeface="KaiTi" panose="02010609060101010101" pitchFamily="49" charset="-122"/>
              </a:rPr>
              <a:t>bǎizhe</a:t>
            </a: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altLang="zh-TW" sz="43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桌</a:t>
            </a: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子上</a:t>
            </a:r>
            <a:r>
              <a:rPr lang="zh-CN" altLang="en-US" sz="43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摆着</a:t>
            </a: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一本书</a:t>
            </a: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is a book (be put, but not be hung or 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stuck)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desk.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56" y="135686"/>
            <a:ext cx="972487" cy="97248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756558" y="1350082"/>
            <a:ext cx="6243376" cy="1079500"/>
          </a:xfrm>
          <a:prstGeom prst="wedgeRoundRectCallout">
            <a:avLst>
              <a:gd name="adj1" fmla="val -58767"/>
              <a:gd name="adj2" fmla="val 2814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桌子上有一本书，一支笔和一份报纸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874381" y="2921794"/>
            <a:ext cx="6125553" cy="1079500"/>
          </a:xfrm>
          <a:prstGeom prst="wedgeRoundRectCallout">
            <a:avLst>
              <a:gd name="adj1" fmla="val -58767"/>
              <a:gd name="adj2" fmla="val 2814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dirty="0">
              <a:latin typeface="Perpetua" panose="02020502060401020303" pitchFamily="18" charset="0"/>
            </a:endParaRPr>
          </a:p>
          <a:p>
            <a:pPr algn="ctr" eaLnBrk="1" hangingPunct="1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桌子上是一本书，不是一份报纸。</a:t>
            </a:r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 eaLnBrk="1" hangingPunct="1"/>
            <a:endParaRPr lang="en-US" altLang="en-US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0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23"/>
            <a:ext cx="12192000" cy="91253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zh-CN" altLang="en-US" sz="6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真</a:t>
            </a:r>
            <a:r>
              <a:rPr lang="en-US" altLang="zh-CN" sz="6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altLang="ja-JP" sz="3600" dirty="0" err="1" smtClean="0">
                <a:latin typeface="+mn-lt"/>
                <a:ea typeface="KaiTi" panose="02010609060101010101" pitchFamily="49" charset="-122"/>
              </a:rPr>
              <a:t>zhēn</a:t>
            </a:r>
            <a:r>
              <a:rPr lang="en-US" altLang="zh-CN" sz="3600" dirty="0" smtClean="0">
                <a:latin typeface="+mn-lt"/>
                <a:ea typeface="KaiTi" panose="02010609060101010101" pitchFamily="49" charset="-122"/>
              </a:rPr>
              <a:t>	</a:t>
            </a:r>
            <a:r>
              <a:rPr lang="ja-JP" altLang="en-US" sz="3200" dirty="0">
                <a:latin typeface="+mn-lt"/>
                <a:ea typeface="KaiTi" panose="02010609060101010101" pitchFamily="49" charset="-122"/>
              </a:rPr>
              <a:t>			</a:t>
            </a:r>
            <a:r>
              <a:rPr lang="en-US" altLang="ja-JP" sz="3200" dirty="0">
                <a:latin typeface="+mn-lt"/>
                <a:ea typeface="KaiTi" panose="02010609060101010101" pitchFamily="49" charset="-122"/>
              </a:rPr>
              <a:t>(</a:t>
            </a:r>
            <a:r>
              <a:rPr lang="en-US" altLang="zh-CN" sz="3200" dirty="0">
                <a:latin typeface="+mn-lt"/>
                <a:ea typeface="KaiTi" panose="02010609060101010101" pitchFamily="49" charset="-122"/>
              </a:rPr>
              <a:t>Really</a:t>
            </a:r>
            <a:r>
              <a:rPr lang="en-US" altLang="zh-CN" sz="3200" dirty="0" smtClean="0">
                <a:latin typeface="+mn-lt"/>
                <a:ea typeface="KaiTi" panose="02010609060101010101" pitchFamily="49" charset="-122"/>
              </a:rPr>
              <a:t>)			Adverb</a:t>
            </a:r>
            <a:endParaRPr lang="en-US" sz="3200" dirty="0">
              <a:latin typeface="+mn-lt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50" y="1191884"/>
            <a:ext cx="11575093" cy="5828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000" dirty="0" smtClean="0"/>
              <a:t>I</a:t>
            </a:r>
            <a:r>
              <a:rPr lang="en-US" altLang="zh-CN" sz="3000" dirty="0" smtClean="0"/>
              <a:t>t</a:t>
            </a:r>
            <a:r>
              <a:rPr lang="zh-CN" altLang="en-US" sz="3000" dirty="0" smtClean="0"/>
              <a:t> </a:t>
            </a:r>
            <a:r>
              <a:rPr lang="en-US" altLang="zh-CN" sz="3000" dirty="0"/>
              <a:t>is used to </a:t>
            </a:r>
            <a:r>
              <a:rPr lang="en-US" altLang="zh-CN" sz="3000" dirty="0">
                <a:solidFill>
                  <a:srgbClr val="007935"/>
                </a:solidFill>
              </a:rPr>
              <a:t>convey an affirmative , exclamatory tone of voice</a:t>
            </a:r>
            <a:r>
              <a:rPr lang="en-US" altLang="zh-CN" sz="3000" dirty="0"/>
              <a:t>. It is used before adjectives </a:t>
            </a:r>
            <a:r>
              <a:rPr lang="en-US" altLang="zh-CN" sz="3000" dirty="0" smtClean="0"/>
              <a:t>and </a:t>
            </a:r>
            <a:r>
              <a:rPr lang="en-US" altLang="zh-CN" sz="3000" dirty="0"/>
              <a:t>before verbs that denote thoughts or feelings</a:t>
            </a:r>
            <a:r>
              <a:rPr lang="en-US" altLang="zh-CN" sz="30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4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这条裤子</a:t>
            </a:r>
            <a:r>
              <a:rPr lang="zh-CN" altLang="en-US" sz="4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很</a:t>
            </a:r>
            <a:r>
              <a:rPr lang="zh-CN" altLang="en-US" sz="4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好看，我想给哥哥也买一件。</a:t>
            </a:r>
            <a:endParaRPr lang="en-US" altLang="zh-CN" sz="4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4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这条裤子</a:t>
            </a:r>
            <a:r>
              <a:rPr lang="zh-CN" altLang="en-US" sz="4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真</a:t>
            </a:r>
            <a:r>
              <a:rPr lang="zh-CN" altLang="en-US" sz="4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好看，我想给哥哥也买一件。</a:t>
            </a:r>
            <a:endParaRPr lang="en-US" altLang="zh-CN" sz="4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zh-CN" sz="2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4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这台烘干机</a:t>
            </a:r>
            <a:r>
              <a:rPr lang="zh-CN" altLang="en-US" sz="4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很</a:t>
            </a:r>
            <a:r>
              <a:rPr lang="zh-CN" altLang="en-US" sz="4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吵，你应该买一台新的。</a:t>
            </a:r>
            <a:endParaRPr lang="en-US" altLang="zh-CN" sz="4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4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这台烘干机</a:t>
            </a:r>
            <a:r>
              <a:rPr lang="zh-CN" altLang="en-US" sz="4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真</a:t>
            </a:r>
            <a:r>
              <a:rPr lang="zh-CN" altLang="en-US" sz="4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吵，你应该买一台新的</a:t>
            </a:r>
            <a:r>
              <a:rPr lang="zh-CN" altLang="en-US" sz="4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6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   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dryer is really noisy. You should get a new one.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277" y="135687"/>
            <a:ext cx="803766" cy="80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23"/>
            <a:ext cx="12192000" cy="91253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zh-CN" altLang="en-US" sz="6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真</a:t>
            </a:r>
            <a:r>
              <a:rPr lang="en-US" altLang="zh-CN" sz="6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altLang="ja-JP" sz="3600" dirty="0" err="1" smtClean="0">
                <a:latin typeface="+mn-lt"/>
                <a:ea typeface="KaiTi" panose="02010609060101010101" pitchFamily="49" charset="-122"/>
              </a:rPr>
              <a:t>zhēn</a:t>
            </a:r>
            <a:r>
              <a:rPr lang="en-US" altLang="zh-CN" sz="3600" dirty="0" smtClean="0">
                <a:latin typeface="+mn-lt"/>
                <a:ea typeface="KaiTi" panose="02010609060101010101" pitchFamily="49" charset="-122"/>
              </a:rPr>
              <a:t>	</a:t>
            </a:r>
            <a:r>
              <a:rPr lang="ja-JP" altLang="en-US" sz="3200" dirty="0">
                <a:latin typeface="+mn-lt"/>
                <a:ea typeface="KaiTi" panose="02010609060101010101" pitchFamily="49" charset="-122"/>
              </a:rPr>
              <a:t>			</a:t>
            </a:r>
            <a:r>
              <a:rPr lang="en-US" altLang="ja-JP" sz="3200" dirty="0">
                <a:latin typeface="+mn-lt"/>
                <a:ea typeface="KaiTi" panose="02010609060101010101" pitchFamily="49" charset="-122"/>
              </a:rPr>
              <a:t>(</a:t>
            </a:r>
            <a:r>
              <a:rPr lang="en-US" altLang="zh-CN" sz="3200" dirty="0">
                <a:latin typeface="+mn-lt"/>
                <a:ea typeface="KaiTi" panose="02010609060101010101" pitchFamily="49" charset="-122"/>
              </a:rPr>
              <a:t>Really</a:t>
            </a:r>
            <a:r>
              <a:rPr lang="en-US" altLang="zh-CN" sz="3200" dirty="0" smtClean="0">
                <a:latin typeface="+mn-lt"/>
                <a:ea typeface="KaiTi" panose="02010609060101010101" pitchFamily="49" charset="-122"/>
              </a:rPr>
              <a:t>)			Adverb</a:t>
            </a:r>
            <a:endParaRPr lang="en-US" sz="3200" dirty="0">
              <a:latin typeface="+mn-lt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2788"/>
            <a:ext cx="12287892" cy="50034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3000" dirty="0" smtClean="0"/>
              <a:t>I</a:t>
            </a:r>
            <a:r>
              <a:rPr lang="en-US" altLang="zh-CN" sz="3000" dirty="0" smtClean="0"/>
              <a:t>t</a:t>
            </a:r>
            <a:r>
              <a:rPr lang="zh-CN" altLang="en-US" sz="3000" dirty="0" smtClean="0"/>
              <a:t> </a:t>
            </a:r>
            <a:r>
              <a:rPr lang="en-US" altLang="zh-CN" sz="3000" dirty="0"/>
              <a:t>is used to </a:t>
            </a:r>
            <a:r>
              <a:rPr lang="en-US" altLang="zh-CN" sz="3000" dirty="0">
                <a:solidFill>
                  <a:srgbClr val="007935"/>
                </a:solidFill>
              </a:rPr>
              <a:t>convey an affirmative , exclamatory tone of voice</a:t>
            </a:r>
            <a:r>
              <a:rPr lang="en-US" altLang="zh-CN" sz="3000" dirty="0"/>
              <a:t>. It is used before adjectives </a:t>
            </a:r>
            <a:r>
              <a:rPr lang="en-US" altLang="zh-CN" sz="3000" dirty="0" smtClean="0"/>
              <a:t>and </a:t>
            </a:r>
            <a:r>
              <a:rPr lang="en-US" altLang="zh-CN" sz="3000" dirty="0"/>
              <a:t>before verbs that denote thoughts or feelings</a:t>
            </a:r>
            <a:r>
              <a:rPr lang="en-US" altLang="zh-CN" sz="3000" dirty="0" smtClean="0"/>
              <a:t>.</a:t>
            </a:r>
          </a:p>
          <a:p>
            <a:pPr marL="0" indent="0">
              <a:buNone/>
            </a:pPr>
            <a:endParaRPr lang="en-US" sz="3000" dirty="0"/>
          </a:p>
          <a:p>
            <a:pPr>
              <a:lnSpc>
                <a:spcPct val="80000"/>
              </a:lnSpc>
            </a:pPr>
            <a:r>
              <a:rPr lang="zh-CN" altLang="en-US" sz="4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今天</a:t>
            </a:r>
            <a:r>
              <a:rPr lang="zh-CN" altLang="en-US" sz="4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真</a:t>
            </a:r>
            <a:r>
              <a:rPr lang="zh-CN" altLang="en-US" sz="4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冷</a:t>
            </a:r>
            <a:r>
              <a:rPr lang="zh-CN" altLang="en-US" sz="4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，穿三件毛衣都不行</a:t>
            </a:r>
            <a:r>
              <a:rPr lang="zh-CN" altLang="en-US" sz="4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6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It’s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really cold today. You could be wearing three sweaters, and you would still be cold.</a:t>
            </a:r>
            <a:endParaRPr lang="en-US" altLang="zh-CN" sz="4600" dirty="0">
              <a:solidFill>
                <a:schemeClr val="tx1">
                  <a:lumMod val="65000"/>
                  <a:lumOff val="3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80000"/>
              </a:lnSpc>
            </a:pPr>
            <a:endParaRPr lang="en-US" altLang="en-US" sz="4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老师给的功课</a:t>
            </a:r>
            <a:r>
              <a:rPr lang="zh-CN" altLang="en-US" sz="4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真</a:t>
            </a:r>
            <a:r>
              <a:rPr lang="zh-CN" altLang="en-US" sz="4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多，我做了三个钟头了还没做完。 </a:t>
            </a:r>
            <a:endParaRPr lang="en-US" altLang="zh-CN" sz="46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 teacher really assigned a lot of homework. I’ve been at it for three hours, and I still haven’t finished it.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277" y="135687"/>
            <a:ext cx="803766" cy="80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400" dirty="0" smtClean="0">
                <a:latin typeface="KaiTi" charset="-122"/>
                <a:ea typeface="KaiTi" charset="-122"/>
                <a:cs typeface="KaiTi" charset="-122"/>
              </a:rPr>
              <a:t>第</a:t>
            </a:r>
            <a:r>
              <a:rPr lang="zh-CN" altLang="en-US" sz="4400" dirty="0">
                <a:latin typeface="KaiTi" charset="-122"/>
                <a:ea typeface="KaiTi" charset="-122"/>
                <a:cs typeface="KaiTi" charset="-122"/>
              </a:rPr>
              <a:t>二</a:t>
            </a:r>
            <a:r>
              <a:rPr lang="zh-CN" altLang="en-US" sz="4400" dirty="0" smtClean="0">
                <a:latin typeface="KaiTi" charset="-122"/>
                <a:ea typeface="KaiTi" charset="-122"/>
                <a:cs typeface="KaiTi" charset="-122"/>
              </a:rPr>
              <a:t>课</a:t>
            </a:r>
            <a:r>
              <a:rPr lang="en-US" altLang="zh-CN" sz="4400" dirty="0" smtClean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4400" dirty="0">
                <a:latin typeface="KaiTi" charset="-122"/>
                <a:ea typeface="KaiTi" charset="-122"/>
                <a:cs typeface="KaiTi" charset="-122"/>
              </a:rPr>
              <a:t>学习目标</a:t>
            </a:r>
            <a:r>
              <a:rPr lang="en-US" altLang="zh-CN" sz="44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3100" dirty="0">
                <a:latin typeface="+mn-lt"/>
                <a:ea typeface="KaiTi" charset="-122"/>
                <a:cs typeface="KaiTi" charset="-122"/>
              </a:rPr>
              <a:t>(Lesson </a:t>
            </a:r>
            <a:r>
              <a:rPr lang="en-US" altLang="zh-CN" sz="3100" dirty="0" smtClean="0">
                <a:latin typeface="+mn-lt"/>
                <a:ea typeface="KaiTi" charset="-122"/>
                <a:cs typeface="KaiTi" charset="-122"/>
              </a:rPr>
              <a:t>1 </a:t>
            </a:r>
            <a:r>
              <a:rPr lang="en-US" altLang="zh-CN" sz="3100" dirty="0">
                <a:latin typeface="+mn-lt"/>
                <a:ea typeface="KaiTi" charset="-122"/>
                <a:cs typeface="KaiTi" charset="-122"/>
              </a:rPr>
              <a:t>Learning objectives) </a:t>
            </a:r>
            <a:r>
              <a:rPr lang="it-IT" altLang="zh-CN" sz="3300" dirty="0">
                <a:latin typeface="+mn-lt"/>
                <a:ea typeface="Calibri" charset="0"/>
                <a:cs typeface="Calibri" charset="0"/>
              </a:rPr>
              <a:t>	 </a:t>
            </a:r>
            <a:endParaRPr lang="en-US" sz="3300" dirty="0">
              <a:latin typeface="+mn-lt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5318" y="1571227"/>
            <a:ext cx="11841364" cy="5266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-457200"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007935"/>
                </a:solidFill>
              </a:rPr>
              <a:t>In this lesson, you will learn to use Chinese to</a:t>
            </a:r>
          </a:p>
          <a:p>
            <a:pPr marL="0" lvl="2" indent="-457200">
              <a:spcBef>
                <a:spcPts val="0"/>
              </a:spcBef>
              <a:buClrTx/>
              <a:buNone/>
              <a:defRPr/>
            </a:pPr>
            <a:endParaRPr lang="en-US" altLang="zh-CN" sz="2200" dirty="0">
              <a:solidFill>
                <a:srgbClr val="007935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007935"/>
                </a:solidFill>
              </a:rPr>
              <a:t>Name basic pieces of furniture</a:t>
            </a:r>
            <a:endParaRPr lang="en-US" sz="3600" dirty="0">
              <a:solidFill>
                <a:srgbClr val="007935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007935"/>
                </a:solidFill>
              </a:rPr>
              <a:t>Describe your living quarters</a:t>
            </a:r>
            <a:endParaRPr lang="en-US" sz="3600" dirty="0">
              <a:solidFill>
                <a:srgbClr val="007935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007935"/>
                </a:solidFill>
              </a:rPr>
              <a:t>Comment on someone’s living quarters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CN" sz="3600" dirty="0" smtClean="0">
                <a:solidFill>
                  <a:srgbClr val="007935"/>
                </a:solidFill>
              </a:rPr>
              <a:t>Disagree tactfully</a:t>
            </a:r>
            <a:endParaRPr lang="en-US" altLang="zh-CN" sz="3600" dirty="0">
              <a:solidFill>
                <a:srgbClr val="007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20" y="1325530"/>
            <a:ext cx="11225440" cy="4499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Sometimes </a:t>
            </a:r>
            <a:r>
              <a:rPr lang="en-US" sz="46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真 </a:t>
            </a:r>
            <a:r>
              <a:rPr lang="en-US" dirty="0" smtClean="0"/>
              <a:t>means </a:t>
            </a:r>
            <a:r>
              <a:rPr lang="en-US" dirty="0"/>
              <a:t>truly, honestly, and is followed by the particle </a:t>
            </a:r>
            <a:r>
              <a:rPr lang="en-US" sz="46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  <a:p>
            <a:pPr marL="0" indent="0">
              <a:buNone/>
            </a:pPr>
            <a:endParaRPr lang="en-US" sz="13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ja-JP" altLang="en-US" sz="4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中文</a:t>
            </a:r>
            <a:r>
              <a:rPr lang="ja-JP" altLang="en-US" sz="4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真的</a:t>
            </a:r>
            <a:r>
              <a:rPr lang="ja-JP" altLang="en-US" sz="4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非常难学。 </a:t>
            </a:r>
            <a:endParaRPr lang="en-US" altLang="ja-JP" sz="4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Chinese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really very hard to learn! </a:t>
            </a:r>
          </a:p>
          <a:p>
            <a:endParaRPr lang="ja-JP" altLang="en-US" sz="1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ja-JP" altLang="en-US" sz="4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ja-JP" altLang="en-US" sz="4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真的</a:t>
            </a:r>
            <a:r>
              <a:rPr lang="ja-JP" altLang="en-US" sz="4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喜欢她吗</a:t>
            </a:r>
            <a:r>
              <a:rPr lang="ja-JP" altLang="en-US" sz="4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endParaRPr lang="en-US" altLang="ja-JP" sz="46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Do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truly like her? </a:t>
            </a:r>
          </a:p>
          <a:p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6923"/>
            <a:ext cx="12192000" cy="9125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smtClean="0">
                <a:latin typeface="KaiTi" panose="02010609060101010101" pitchFamily="49" charset="-122"/>
                <a:ea typeface="KaiTi" panose="02010609060101010101" pitchFamily="49" charset="-122"/>
              </a:rPr>
              <a:t>真</a:t>
            </a:r>
            <a:r>
              <a:rPr lang="en-US" sz="6000" smtClean="0"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en-US" sz="600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ja-JP" sz="3600" smtClean="0">
                <a:latin typeface="+mn-lt"/>
                <a:ea typeface="KaiTi" panose="02010609060101010101" pitchFamily="49" charset="-122"/>
              </a:rPr>
              <a:t>zhēnde</a:t>
            </a:r>
            <a:r>
              <a:rPr lang="en-US" altLang="zh-CN" sz="3600" smtClean="0">
                <a:latin typeface="+mn-lt"/>
                <a:ea typeface="KaiTi" panose="02010609060101010101" pitchFamily="49" charset="-122"/>
              </a:rPr>
              <a:t>	</a:t>
            </a:r>
            <a:r>
              <a:rPr lang="ja-JP" altLang="en-US" sz="3200" smtClean="0">
                <a:latin typeface="+mn-lt"/>
                <a:ea typeface="KaiTi" panose="02010609060101010101" pitchFamily="49" charset="-122"/>
              </a:rPr>
              <a:t>	</a:t>
            </a:r>
            <a:r>
              <a:rPr lang="en-US" altLang="ja-JP" sz="3200" smtClean="0">
                <a:latin typeface="+mn-lt"/>
                <a:ea typeface="KaiTi" panose="02010609060101010101" pitchFamily="49" charset="-122"/>
              </a:rPr>
              <a:t>(r</a:t>
            </a:r>
            <a:r>
              <a:rPr lang="en-US" altLang="zh-CN" sz="3200" smtClean="0">
                <a:latin typeface="+mn-lt"/>
                <a:ea typeface="KaiTi" panose="02010609060101010101" pitchFamily="49" charset="-122"/>
              </a:rPr>
              <a:t>eally; truely)			Adverb</a:t>
            </a:r>
            <a:endParaRPr lang="en-US" sz="32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277" y="135687"/>
            <a:ext cx="803766" cy="80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23"/>
            <a:ext cx="12192000" cy="91253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zh-CN" altLang="en-US" sz="6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真</a:t>
            </a:r>
            <a:r>
              <a:rPr 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en-US" sz="6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ja-JP" sz="3600" dirty="0" err="1" smtClean="0">
                <a:latin typeface="+mn-lt"/>
                <a:ea typeface="KaiTi" panose="02010609060101010101" pitchFamily="49" charset="-122"/>
              </a:rPr>
              <a:t>zhēnde</a:t>
            </a:r>
            <a:r>
              <a:rPr lang="en-US" altLang="zh-CN" sz="3600" dirty="0" smtClean="0">
                <a:latin typeface="+mn-lt"/>
                <a:ea typeface="KaiTi" panose="02010609060101010101" pitchFamily="49" charset="-122"/>
              </a:rPr>
              <a:t>	</a:t>
            </a:r>
            <a:r>
              <a:rPr lang="ja-JP" altLang="en-US" sz="3200" dirty="0">
                <a:latin typeface="+mn-lt"/>
                <a:ea typeface="KaiTi" panose="02010609060101010101" pitchFamily="49" charset="-122"/>
              </a:rPr>
              <a:t>	</a:t>
            </a:r>
            <a:r>
              <a:rPr lang="en-US" altLang="ja-JP" sz="3200" dirty="0" smtClean="0">
                <a:latin typeface="+mn-lt"/>
                <a:ea typeface="KaiTi" panose="02010609060101010101" pitchFamily="49" charset="-122"/>
              </a:rPr>
              <a:t>(</a:t>
            </a:r>
            <a:r>
              <a:rPr lang="en-US" altLang="ja-JP" sz="3200" dirty="0">
                <a:latin typeface="+mn-lt"/>
                <a:ea typeface="KaiTi" panose="02010609060101010101" pitchFamily="49" charset="-122"/>
              </a:rPr>
              <a:t>r</a:t>
            </a:r>
            <a:r>
              <a:rPr lang="en-US" altLang="zh-CN" sz="3200" dirty="0" smtClean="0">
                <a:latin typeface="+mn-lt"/>
                <a:ea typeface="KaiTi" panose="02010609060101010101" pitchFamily="49" charset="-122"/>
              </a:rPr>
              <a:t>eally; </a:t>
            </a:r>
            <a:r>
              <a:rPr lang="en-US" altLang="zh-CN" sz="3200" dirty="0" err="1" smtClean="0">
                <a:latin typeface="+mn-lt"/>
                <a:ea typeface="KaiTi" panose="02010609060101010101" pitchFamily="49" charset="-122"/>
              </a:rPr>
              <a:t>truely</a:t>
            </a:r>
            <a:r>
              <a:rPr lang="en-US" altLang="zh-CN" sz="3200" dirty="0" smtClean="0">
                <a:latin typeface="+mn-lt"/>
                <a:ea typeface="KaiTi" panose="02010609060101010101" pitchFamily="49" charset="-122"/>
              </a:rPr>
              <a:t>)			Adverb</a:t>
            </a:r>
            <a:endParaRPr lang="en-US" sz="3200" dirty="0">
              <a:latin typeface="+mn-lt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2789"/>
            <a:ext cx="12287892" cy="44999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ometime </a:t>
            </a:r>
            <a:r>
              <a:rPr lang="en-US" sz="46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真 </a:t>
            </a:r>
            <a:r>
              <a:rPr lang="en-US" dirty="0" smtClean="0"/>
              <a:t>means </a:t>
            </a:r>
            <a:r>
              <a:rPr lang="en-US" dirty="0"/>
              <a:t>truly, honestly, and is followed by the particle </a:t>
            </a:r>
            <a:r>
              <a:rPr lang="en-US" sz="46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  <a:p>
            <a:pPr marL="0" indent="0">
              <a:buNone/>
            </a:pPr>
            <a:endParaRPr lang="en-US" sz="13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这碗酸辣汤</a:t>
            </a:r>
            <a:r>
              <a:rPr lang="zh-CN" altLang="en-US" sz="4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真的</a:t>
            </a:r>
            <a:r>
              <a:rPr lang="zh-CN" altLang="en-US" sz="4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又酸又辣。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bowl of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Hot and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 Soup is truly hot and sour.</a:t>
            </a:r>
          </a:p>
          <a:p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4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学校的宿舍真的太贵了，我</a:t>
            </a:r>
            <a:r>
              <a:rPr lang="zh-CN" altLang="en-US" sz="4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真的</a:t>
            </a:r>
            <a:r>
              <a:rPr lang="zh-CN" altLang="en-US" sz="4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想搬到校外去住。 </a:t>
            </a:r>
            <a:endParaRPr lang="en-US" altLang="zh-CN" sz="4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is really too expensive to live in the dorm. I honestly want to move off campus.</a:t>
            </a:r>
            <a:r>
              <a:rPr lang="en-US" dirty="0"/>
              <a:t> </a:t>
            </a:r>
          </a:p>
          <a:p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277" y="135687"/>
            <a:ext cx="803766" cy="80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7"/>
            <a:ext cx="12192000" cy="106466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得很</a:t>
            </a:r>
            <a:r>
              <a:rPr lang="en-US" altLang="zh-CN" dirty="0" smtClean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en-US" altLang="zh-CN" sz="3600" dirty="0" smtClean="0">
                <a:latin typeface="+mn-lt"/>
                <a:ea typeface="KaiTi" panose="02010609060101010101" pitchFamily="49" charset="-122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Denote thoughts or feelings 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suggest an extreme extent </a:t>
            </a:r>
            <a:r>
              <a:rPr lang="en-US" altLang="zh-CN" sz="3600" dirty="0" smtClean="0">
                <a:latin typeface="+mn-lt"/>
                <a:ea typeface="KaiTi" panose="02010609060101010101" pitchFamily="49" charset="-122"/>
              </a:rPr>
              <a:t>)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69" y="1256392"/>
            <a:ext cx="12042731" cy="543877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ja-JP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冷</a:t>
            </a:r>
            <a:r>
              <a:rPr lang="ja-JP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得很</a:t>
            </a:r>
            <a:r>
              <a:rPr lang="ja-JP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  <a:p>
            <a:pPr marL="457200" lvl="1" indent="0">
              <a:buNone/>
            </a:pPr>
            <a:r>
              <a:rPr lang="ja-JP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多</a:t>
            </a:r>
            <a:r>
              <a:rPr lang="ja-JP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得很 </a:t>
            </a:r>
          </a:p>
          <a:p>
            <a:pPr marL="457200" lvl="1" indent="0">
              <a:buNone/>
            </a:pPr>
            <a:r>
              <a:rPr lang="ja-JP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高</a:t>
            </a:r>
            <a:r>
              <a:rPr lang="ja-JP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兴</a:t>
            </a:r>
            <a:r>
              <a:rPr lang="ja-JP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得很 </a:t>
            </a:r>
          </a:p>
          <a:p>
            <a:pPr marL="0" indent="0">
              <a:buNone/>
            </a:pPr>
            <a:endParaRPr lang="en-US" altLang="zh-CN" sz="1200" dirty="0" smtClean="0">
              <a:ea typeface="KaiTi" panose="02010609060101010101" pitchFamily="49" charset="-122"/>
            </a:endParaRPr>
          </a:p>
          <a:p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学</a:t>
            </a: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校刚刚开学，大家都忙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得很</a:t>
            </a: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School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just started. Everyone has been extremely busy. 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我没吃早饭，所以现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</a:t>
            </a:r>
            <a:r>
              <a:rPr lang="en-US" altLang="zh-CN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sz="4400" dirty="0"/>
          </a:p>
          <a:p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昨天我睡得特别晚，所以今天</a:t>
            </a:r>
            <a:r>
              <a:rPr lang="en-US" altLang="zh-CN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endParaRPr lang="zh-CN" altLang="en-US" sz="44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33" y="112456"/>
            <a:ext cx="803766" cy="80376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215957" y="5125538"/>
            <a:ext cx="2479442" cy="130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饿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得很。</a:t>
            </a:r>
            <a:endParaRPr lang="en-US" altLang="zh-CN" sz="4000" dirty="0" smtClean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累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得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很。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876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69" y="1234529"/>
            <a:ext cx="12042731" cy="5063529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学校刚开学，大家都</a:t>
            </a:r>
            <a:r>
              <a:rPr lang="zh-CN" altLang="en-US" sz="43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忙</a:t>
            </a:r>
            <a:r>
              <a:rPr lang="zh-CN" altLang="en-US" sz="43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得很</a:t>
            </a: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3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我三年没回家了，</a:t>
            </a:r>
            <a:r>
              <a:rPr lang="zh-CN" altLang="en-US" sz="43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想家</a:t>
            </a:r>
            <a:r>
              <a:rPr lang="zh-CN" altLang="en-US" sz="43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得很</a:t>
            </a: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3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</a:t>
            </a: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今天考</a:t>
            </a: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试</a:t>
            </a: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考</a:t>
            </a: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en-US" altLang="zh-CN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100</a:t>
            </a: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分，</a:t>
            </a:r>
            <a:r>
              <a:rPr lang="en-US" altLang="zh-CN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</a:t>
            </a: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3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zh-CN" sz="43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这台笔</a:t>
            </a: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记</a:t>
            </a: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本电脑儿</a:t>
            </a:r>
            <a:r>
              <a:rPr lang="zh-CN" altLang="en-US" sz="43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贵</a:t>
            </a: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吗？</a:t>
            </a:r>
            <a:endParaRPr lang="en-US" altLang="zh-CN" sz="43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那家餐馆的北</a:t>
            </a: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京烤鸭</a:t>
            </a:r>
            <a:r>
              <a:rPr lang="zh-CN" altLang="en-US" sz="43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好吃</a:t>
            </a: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吗？ </a:t>
            </a:r>
            <a:endParaRPr lang="zh-TW" altLang="en-US" sz="43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的那栋宿</a:t>
            </a: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舍</a:t>
            </a:r>
            <a:r>
              <a:rPr lang="zh-CN" altLang="en-US" sz="43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安静</a:t>
            </a: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吗</a:t>
            </a: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endParaRPr lang="en-US" altLang="zh-CN" sz="43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sz="900" dirty="0"/>
          </a:p>
          <a:p>
            <a:pPr marL="0" indent="0">
              <a:lnSpc>
                <a:spcPct val="80000"/>
              </a:lnSpc>
              <a:buNone/>
            </a:pPr>
            <a:endParaRPr lang="en-US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14972" y="2664351"/>
            <a:ext cx="2479442" cy="3551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高兴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得很。</a:t>
            </a:r>
            <a:endParaRPr lang="en-US" altLang="zh-CN" sz="4000" dirty="0" smtClean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zh-CN" sz="4000" dirty="0" smtClean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贵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得很。</a:t>
            </a:r>
            <a:endParaRPr lang="en-US" altLang="zh-CN" sz="4000" dirty="0" smtClean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好吃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得很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安静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得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很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510" y="2401253"/>
            <a:ext cx="2252554" cy="121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506" y="3959641"/>
            <a:ext cx="1624563" cy="122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136" y="5496674"/>
            <a:ext cx="1596933" cy="11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4397"/>
            <a:ext cx="12192000" cy="1064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zh-CN" altLang="en-US" sz="5400" smtClean="0">
                <a:latin typeface="KaiTi" panose="02010609060101010101" pitchFamily="49" charset="-122"/>
                <a:ea typeface="KaiTi" panose="02010609060101010101" pitchFamily="49" charset="-122"/>
              </a:rPr>
              <a:t>得很</a:t>
            </a:r>
            <a:r>
              <a:rPr lang="en-US" altLang="zh-CN" smtClean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en-US" altLang="zh-CN" sz="3600" smtClean="0">
                <a:latin typeface="+mn-lt"/>
                <a:ea typeface="KaiTi" panose="02010609060101010101" pitchFamily="49" charset="-122"/>
              </a:rPr>
              <a:t>(</a:t>
            </a:r>
            <a:r>
              <a:rPr lang="en-US" sz="28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Denote thoughts or feelings to suggest an extreme extent </a:t>
            </a:r>
            <a:r>
              <a:rPr lang="en-US" altLang="zh-CN" sz="3600" smtClean="0">
                <a:latin typeface="+mn-lt"/>
                <a:ea typeface="KaiTi" panose="02010609060101010101" pitchFamily="49" charset="-122"/>
              </a:rPr>
              <a:t>)</a:t>
            </a:r>
            <a:endParaRPr lang="en-US" sz="3600" dirty="0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33" y="112456"/>
            <a:ext cx="803766" cy="80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7"/>
            <a:ext cx="12192000" cy="106466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那么</a:t>
            </a:r>
            <a:r>
              <a:rPr lang="en-US" altLang="zh-CN" dirty="0" smtClean="0">
                <a:latin typeface="KaiTi" panose="02010609060101010101" pitchFamily="49" charset="-122"/>
                <a:ea typeface="KaiTi" panose="02010609060101010101" pitchFamily="49" charset="-122"/>
              </a:rPr>
              <a:t> 	</a:t>
            </a:r>
            <a:r>
              <a:rPr lang="en-US" altLang="zh-CN" sz="3600" dirty="0" smtClean="0">
                <a:latin typeface="+mn-lt"/>
                <a:ea typeface="KaiTi" panose="02010609060101010101" pitchFamily="49" charset="-122"/>
              </a:rPr>
              <a:t>(then</a:t>
            </a:r>
            <a:r>
              <a:rPr lang="en-US" altLang="zh-CN" sz="3600" dirty="0" smtClean="0">
                <a:latin typeface="+mn-lt"/>
                <a:ea typeface="KaiTi" panose="02010609060101010101" pitchFamily="49" charset="-122"/>
              </a:rPr>
              <a:t>)						conjunction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69" y="1256392"/>
            <a:ext cx="12042731" cy="54387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200" dirty="0" smtClean="0">
                <a:ea typeface="KaiTi" panose="02010609060101010101" pitchFamily="49" charset="-122"/>
              </a:rPr>
              <a:t>To </a:t>
            </a:r>
            <a:r>
              <a:rPr lang="en-US" altLang="zh-CN" sz="3200" dirty="0" smtClean="0">
                <a:ea typeface="KaiTi" panose="02010609060101010101" pitchFamily="49" charset="-122"/>
              </a:rPr>
              <a:t>suggest </a:t>
            </a:r>
            <a:endParaRPr lang="en-US" altLang="zh-CN" sz="3200" dirty="0" smtClean="0"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CN" sz="1200" dirty="0" smtClean="0">
              <a:ea typeface="KaiTi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1. A: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晚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上去买洗衣机，好吗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endParaRPr lang="zh-CN" altLang="en-US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B: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可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是今晚我没空儿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zh-CN" altLang="en-US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A: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那</a:t>
            </a:r>
            <a:r>
              <a:rPr lang="en-US" altLang="zh-CN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么</a:t>
            </a:r>
            <a:r>
              <a:rPr lang="en-US" altLang="zh-CN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就明天吧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B: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好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吧。</a:t>
            </a:r>
          </a:p>
          <a:p>
            <a:pPr marL="0" indent="0">
              <a:lnSpc>
                <a:spcPct val="80000"/>
              </a:lnSpc>
              <a:buNone/>
            </a:pPr>
            <a:endParaRPr lang="zh-CN" altLang="en-US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2. A: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周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末我们去海边吧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  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没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兴趣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zh-CN" altLang="en-US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A</a:t>
            </a:r>
            <a:r>
              <a:rPr lang="en-US" altLang="zh-CN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那么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去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爬山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        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也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没兴趣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zh-CN" altLang="en-US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A</a:t>
            </a:r>
            <a:r>
              <a:rPr lang="en-US" altLang="zh-CN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那么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就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在家看电视吧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</a:t>
            </a:r>
            <a:r>
              <a:rPr lang="en-US" altLang="zh-CN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好。</a:t>
            </a:r>
            <a:endParaRPr lang="zh-CN" altLang="en-US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33" y="112456"/>
            <a:ext cx="803766" cy="80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69" y="1256392"/>
            <a:ext cx="12042731" cy="54387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200" dirty="0" smtClean="0">
                <a:ea typeface="KaiTi" panose="02010609060101010101" pitchFamily="49" charset="-122"/>
              </a:rPr>
              <a:t>To suggest</a:t>
            </a:r>
          </a:p>
          <a:p>
            <a:pPr marL="0" indent="0">
              <a:buNone/>
            </a:pPr>
            <a:endParaRPr lang="en-US" altLang="zh-CN" sz="1200" dirty="0" smtClean="0">
              <a:ea typeface="KaiTi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1. A: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晚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上去买洗衣机，好吗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endParaRPr lang="zh-CN" altLang="en-US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B: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可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是今晚我没空儿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zh-CN" altLang="en-US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A: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那</a:t>
            </a:r>
            <a:r>
              <a:rPr lang="en-US" altLang="zh-CN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么</a:t>
            </a:r>
            <a:r>
              <a:rPr lang="en-US" altLang="zh-CN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就明天吧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B: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好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吧。</a:t>
            </a:r>
          </a:p>
          <a:p>
            <a:pPr marL="0" indent="0">
              <a:lnSpc>
                <a:spcPct val="80000"/>
              </a:lnSpc>
              <a:buNone/>
            </a:pPr>
            <a:endParaRPr lang="zh-CN" altLang="en-US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2. A: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周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末我们去海边吧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  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没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兴趣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zh-CN" altLang="en-US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A</a:t>
            </a:r>
            <a:r>
              <a:rPr lang="en-US" altLang="zh-CN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那么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去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爬山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        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也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没兴趣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zh-CN" altLang="en-US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A</a:t>
            </a:r>
            <a:r>
              <a:rPr lang="en-US" altLang="zh-CN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那么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就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在家看电视吧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</a:t>
            </a:r>
            <a:r>
              <a:rPr lang="en-US" altLang="zh-CN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好。</a:t>
            </a:r>
            <a:endParaRPr lang="zh-CN" altLang="en-US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4397"/>
            <a:ext cx="12192000" cy="1064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smtClean="0">
                <a:latin typeface="KaiTi" panose="02010609060101010101" pitchFamily="49" charset="-122"/>
                <a:ea typeface="KaiTi" panose="02010609060101010101" pitchFamily="49" charset="-122"/>
              </a:rPr>
              <a:t>那么</a:t>
            </a:r>
            <a:r>
              <a:rPr lang="en-US" altLang="zh-CN" smtClean="0">
                <a:latin typeface="KaiTi" panose="02010609060101010101" pitchFamily="49" charset="-122"/>
                <a:ea typeface="KaiTi" panose="02010609060101010101" pitchFamily="49" charset="-122"/>
              </a:rPr>
              <a:t> 	</a:t>
            </a:r>
            <a:r>
              <a:rPr lang="en-US" altLang="zh-CN" sz="3600" smtClean="0">
                <a:latin typeface="+mn-lt"/>
                <a:ea typeface="KaiTi" panose="02010609060101010101" pitchFamily="49" charset="-122"/>
              </a:rPr>
              <a:t>(then)						conjunction</a:t>
            </a:r>
            <a:endParaRPr lang="en-US" sz="36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33" y="112456"/>
            <a:ext cx="803766" cy="80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23"/>
            <a:ext cx="12192000" cy="106284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连词</a:t>
            </a:r>
            <a:r>
              <a:rPr lang="en-US" altLang="zh-CN" sz="3600" dirty="0" smtClean="0">
                <a:latin typeface="+mn-lt"/>
                <a:ea typeface="幼圆" pitchFamily="49" charset="-122"/>
              </a:rPr>
              <a:t>	</a:t>
            </a:r>
            <a:r>
              <a:rPr lang="en-US" altLang="ja-JP" sz="3600" dirty="0" err="1" smtClean="0">
                <a:latin typeface="+mn-lt"/>
                <a:ea typeface="幼圆" pitchFamily="49" charset="-122"/>
              </a:rPr>
              <a:t>liáncí</a:t>
            </a:r>
            <a:r>
              <a:rPr lang="en-US" altLang="zh-CN" sz="3600" dirty="0" smtClean="0">
                <a:latin typeface="+mn-lt"/>
                <a:ea typeface="幼圆" pitchFamily="49" charset="-122"/>
              </a:rPr>
              <a:t>	</a:t>
            </a:r>
            <a:r>
              <a:rPr lang="en-US" altLang="zh-CN" sz="3600" dirty="0">
                <a:latin typeface="+mn-lt"/>
                <a:ea typeface="幼圆" pitchFamily="49" charset="-122"/>
              </a:rPr>
              <a:t>(</a:t>
            </a:r>
            <a:r>
              <a:rPr lang="en-US" altLang="en-US" sz="3600" dirty="0" smtClean="0">
                <a:latin typeface="+mn-lt"/>
                <a:ea typeface="幼圆" pitchFamily="49" charset="-122"/>
              </a:rPr>
              <a:t>Conjunctions</a:t>
            </a:r>
            <a:r>
              <a:rPr lang="en-US" altLang="en-US" sz="3600" dirty="0" smtClean="0">
                <a:latin typeface="+mn-lt"/>
                <a:ea typeface="幼圆" pitchFamily="49" charset="-122"/>
              </a:rPr>
              <a:t>)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36" y="1349636"/>
            <a:ext cx="12077363" cy="57400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真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热！你的宿舍怎么没有空调？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B: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为</a:t>
            </a:r>
            <a:r>
              <a:rPr lang="en-US" altLang="zh-CN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_________________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ea typeface="KaiTi" panose="02010609060101010101" pitchFamily="49" charset="-122"/>
              </a:rPr>
              <a:t>（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ea typeface="KaiTi" panose="02010609060101010101" pitchFamily="49" charset="-122"/>
              </a:rPr>
              <a:t>this building is rather old.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ea typeface="KaiTi" panose="02010609060101010101" pitchFamily="49" charset="-122"/>
              </a:rPr>
              <a:t>）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ea typeface="KaiTi" panose="02010609060101010101" pitchFamily="49" charset="-122"/>
            </a:endParaRPr>
          </a:p>
          <a:p>
            <a:pPr>
              <a:buNone/>
            </a:pPr>
            <a:endParaRPr lang="en-US" altLang="en-US" sz="12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en-US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这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儿吵不吵？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en-US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吵，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因为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___________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ea typeface="KaiTi" panose="02010609060101010101" pitchFamily="49" charset="-122"/>
              </a:rPr>
              <a:t>(it’s far away from the road.)</a:t>
            </a:r>
          </a:p>
          <a:p>
            <a:pPr>
              <a:buNone/>
            </a:pPr>
            <a:r>
              <a:rPr lang="zh-CN" altLang="en-US" sz="1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endParaRPr lang="en-US" altLang="zh-CN" sz="12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en-US" altLang="zh-CN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上个学期刚搬到校外，这个学期怎么又搬进校内了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endParaRPr lang="en-US" altLang="zh-CN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en-US" altLang="zh-CN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因为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_________________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</a:t>
            </a:r>
            <a:endParaRPr lang="en-US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33" y="112456"/>
            <a:ext cx="803766" cy="80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2001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课</a:t>
            </a:r>
            <a:r>
              <a:rPr lang="zh-CN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：宿舍生活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77AFDCB-9B42-1244-A3EA-6FC6DF4813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2397421"/>
            <a:ext cx="9144000" cy="2992726"/>
          </a:xfrm>
        </p:spPr>
        <p:txBody>
          <a:bodyPr>
            <a:normAutofit/>
          </a:bodyPr>
          <a:lstStyle/>
          <a:p>
            <a:r>
              <a:rPr lang="zh-CN" altLang="en-US" sz="8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单词</a:t>
            </a:r>
            <a:r>
              <a:rPr lang="en-US" sz="4800" dirty="0" smtClean="0">
                <a:solidFill>
                  <a:prstClr val="black"/>
                </a:solidFill>
              </a:rPr>
              <a:t>&amp;</a:t>
            </a:r>
            <a:r>
              <a:rPr lang="zh-CN" altLang="en-US" sz="8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片语</a:t>
            </a:r>
            <a:endParaRPr lang="en-US" altLang="zh-CN" sz="80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3600" dirty="0" err="1" smtClean="0"/>
              <a:t>Dāncí</a:t>
            </a:r>
            <a:r>
              <a:rPr lang="en-US" sz="3600" dirty="0" smtClean="0"/>
              <a:t>            </a:t>
            </a:r>
            <a:r>
              <a:rPr lang="en-US" sz="3600" dirty="0" err="1" smtClean="0"/>
              <a:t>piànyǔ</a:t>
            </a:r>
            <a:endParaRPr lang="en-US" altLang="zh-TW" sz="3600" dirty="0" smtClean="0">
              <a:solidFill>
                <a:schemeClr val="tx1"/>
              </a:solidFill>
              <a:ea typeface="KaiTi" panose="02010609060101010101" pitchFamily="49" charset="-122"/>
            </a:endParaRPr>
          </a:p>
          <a:p>
            <a:pPr marL="228600" lvl="0" indent="-228600"/>
            <a:r>
              <a:rPr lang="en-US" altLang="zh-CN" sz="4400" dirty="0" smtClean="0"/>
              <a:t>(</a:t>
            </a:r>
            <a:r>
              <a:rPr lang="en-US" sz="4800" dirty="0">
                <a:solidFill>
                  <a:prstClr val="black"/>
                </a:solidFill>
              </a:rPr>
              <a:t>Words &amp; Phrases</a:t>
            </a:r>
            <a:r>
              <a:rPr lang="en-US" altLang="zh-CN" sz="4400" dirty="0"/>
              <a:t>)</a:t>
            </a:r>
            <a:endParaRPr lang="en-US" altLang="zh-CN" sz="4400" dirty="0">
              <a:ea typeface="KaiTi" panose="02010609060101010101" pitchFamily="49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26" y="1320219"/>
            <a:ext cx="11851116" cy="4983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7935"/>
                </a:solidFill>
                <a:ea typeface="KaiTi" panose="02010609060101010101" pitchFamily="49" charset="-122"/>
              </a:rPr>
              <a:t>It </a:t>
            </a:r>
            <a:r>
              <a:rPr lang="en-US" sz="3200" dirty="0" smtClean="0"/>
              <a:t>is </a:t>
            </a:r>
            <a:r>
              <a:rPr lang="en-US" sz="3200" dirty="0"/>
              <a:t>used to express the speaker’s assessment of or concern about a particular situation. 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下雨了，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恐怕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我们不能打球了。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935"/>
                </a:solidFill>
              </a:rPr>
              <a:t>It is raining. I’m afraid we can’t play ball. </a:t>
            </a:r>
            <a:endParaRPr lang="en-US" sz="3200" dirty="0" smtClean="0">
              <a:solidFill>
                <a:srgbClr val="007935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007935"/>
              </a:solidFill>
            </a:endParaRPr>
          </a:p>
          <a:p>
            <a:pPr marL="0" indent="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已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经十二点了，现在给他打电话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恐怕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太晚了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0" indent="0">
              <a:buNone/>
            </a:pPr>
            <a:r>
              <a:rPr lang="en-US" sz="3200" dirty="0">
                <a:solidFill>
                  <a:srgbClr val="007935"/>
                </a:solidFill>
              </a:rPr>
              <a:t>It’s 12 am already. I’m afraid it’s too late to call him now. </a:t>
            </a:r>
            <a:r>
              <a:rPr lang="zh-TW" altLang="en-US" sz="3200" dirty="0">
                <a:solidFill>
                  <a:srgbClr val="007935"/>
                </a:solidFill>
              </a:rPr>
              <a:t> </a:t>
            </a:r>
          </a:p>
          <a:p>
            <a:pPr marL="0" indent="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altLang="zh-CN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spcBef>
                <a:spcPts val="1000"/>
              </a:spcBef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恐</a:t>
            </a: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怕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sz="3200" dirty="0" err="1" smtClean="0">
                <a:latin typeface="+mn-lt"/>
              </a:rPr>
              <a:t>kǒngpà</a:t>
            </a:r>
            <a:r>
              <a:rPr lang="en-US" sz="3200" dirty="0" smtClean="0">
                <a:latin typeface="+mn-lt"/>
              </a:rPr>
              <a:t>     </a:t>
            </a:r>
            <a:r>
              <a:rPr lang="en-US" altLang="zh-CN" sz="3200" dirty="0" smtClean="0">
                <a:latin typeface="+mn-lt"/>
              </a:rPr>
              <a:t>(I’m afraid that…; I think perhaps)   adverb </a:t>
            </a:r>
            <a:r>
              <a:rPr lang="en-US" altLang="zh-CN" sz="3600" dirty="0" smtClean="0">
                <a:latin typeface="+mn-lt"/>
              </a:rPr>
              <a:t>                              </a:t>
            </a:r>
            <a:endParaRPr lang="en-US" altLang="zh-CN" sz="36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26" y="1320219"/>
            <a:ext cx="11851116" cy="4983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7935"/>
                </a:solidFill>
                <a:ea typeface="KaiTi" panose="02010609060101010101" pitchFamily="49" charset="-122"/>
              </a:rPr>
              <a:t>It </a:t>
            </a:r>
            <a:r>
              <a:rPr lang="en-US" sz="3200" dirty="0" smtClean="0"/>
              <a:t>is </a:t>
            </a:r>
            <a:r>
              <a:rPr lang="en-US" sz="3200" dirty="0"/>
              <a:t>used to express the speaker’s assessment of or concern about a particular situation. 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窗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户外有一条</a:t>
            </a:r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马路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，这儿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恐怕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很吵吧。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935"/>
                </a:solidFill>
              </a:rPr>
              <a:t>There’s a street outside the window. It must be very noisy here, right? </a:t>
            </a:r>
          </a:p>
          <a:p>
            <a:pPr marL="0" indent="0">
              <a:buNone/>
            </a:pPr>
            <a:endParaRPr lang="en-US" altLang="ja-JP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ja-JP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ja-JP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馬</a:t>
            </a:r>
            <a:r>
              <a:rPr lang="ja-JP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路</a:t>
            </a:r>
            <a:r>
              <a:rPr lang="en-US" altLang="ja-JP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ja-JP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马路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mǎlù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road </a:t>
            </a:r>
            <a:endParaRPr lang="zh-TW" alt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altLang="zh-CN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spcBef>
                <a:spcPts val="1000"/>
              </a:spcBef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恐</a:t>
            </a: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怕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sz="3200" dirty="0" err="1" smtClean="0">
                <a:latin typeface="+mn-lt"/>
              </a:rPr>
              <a:t>kǒngpà</a:t>
            </a:r>
            <a:r>
              <a:rPr lang="en-US" sz="3200" dirty="0" smtClean="0">
                <a:latin typeface="+mn-lt"/>
              </a:rPr>
              <a:t>     </a:t>
            </a:r>
            <a:r>
              <a:rPr lang="en-US" altLang="zh-CN" sz="3200" dirty="0" smtClean="0">
                <a:latin typeface="+mn-lt"/>
              </a:rPr>
              <a:t>(I’m afraid that…; I think perhaps)   adverb </a:t>
            </a:r>
            <a:r>
              <a:rPr lang="en-US" altLang="zh-CN" sz="3600" dirty="0" smtClean="0">
                <a:latin typeface="+mn-lt"/>
              </a:rPr>
              <a:t>                              </a:t>
            </a:r>
            <a:endParaRPr lang="en-US" altLang="zh-CN" sz="36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598090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400" dirty="0" smtClean="0">
                <a:latin typeface="KaiTi" charset="-122"/>
                <a:ea typeface="KaiTi" charset="-122"/>
                <a:cs typeface="KaiTi" charset="-122"/>
              </a:rPr>
              <a:t>第二课</a:t>
            </a:r>
            <a:r>
              <a:rPr lang="en-US" altLang="zh-CN" sz="4400" dirty="0" smtClean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4400" dirty="0" smtClean="0">
                <a:latin typeface="KaiTi" charset="-122"/>
                <a:ea typeface="KaiTi" charset="-122"/>
                <a:cs typeface="KaiTi" charset="-122"/>
              </a:rPr>
              <a:t>语法</a:t>
            </a:r>
            <a:r>
              <a:rPr lang="zh-CN" altLang="en-US" sz="4400" dirty="0">
                <a:latin typeface="KaiTi" charset="-122"/>
                <a:ea typeface="KaiTi" charset="-122"/>
                <a:cs typeface="KaiTi" charset="-122"/>
              </a:rPr>
              <a:t>重点</a:t>
            </a:r>
            <a:r>
              <a:rPr lang="en-US" altLang="zh-CN" sz="4400" dirty="0" smtClean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3100" dirty="0" smtClean="0">
                <a:latin typeface="+mn-lt"/>
                <a:ea typeface="KaiTi" charset="-122"/>
                <a:cs typeface="KaiTi" charset="-122"/>
              </a:rPr>
              <a:t>(Forms &amp; Accuracy) </a:t>
            </a:r>
            <a:r>
              <a:rPr lang="it-IT" altLang="zh-CN" sz="3300" dirty="0">
                <a:latin typeface="+mn-lt"/>
                <a:ea typeface="Calibri" charset="0"/>
                <a:cs typeface="Calibri" charset="0"/>
              </a:rPr>
              <a:t>	 </a:t>
            </a:r>
            <a:endParaRPr lang="en-US" sz="3300" dirty="0">
              <a:latin typeface="+mn-lt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81072" y="1506443"/>
            <a:ext cx="12010927" cy="5277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600" u="sng" dirty="0">
                <a:solidFill>
                  <a:schemeClr val="tx1"/>
                </a:solidFill>
              </a:rPr>
              <a:t>Forms &amp; Accuracy</a:t>
            </a:r>
            <a:r>
              <a:rPr lang="en-US" sz="3600" u="sng" dirty="0" smtClean="0">
                <a:solidFill>
                  <a:schemeClr val="tx1"/>
                </a:solidFill>
              </a:rPr>
              <a:t>:</a:t>
            </a:r>
            <a:endParaRPr lang="en-US" sz="800" u="sng" dirty="0">
              <a:solidFill>
                <a:schemeClr val="tx1"/>
              </a:solidFill>
            </a:endParaRPr>
          </a:p>
          <a:p>
            <a:pPr marL="742950" indent="-742950">
              <a:spcBef>
                <a:spcPts val="0"/>
              </a:spcBef>
              <a:buClr>
                <a:srgbClr val="009051"/>
              </a:buClr>
              <a:buFont typeface="+mj-lt"/>
              <a:buAutoNum type="arabicPeriod"/>
            </a:pPr>
            <a:r>
              <a:rPr lang="en-US" sz="3600" dirty="0" smtClean="0">
                <a:solidFill>
                  <a:srgbClr val="007935"/>
                </a:solidFill>
                <a:ea typeface="KaiTi" panose="02010609060101010101" pitchFamily="49" charset="-122"/>
                <a:cs typeface="Calibri" panose="020F0502020204030204" pitchFamily="34" charset="0"/>
              </a:rPr>
              <a:t>Existential </a:t>
            </a:r>
            <a:r>
              <a:rPr lang="en-US" sz="3600" dirty="0">
                <a:solidFill>
                  <a:srgbClr val="007935"/>
                </a:solidFill>
                <a:ea typeface="KaiTi" panose="02010609060101010101" pitchFamily="49" charset="-122"/>
                <a:cs typeface="Calibri" panose="020F0502020204030204" pitchFamily="34" charset="0"/>
              </a:rPr>
              <a:t>Sentences</a:t>
            </a:r>
          </a:p>
          <a:p>
            <a:pPr marL="742950" indent="-742950">
              <a:spcBef>
                <a:spcPts val="0"/>
              </a:spcBef>
              <a:buClr>
                <a:srgbClr val="009051"/>
              </a:buClr>
              <a:buFont typeface="+mj-lt"/>
              <a:buAutoNum type="arabicPeriod"/>
            </a:pPr>
            <a:r>
              <a:rPr lang="en-US" sz="3600" dirty="0" smtClean="0">
                <a:solidFill>
                  <a:srgbClr val="007935"/>
                </a:solidFill>
                <a:ea typeface="KaiTi" panose="02010609060101010101" pitchFamily="49" charset="-122"/>
                <a:cs typeface="Calibri" panose="020F0502020204030204" pitchFamily="34" charset="0"/>
              </a:rPr>
              <a:t>Adverb </a:t>
            </a:r>
            <a:r>
              <a:rPr lang="ja-JP" altLang="en-US" sz="4400" dirty="0">
                <a:solidFill>
                  <a:srgbClr val="C00000"/>
                </a:solidFill>
                <a:ea typeface="KaiTi" panose="02010609060101010101" pitchFamily="49" charset="-122"/>
                <a:cs typeface="Calibri" panose="020F0502020204030204" pitchFamily="34" charset="0"/>
              </a:rPr>
              <a:t>真</a:t>
            </a:r>
          </a:p>
          <a:p>
            <a:pPr marL="742950" indent="-742950">
              <a:spcBef>
                <a:spcPts val="0"/>
              </a:spcBef>
              <a:buClr>
                <a:srgbClr val="009051"/>
              </a:buClr>
              <a:buFont typeface="+mj-lt"/>
              <a:buAutoNum type="arabicPeriod"/>
            </a:pPr>
            <a:r>
              <a:rPr lang="ja-JP" altLang="en-US" sz="4400" dirty="0" smtClean="0">
                <a:solidFill>
                  <a:srgbClr val="C00000"/>
                </a:solidFill>
                <a:ea typeface="KaiTi" panose="02010609060101010101" pitchFamily="49" charset="-122"/>
                <a:cs typeface="Calibri" panose="020F0502020204030204" pitchFamily="34" charset="0"/>
              </a:rPr>
              <a:t>比较</a:t>
            </a:r>
            <a:endParaRPr lang="en-US" altLang="ja-JP" sz="4400" dirty="0" smtClean="0">
              <a:solidFill>
                <a:srgbClr val="C00000"/>
              </a:solidFill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742950" indent="-742950">
              <a:spcBef>
                <a:spcPts val="0"/>
              </a:spcBef>
              <a:buClr>
                <a:srgbClr val="009051"/>
              </a:buClr>
              <a:buFont typeface="+mj-lt"/>
              <a:buAutoNum type="arabicPeriod"/>
            </a:pPr>
            <a:r>
              <a:rPr lang="ja-JP" altLang="en-US" sz="4400" dirty="0" smtClean="0">
                <a:solidFill>
                  <a:srgbClr val="C00000"/>
                </a:solidFill>
                <a:ea typeface="KaiTi" panose="02010609060101010101" pitchFamily="49" charset="-122"/>
                <a:cs typeface="Calibri" panose="020F0502020204030204" pitchFamily="34" charset="0"/>
              </a:rPr>
              <a:t>得</a:t>
            </a:r>
            <a:r>
              <a:rPr lang="ja-JP" altLang="en-US" sz="4400" dirty="0">
                <a:solidFill>
                  <a:srgbClr val="C00000"/>
                </a:solidFill>
                <a:ea typeface="KaiTi" panose="02010609060101010101" pitchFamily="49" charset="-122"/>
                <a:cs typeface="Calibri" panose="020F0502020204030204" pitchFamily="34" charset="0"/>
              </a:rPr>
              <a:t>很</a:t>
            </a:r>
          </a:p>
          <a:p>
            <a:pPr marL="742950" indent="-742950">
              <a:spcBef>
                <a:spcPts val="0"/>
              </a:spcBef>
              <a:buClr>
                <a:srgbClr val="009051"/>
              </a:buClr>
              <a:buFont typeface="+mj-lt"/>
              <a:buAutoNum type="arabicPeriod"/>
            </a:pPr>
            <a:r>
              <a:rPr lang="ja-JP" altLang="en-US" sz="4400" dirty="0" smtClean="0">
                <a:solidFill>
                  <a:srgbClr val="C00000"/>
                </a:solidFill>
                <a:ea typeface="KaiTi" panose="02010609060101010101" pitchFamily="49" charset="-122"/>
                <a:cs typeface="Calibri" panose="020F0502020204030204" pitchFamily="34" charset="0"/>
              </a:rPr>
              <a:t>那么</a:t>
            </a:r>
            <a:endParaRPr lang="en-US" altLang="ja-JP" sz="4400" dirty="0" smtClean="0">
              <a:solidFill>
                <a:srgbClr val="C00000"/>
              </a:solidFill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742950" indent="-742950">
              <a:spcBef>
                <a:spcPts val="0"/>
              </a:spcBef>
              <a:buClr>
                <a:srgbClr val="009051"/>
              </a:buClr>
              <a:buFont typeface="+mj-lt"/>
              <a:buAutoNum type="arabicPeriod"/>
            </a:pPr>
            <a:r>
              <a:rPr lang="en-US" sz="3600" dirty="0" smtClean="0">
                <a:solidFill>
                  <a:srgbClr val="007935"/>
                </a:solidFill>
                <a:ea typeface="KaiTi" panose="02010609060101010101" pitchFamily="49" charset="-122"/>
                <a:cs typeface="Calibri" panose="020F0502020204030204" pitchFamily="34" charset="0"/>
              </a:rPr>
              <a:t>Conjunctions</a:t>
            </a:r>
            <a:endParaRPr lang="en-US" sz="3600" dirty="0">
              <a:solidFill>
                <a:srgbClr val="007935"/>
              </a:solidFill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50" y="1145557"/>
            <a:ext cx="11851116" cy="6036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Can you use </a:t>
            </a:r>
            <a:r>
              <a:rPr lang="zh-CN" altLang="en-US" sz="44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恐怕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sz="3200" dirty="0" smtClean="0"/>
              <a:t>to complete the following sentences,</a:t>
            </a:r>
          </a:p>
          <a:p>
            <a:pPr marL="0" indent="0">
              <a:buNone/>
            </a:pPr>
            <a:endParaRPr lang="en-US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ja-JP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这儿没有空调，</a:t>
            </a:r>
            <a:r>
              <a:rPr lang="en-US" altLang="ja-JP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_____________________</a:t>
            </a:r>
            <a:r>
              <a:rPr lang="ja-JP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pPr marL="742950" indent="-742950">
              <a:buFont typeface="+mj-lt"/>
              <a:buAutoNum type="arabicPeriod"/>
            </a:pPr>
            <a:r>
              <a:rPr lang="ja-JP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这</a:t>
            </a:r>
            <a:r>
              <a:rPr lang="ja-JP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个宿舍离马路很近，</a:t>
            </a:r>
            <a:r>
              <a:rPr lang="en-US" altLang="ja-JP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_______________</a:t>
            </a:r>
            <a:r>
              <a:rPr lang="ja-JP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ja-JP" altLang="en-US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indent="-742950">
              <a:buFont typeface="+mj-lt"/>
              <a:buAutoNum type="arabicPeriod"/>
            </a:pPr>
            <a:r>
              <a:rPr lang="ja-JP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我觉得很不舒服，</a:t>
            </a:r>
            <a:r>
              <a:rPr lang="en-US" altLang="ja-JP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___________________</a:t>
            </a:r>
            <a:r>
              <a:rPr lang="ja-JP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</a:t>
            </a:r>
            <a:r>
              <a:rPr 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 </a:t>
            </a:r>
            <a:r>
              <a:rPr lang="ja-JP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我想搬到</a:t>
            </a:r>
            <a:r>
              <a:rPr 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Alaska</a:t>
            </a:r>
            <a:r>
              <a:rPr lang="ja-JP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去。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A: </a:t>
            </a:r>
            <a:r>
              <a:rPr lang="ja-JP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是吗？</a:t>
            </a:r>
            <a:r>
              <a:rPr lang="en-US" altLang="ja-JP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__________</a:t>
            </a:r>
            <a:r>
              <a:rPr lang="ja-JP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ja-JP" altLang="en-US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spcBef>
                <a:spcPts val="1000"/>
              </a:spcBef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恐</a:t>
            </a: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怕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sz="3200" dirty="0" err="1" smtClean="0">
                <a:latin typeface="+mn-lt"/>
              </a:rPr>
              <a:t>kǒngpà</a:t>
            </a:r>
            <a:r>
              <a:rPr lang="en-US" sz="3200" dirty="0" smtClean="0">
                <a:latin typeface="+mn-lt"/>
              </a:rPr>
              <a:t>     </a:t>
            </a:r>
            <a:r>
              <a:rPr lang="en-US" altLang="zh-CN" sz="3200" dirty="0" smtClean="0">
                <a:latin typeface="+mn-lt"/>
              </a:rPr>
              <a:t>(I’m afraid that…; I think perhaps)   adverb </a:t>
            </a:r>
            <a:r>
              <a:rPr lang="en-US" altLang="zh-CN" sz="3600" dirty="0" smtClean="0">
                <a:latin typeface="+mn-lt"/>
              </a:rPr>
              <a:t>                              </a:t>
            </a:r>
            <a:endParaRPr lang="en-US" altLang="zh-CN" sz="36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078" y="2071780"/>
            <a:ext cx="7705001" cy="35774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 smtClean="0">
                <a:solidFill>
                  <a:srgbClr val="007935"/>
                </a:solidFill>
                <a:ea typeface="KaiTi" panose="02010609060101010101" pitchFamily="49" charset="-122"/>
              </a:rPr>
              <a:t>外</a:t>
            </a:r>
            <a:r>
              <a:rPr lang="ja-JP" altLang="en-US" sz="4000" dirty="0">
                <a:solidFill>
                  <a:srgbClr val="007935"/>
                </a:solidFill>
                <a:ea typeface="KaiTi" panose="02010609060101010101" pitchFamily="49" charset="-122"/>
              </a:rPr>
              <a:t>边很</a:t>
            </a:r>
            <a:r>
              <a:rPr lang="ja-JP" altLang="en-US" sz="4000" dirty="0">
                <a:solidFill>
                  <a:srgbClr val="C00000"/>
                </a:solidFill>
                <a:ea typeface="KaiTi" panose="02010609060101010101" pitchFamily="49" charset="-122"/>
              </a:rPr>
              <a:t>吵</a:t>
            </a:r>
            <a:r>
              <a:rPr lang="ja-JP" altLang="en-US" sz="4000" dirty="0">
                <a:solidFill>
                  <a:srgbClr val="007935"/>
                </a:solidFill>
                <a:ea typeface="KaiTi" panose="02010609060101010101" pitchFamily="49" charset="-122"/>
              </a:rPr>
              <a:t>，我不能看书。</a:t>
            </a:r>
          </a:p>
          <a:p>
            <a:pPr marL="0" indent="0">
              <a:buNone/>
            </a:pPr>
            <a:r>
              <a:rPr lang="en-US" altLang="ja-JP" sz="3200" dirty="0">
                <a:solidFill>
                  <a:srgbClr val="007935"/>
                </a:solidFill>
                <a:ea typeface="KaiTi" panose="02010609060101010101" pitchFamily="49" charset="-122"/>
              </a:rPr>
              <a:t>It’s very noisy out there. I can’t read</a:t>
            </a:r>
            <a:r>
              <a:rPr lang="en-US" altLang="ja-JP" sz="3200" dirty="0" smtClean="0">
                <a:solidFill>
                  <a:srgbClr val="007935"/>
                </a:solidFill>
                <a:ea typeface="KaiTi" panose="02010609060101010101" pitchFamily="49" charset="-122"/>
              </a:rPr>
              <a:t>.</a:t>
            </a:r>
          </a:p>
          <a:p>
            <a:pPr marL="0" indent="0">
              <a:buNone/>
            </a:pPr>
            <a:endParaRPr lang="en-US" altLang="ja-JP" sz="32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ja-JP" altLang="en-US" sz="4000" dirty="0">
                <a:solidFill>
                  <a:srgbClr val="007935"/>
                </a:solidFill>
                <a:ea typeface="KaiTi" panose="02010609060101010101" pitchFamily="49" charset="-122"/>
              </a:rPr>
              <a:t>我的宿舍很</a:t>
            </a:r>
            <a:r>
              <a:rPr lang="ja-JP" altLang="en-US" sz="4000" dirty="0">
                <a:solidFill>
                  <a:srgbClr val="C00000"/>
                </a:solidFill>
                <a:ea typeface="KaiTi" panose="02010609060101010101" pitchFamily="49" charset="-122"/>
              </a:rPr>
              <a:t>安静</a:t>
            </a:r>
            <a:r>
              <a:rPr lang="ja-JP" altLang="en-US" sz="4000" dirty="0">
                <a:solidFill>
                  <a:srgbClr val="007935"/>
                </a:solidFill>
                <a:ea typeface="KaiTi" panose="02010609060101010101" pitchFamily="49" charset="-122"/>
              </a:rPr>
              <a:t>，一点儿也不</a:t>
            </a:r>
            <a:r>
              <a:rPr lang="ja-JP" altLang="en-US" sz="4000" dirty="0">
                <a:solidFill>
                  <a:srgbClr val="C00000"/>
                </a:solidFill>
                <a:ea typeface="KaiTi" panose="02010609060101010101" pitchFamily="49" charset="-122"/>
              </a:rPr>
              <a:t>吵</a:t>
            </a:r>
            <a:r>
              <a:rPr lang="ja-JP" altLang="en-US" sz="4000" dirty="0">
                <a:solidFill>
                  <a:srgbClr val="007935"/>
                </a:solidFill>
                <a:ea typeface="KaiTi" panose="02010609060101010101" pitchFamily="49" charset="-122"/>
              </a:rPr>
              <a:t>。</a:t>
            </a:r>
          </a:p>
          <a:p>
            <a:pPr marL="0" indent="0">
              <a:buNone/>
            </a:pPr>
            <a:r>
              <a:rPr lang="en-US" altLang="ja-JP" sz="3200" dirty="0">
                <a:solidFill>
                  <a:srgbClr val="007935"/>
                </a:solidFill>
                <a:ea typeface="KaiTi" panose="02010609060101010101" pitchFamily="49" charset="-122"/>
              </a:rPr>
              <a:t>My dorm is very quiet, and not noisy at all.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ts val="1000"/>
              </a:spcBef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吵 </a:t>
            </a:r>
            <a:r>
              <a:rPr lang="en-US" altLang="zh-CN" sz="3600" dirty="0" err="1" smtClean="0">
                <a:latin typeface="+mn-lt"/>
                <a:ea typeface="KaiTi" panose="02010609060101010101" pitchFamily="49" charset="-122"/>
              </a:rPr>
              <a:t>chǎo</a:t>
            </a:r>
            <a:r>
              <a:rPr lang="en-US" altLang="zh-CN" sz="3600" dirty="0" smtClean="0">
                <a:latin typeface="+mn-lt"/>
                <a:ea typeface="KaiTi" panose="02010609060101010101" pitchFamily="49" charset="-122"/>
              </a:rPr>
              <a:t>		</a:t>
            </a:r>
            <a:r>
              <a:rPr lang="en-US" altLang="zh-CN" sz="3600" dirty="0" smtClean="0">
                <a:latin typeface="+mn-lt"/>
              </a:rPr>
              <a:t>(noisy)                      adjective</a:t>
            </a:r>
            <a:endParaRPr lang="en-US" altLang="zh-CN" sz="36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57" y="1670946"/>
            <a:ext cx="11788486" cy="5368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 smtClean="0">
                <a:solidFill>
                  <a:srgbClr val="007935"/>
                </a:solidFill>
                <a:ea typeface="KaiTi" panose="02010609060101010101" pitchFamily="49" charset="-122"/>
              </a:rPr>
              <a:t>昨</a:t>
            </a:r>
            <a:r>
              <a:rPr lang="ja-JP" altLang="en-US" sz="4000" dirty="0">
                <a:solidFill>
                  <a:srgbClr val="007935"/>
                </a:solidFill>
                <a:ea typeface="KaiTi" panose="02010609060101010101" pitchFamily="49" charset="-122"/>
              </a:rPr>
              <a:t>天，他和他的同屋</a:t>
            </a:r>
            <a:r>
              <a:rPr lang="ja-JP" altLang="en-US" sz="4000" dirty="0">
                <a:solidFill>
                  <a:srgbClr val="C00000"/>
                </a:solidFill>
                <a:ea typeface="KaiTi" panose="02010609060101010101" pitchFamily="49" charset="-122"/>
              </a:rPr>
              <a:t>吵</a:t>
            </a:r>
            <a:r>
              <a:rPr lang="ja-JP" altLang="en-US" sz="4000" dirty="0">
                <a:solidFill>
                  <a:srgbClr val="007935"/>
                </a:solidFill>
                <a:ea typeface="KaiTi" panose="02010609060101010101" pitchFamily="49" charset="-122"/>
              </a:rPr>
              <a:t>起来了。</a:t>
            </a:r>
          </a:p>
          <a:p>
            <a:pPr marL="0" indent="0">
              <a:buNone/>
            </a:pP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ea typeface="KaiTi" panose="02010609060101010101" pitchFamily="49" charset="-122"/>
              </a:rPr>
              <a:t>He quarreled with his roommate yesterday.</a:t>
            </a:r>
          </a:p>
          <a:p>
            <a:pPr marL="0" indent="0">
              <a:buNone/>
            </a:pPr>
            <a:endParaRPr lang="en-US" altLang="ja-JP" sz="4000" dirty="0" smtClean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a typeface="KaiTi" panose="02010609060101010101" pitchFamily="49" charset="-122"/>
              </a:rPr>
              <a:t>*</a:t>
            </a:r>
            <a:r>
              <a:rPr lang="ja-JP" altLang="en-US" sz="4000" dirty="0" smtClean="0">
                <a:solidFill>
                  <a:schemeClr val="accent1">
                    <a:lumMod val="75000"/>
                  </a:schemeClr>
                </a:solidFill>
                <a:ea typeface="KaiTi" panose="02010609060101010101" pitchFamily="49" charset="-122"/>
              </a:rPr>
              <a:t>同</a:t>
            </a:r>
            <a:r>
              <a:rPr lang="ja-JP" altLang="en-US" sz="4000" dirty="0">
                <a:solidFill>
                  <a:schemeClr val="accent1">
                    <a:lumMod val="75000"/>
                  </a:schemeClr>
                </a:solidFill>
                <a:ea typeface="KaiTi" panose="02010609060101010101" pitchFamily="49" charset="-122"/>
              </a:rPr>
              <a:t>屋 </a:t>
            </a:r>
            <a:r>
              <a:rPr lang="en-US" altLang="ja-JP" sz="3200" dirty="0" err="1">
                <a:solidFill>
                  <a:schemeClr val="accent1">
                    <a:lumMod val="75000"/>
                  </a:schemeClr>
                </a:solidFill>
                <a:ea typeface="KaiTi" panose="02010609060101010101" pitchFamily="49" charset="-122"/>
              </a:rPr>
              <a:t>tóngwū</a:t>
            </a:r>
            <a:r>
              <a:rPr lang="en-US" altLang="ja-JP" sz="3200" dirty="0">
                <a:solidFill>
                  <a:schemeClr val="accent1">
                    <a:lumMod val="75000"/>
                  </a:schemeClr>
                </a:solidFill>
                <a:ea typeface="KaiTi" panose="02010609060101010101" pitchFamily="49" charset="-122"/>
              </a:rPr>
              <a:t> </a:t>
            </a:r>
            <a:r>
              <a:rPr lang="en-US" altLang="ja-JP" sz="4000" dirty="0" smtClean="0">
                <a:solidFill>
                  <a:schemeClr val="accent1">
                    <a:lumMod val="75000"/>
                  </a:schemeClr>
                </a:solidFill>
                <a:ea typeface="KaiTi" panose="02010609060101010101" pitchFamily="49" charset="-122"/>
              </a:rPr>
              <a:t>=</a:t>
            </a:r>
            <a:r>
              <a:rPr lang="ja-JP" altLang="en-US" sz="4000" dirty="0" smtClean="0">
                <a:solidFill>
                  <a:schemeClr val="accent1">
                    <a:lumMod val="75000"/>
                  </a:schemeClr>
                </a:solidFill>
                <a:ea typeface="KaiTi" panose="02010609060101010101" pitchFamily="49" charset="-122"/>
              </a:rPr>
              <a:t>室</a:t>
            </a:r>
            <a:r>
              <a:rPr lang="ja-JP" altLang="en-US" sz="4000" dirty="0">
                <a:solidFill>
                  <a:schemeClr val="accent1">
                    <a:lumMod val="75000"/>
                  </a:schemeClr>
                </a:solidFill>
                <a:ea typeface="KaiTi" panose="02010609060101010101" pitchFamily="49" charset="-122"/>
              </a:rPr>
              <a:t>友 </a:t>
            </a:r>
            <a:r>
              <a:rPr lang="en-US" altLang="ja-JP" sz="3200" dirty="0" err="1" smtClean="0">
                <a:solidFill>
                  <a:schemeClr val="accent1">
                    <a:lumMod val="75000"/>
                  </a:schemeClr>
                </a:solidFill>
                <a:ea typeface="KaiTi" panose="02010609060101010101" pitchFamily="49" charset="-122"/>
              </a:rPr>
              <a:t>shìyǒu</a:t>
            </a:r>
            <a:r>
              <a:rPr lang="en-US" altLang="ja-JP" sz="3200" dirty="0" smtClean="0">
                <a:solidFill>
                  <a:schemeClr val="accent1">
                    <a:lumMod val="75000"/>
                  </a:schemeClr>
                </a:solidFill>
                <a:ea typeface="KaiTi" panose="02010609060101010101" pitchFamily="49" charset="-122"/>
              </a:rPr>
              <a:t>   (roommate)</a:t>
            </a:r>
            <a:endParaRPr lang="en-US" altLang="ja-JP" sz="3200" dirty="0">
              <a:solidFill>
                <a:schemeClr val="accent1">
                  <a:lumMod val="75000"/>
                </a:schemeClr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ja-JP" sz="40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ja-JP" altLang="en-US" sz="4000" dirty="0" smtClean="0">
                <a:solidFill>
                  <a:srgbClr val="007935"/>
                </a:solidFill>
                <a:ea typeface="KaiTi" panose="02010609060101010101" pitchFamily="49" charset="-122"/>
              </a:rPr>
              <a:t>你</a:t>
            </a:r>
            <a:r>
              <a:rPr lang="ja-JP" altLang="en-US" sz="4000" dirty="0">
                <a:solidFill>
                  <a:srgbClr val="007935"/>
                </a:solidFill>
                <a:ea typeface="KaiTi" panose="02010609060101010101" pitchFamily="49" charset="-122"/>
              </a:rPr>
              <a:t>们两个别</a:t>
            </a:r>
            <a:r>
              <a:rPr lang="ja-JP" altLang="en-US" sz="4000" dirty="0">
                <a:solidFill>
                  <a:srgbClr val="C00000"/>
                </a:solidFill>
                <a:ea typeface="KaiTi" panose="02010609060101010101" pitchFamily="49" charset="-122"/>
              </a:rPr>
              <a:t>吵</a:t>
            </a:r>
            <a:r>
              <a:rPr lang="ja-JP" altLang="en-US" sz="4000" dirty="0">
                <a:solidFill>
                  <a:srgbClr val="007935"/>
                </a:solidFill>
                <a:ea typeface="KaiTi" panose="02010609060101010101" pitchFamily="49" charset="-122"/>
              </a:rPr>
              <a:t>了！有什么问题，好好说。</a:t>
            </a:r>
          </a:p>
          <a:p>
            <a:pPr marL="0" indent="0">
              <a:buNone/>
            </a:pP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ea typeface="KaiTi" panose="02010609060101010101" pitchFamily="49" charset="-122"/>
              </a:rPr>
              <a:t>Stop quarreling, you two. It there’s a problem, talk it out.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ts val="1000"/>
              </a:spcBef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吵 </a:t>
            </a:r>
            <a:r>
              <a:rPr lang="en-US" altLang="zh-CN" sz="3600" dirty="0" err="1" smtClean="0">
                <a:latin typeface="+mn-lt"/>
                <a:ea typeface="KaiTi" panose="02010609060101010101" pitchFamily="49" charset="-122"/>
              </a:rPr>
              <a:t>chǎo</a:t>
            </a:r>
            <a:r>
              <a:rPr lang="en-US" altLang="zh-CN" sz="3600" dirty="0" smtClean="0">
                <a:latin typeface="+mn-lt"/>
                <a:ea typeface="KaiTi" panose="02010609060101010101" pitchFamily="49" charset="-122"/>
              </a:rPr>
              <a:t>		</a:t>
            </a:r>
            <a:r>
              <a:rPr lang="en-US" altLang="zh-CN" sz="3600" dirty="0">
                <a:latin typeface="+mn-lt"/>
              </a:rPr>
              <a:t>(to quarrel ) </a:t>
            </a:r>
            <a:r>
              <a:rPr lang="en-US" altLang="zh-CN" sz="3600" dirty="0" smtClean="0">
                <a:latin typeface="+mn-lt"/>
              </a:rPr>
              <a:t>				verb</a:t>
            </a:r>
            <a:endParaRPr lang="en-US" altLang="zh-CN" sz="36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80" y="1489319"/>
            <a:ext cx="9298445" cy="5368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上</a:t>
            </a:r>
            <a:r>
              <a:rPr lang="ja-JP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课以后，教室里很</a:t>
            </a:r>
            <a:r>
              <a:rPr lang="ja-JP" altLang="en-US" sz="4400" dirty="0">
                <a:solidFill>
                  <a:srgbClr val="C00000"/>
                </a:solidFill>
                <a:ea typeface="KaiTi" panose="02010609060101010101" pitchFamily="49" charset="-122"/>
              </a:rPr>
              <a:t>安静</a:t>
            </a:r>
            <a:r>
              <a:rPr lang="ja-JP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。</a:t>
            </a:r>
          </a:p>
          <a:p>
            <a:pPr marL="0" indent="0">
              <a:buNone/>
            </a:pPr>
            <a:r>
              <a:rPr lang="en-US" altLang="ja-JP" sz="3200" dirty="0">
                <a:solidFill>
                  <a:srgbClr val="007935"/>
                </a:solidFill>
                <a:ea typeface="KaiTi" panose="02010609060101010101" pitchFamily="49" charset="-122"/>
              </a:rPr>
              <a:t>When class begins, the classroom is very quiet</a:t>
            </a:r>
            <a:r>
              <a:rPr lang="en-US" altLang="ja-JP" sz="3200" dirty="0" smtClean="0">
                <a:solidFill>
                  <a:srgbClr val="007935"/>
                </a:solidFill>
                <a:ea typeface="KaiTi" panose="02010609060101010101" pitchFamily="49" charset="-122"/>
              </a:rPr>
              <a:t>.</a:t>
            </a:r>
          </a:p>
          <a:p>
            <a:pPr marL="0" indent="0">
              <a:buNone/>
            </a:pPr>
            <a:endParaRPr lang="en-US" altLang="ja-JP" sz="12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ja-JP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请保持</a:t>
            </a:r>
            <a:r>
              <a:rPr lang="ja-JP" altLang="en-US" sz="4400" dirty="0">
                <a:solidFill>
                  <a:srgbClr val="C00000"/>
                </a:solidFill>
                <a:ea typeface="KaiTi" panose="02010609060101010101" pitchFamily="49" charset="-122"/>
              </a:rPr>
              <a:t>安静</a:t>
            </a:r>
            <a:r>
              <a:rPr lang="ja-JP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。</a:t>
            </a:r>
          </a:p>
          <a:p>
            <a:pPr marL="0" indent="0">
              <a:buNone/>
            </a:pPr>
            <a:r>
              <a:rPr lang="en-US" altLang="ja-JP" sz="3200" dirty="0">
                <a:solidFill>
                  <a:srgbClr val="007935"/>
                </a:solidFill>
                <a:ea typeface="KaiTi" panose="02010609060101010101" pitchFamily="49" charset="-122"/>
              </a:rPr>
              <a:t>Please be quiet</a:t>
            </a:r>
            <a:r>
              <a:rPr lang="en-US" altLang="ja-JP" sz="3200" dirty="0" smtClean="0">
                <a:solidFill>
                  <a:srgbClr val="007935"/>
                </a:solidFill>
                <a:ea typeface="KaiTi" panose="02010609060101010101" pitchFamily="49" charset="-122"/>
              </a:rPr>
              <a:t>.</a:t>
            </a:r>
          </a:p>
          <a:p>
            <a:pPr marL="0" indent="0">
              <a:buNone/>
            </a:pPr>
            <a:endParaRPr lang="en-US" altLang="ja-JP" sz="12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ja-JP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我们找一个</a:t>
            </a:r>
            <a:r>
              <a:rPr lang="ja-JP" altLang="en-US" sz="4400" dirty="0">
                <a:solidFill>
                  <a:srgbClr val="C00000"/>
                </a:solidFill>
                <a:ea typeface="KaiTi" panose="02010609060101010101" pitchFamily="49" charset="-122"/>
              </a:rPr>
              <a:t>安静</a:t>
            </a:r>
            <a:r>
              <a:rPr lang="ja-JP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的地方聊聊， 好吗？</a:t>
            </a:r>
            <a:endParaRPr lang="en-US" altLang="ja-JP" sz="44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ja-JP" sz="3200" dirty="0">
                <a:solidFill>
                  <a:srgbClr val="007935"/>
                </a:solidFill>
                <a:ea typeface="KaiTi" panose="02010609060101010101" pitchFamily="49" charset="-122"/>
              </a:rPr>
              <a:t>Let’s find a quiet place to talk, OK?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>
                  <a:lumMod val="65000"/>
                  <a:lumOff val="35000"/>
                </a:schemeClr>
              </a:solidFill>
              <a:ea typeface="KaiTi" panose="02010609060101010101" pitchFamily="49" charset="-12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ts val="1000"/>
              </a:spcBef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安静 </a:t>
            </a:r>
            <a:r>
              <a:rPr lang="en-US" altLang="zh-CN" sz="3600" dirty="0">
                <a:latin typeface="+mn-lt"/>
                <a:ea typeface="KaiTi" panose="02010609060101010101" pitchFamily="49" charset="-122"/>
              </a:rPr>
              <a:t>	</a:t>
            </a:r>
            <a:r>
              <a:rPr lang="en-US" altLang="zh-CN" sz="3600" dirty="0" err="1">
                <a:latin typeface="+mn-lt"/>
                <a:ea typeface="KaiTi" panose="02010609060101010101" pitchFamily="49" charset="-122"/>
              </a:rPr>
              <a:t>ānjìng</a:t>
            </a:r>
            <a:r>
              <a:rPr lang="en-US" altLang="zh-CN" sz="3600" dirty="0" smtClean="0">
                <a:latin typeface="+mn-lt"/>
                <a:ea typeface="KaiTi" panose="02010609060101010101" pitchFamily="49" charset="-122"/>
              </a:rPr>
              <a:t>	</a:t>
            </a:r>
            <a:r>
              <a:rPr lang="en-US" altLang="zh-CN" sz="3600" dirty="0" smtClean="0">
                <a:latin typeface="+mn-lt"/>
              </a:rPr>
              <a:t>(quiet) 			</a:t>
            </a:r>
            <a:r>
              <a:rPr lang="en-US" altLang="zh-CN" sz="3600" dirty="0">
                <a:latin typeface="+mn-lt"/>
              </a:rPr>
              <a:t>	</a:t>
            </a:r>
            <a:r>
              <a:rPr lang="en-US" altLang="zh-CN" sz="3600" dirty="0" smtClean="0">
                <a:latin typeface="+mn-lt"/>
              </a:rPr>
              <a:t>adjective</a:t>
            </a:r>
            <a:endParaRPr lang="en-US" altLang="zh-CN" sz="36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80" y="1489319"/>
            <a:ext cx="12045820" cy="5368681"/>
          </a:xfrm>
        </p:spPr>
        <p:txBody>
          <a:bodyPr>
            <a:no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我喜欢住在校外，因为宿舍太吵</a:t>
            </a:r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了</a:t>
            </a:r>
            <a:r>
              <a:rPr lang="en-US" altLang="zh-CN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,</a:t>
            </a:r>
          </a:p>
          <a:p>
            <a:pPr marL="0" indent="0">
              <a:buNone/>
            </a:pPr>
            <a:r>
              <a:rPr lang="en-US" altLang="ja-JP" sz="3200" dirty="0">
                <a:solidFill>
                  <a:srgbClr val="007935"/>
                </a:solidFill>
                <a:ea typeface="KaiTi" panose="02010609060101010101" pitchFamily="49" charset="-122"/>
              </a:rPr>
              <a:t>I like to live off campus because dorms are noisy</a:t>
            </a:r>
            <a:r>
              <a:rPr lang="en-US" altLang="ja-JP" sz="3200" dirty="0" smtClean="0">
                <a:solidFill>
                  <a:srgbClr val="007935"/>
                </a:solidFill>
                <a:ea typeface="KaiTi" panose="02010609060101010101" pitchFamily="49" charset="-122"/>
              </a:rPr>
              <a:t>.</a:t>
            </a:r>
            <a:endParaRPr lang="en-US" altLang="ja-JP" sz="44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住</a:t>
            </a: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在校外比较</a:t>
            </a:r>
            <a:r>
              <a:rPr lang="zh-CN" altLang="en-US" sz="4400" dirty="0">
                <a:solidFill>
                  <a:srgbClr val="C00000"/>
                </a:solidFill>
                <a:ea typeface="KaiTi" panose="02010609060101010101" pitchFamily="49" charset="-122"/>
              </a:rPr>
              <a:t>安静</a:t>
            </a: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。</a:t>
            </a:r>
            <a:r>
              <a:rPr lang="zh-CN" altLang="en-US" dirty="0"/>
              <a:t> </a:t>
            </a:r>
            <a:endParaRPr lang="en-US" altLang="ja-JP" sz="12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ja-JP" sz="3200" dirty="0">
                <a:solidFill>
                  <a:srgbClr val="007935"/>
                </a:solidFill>
                <a:ea typeface="KaiTi" panose="02010609060101010101" pitchFamily="49" charset="-122"/>
              </a:rPr>
              <a:t> </a:t>
            </a:r>
            <a:r>
              <a:rPr lang="en-US" altLang="ja-JP" sz="3200" dirty="0" smtClean="0">
                <a:solidFill>
                  <a:srgbClr val="007935"/>
                </a:solidFill>
                <a:ea typeface="KaiTi" panose="02010609060101010101" pitchFamily="49" charset="-122"/>
              </a:rPr>
              <a:t>living </a:t>
            </a:r>
            <a:r>
              <a:rPr lang="en-US" altLang="ja-JP" sz="3200" dirty="0">
                <a:solidFill>
                  <a:srgbClr val="007935"/>
                </a:solidFill>
                <a:ea typeface="KaiTi" panose="02010609060101010101" pitchFamily="49" charset="-122"/>
              </a:rPr>
              <a:t>off campus is quieter. </a:t>
            </a:r>
            <a:endParaRPr lang="en-US" altLang="ja-JP" sz="3200" dirty="0">
              <a:solidFill>
                <a:schemeClr val="tx1">
                  <a:lumMod val="65000"/>
                  <a:lumOff val="35000"/>
                </a:schemeClr>
              </a:solidFill>
              <a:ea typeface="KaiTi" panose="02010609060101010101" pitchFamily="49" charset="-12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ts val="1000"/>
              </a:spcBef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安静 </a:t>
            </a:r>
            <a:r>
              <a:rPr lang="en-US" altLang="zh-CN" sz="3600" dirty="0">
                <a:latin typeface="+mn-lt"/>
                <a:ea typeface="KaiTi" panose="02010609060101010101" pitchFamily="49" charset="-122"/>
              </a:rPr>
              <a:t>	</a:t>
            </a:r>
            <a:r>
              <a:rPr lang="en-US" altLang="zh-CN" sz="3600" dirty="0" err="1">
                <a:latin typeface="+mn-lt"/>
                <a:ea typeface="KaiTi" panose="02010609060101010101" pitchFamily="49" charset="-122"/>
              </a:rPr>
              <a:t>ānjìng</a:t>
            </a:r>
            <a:r>
              <a:rPr lang="en-US" altLang="zh-CN" sz="3600" dirty="0" smtClean="0">
                <a:latin typeface="+mn-lt"/>
                <a:ea typeface="KaiTi" panose="02010609060101010101" pitchFamily="49" charset="-122"/>
              </a:rPr>
              <a:t>	</a:t>
            </a:r>
            <a:r>
              <a:rPr lang="en-US" altLang="zh-CN" sz="3600" dirty="0" smtClean="0">
                <a:latin typeface="+mn-lt"/>
              </a:rPr>
              <a:t>(quiet) 			</a:t>
            </a:r>
            <a:r>
              <a:rPr lang="en-US" altLang="zh-CN" sz="3600" dirty="0">
                <a:latin typeface="+mn-lt"/>
              </a:rPr>
              <a:t>	</a:t>
            </a:r>
            <a:r>
              <a:rPr lang="en-US" altLang="zh-CN" sz="3600" dirty="0" smtClean="0">
                <a:latin typeface="+mn-lt"/>
              </a:rPr>
              <a:t>adjective</a:t>
            </a:r>
            <a:endParaRPr lang="en-US" altLang="zh-CN" sz="36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26" y="1320219"/>
            <a:ext cx="11851116" cy="49838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ja-JP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跟姐姐</a:t>
            </a:r>
            <a:r>
              <a:rPr lang="ja-JP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差不多</a:t>
            </a:r>
            <a:r>
              <a:rPr lang="ja-JP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高。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935"/>
                </a:solidFill>
                <a:ea typeface="KaiTi" panose="02010609060101010101" pitchFamily="49" charset="-122"/>
              </a:rPr>
              <a:t>I’m about the same height as my older sister. </a:t>
            </a:r>
          </a:p>
          <a:p>
            <a:pPr marL="0" indent="0">
              <a:buNone/>
            </a:pPr>
            <a:endParaRPr lang="en-US" sz="12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从我家到学校，走路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差不多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十分钟。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935"/>
                </a:solidFill>
                <a:ea typeface="KaiTi" panose="02010609060101010101" pitchFamily="49" charset="-122"/>
              </a:rPr>
              <a:t>It’s about a ten-minute walk from my home to school. </a:t>
            </a:r>
          </a:p>
          <a:p>
            <a:pPr marL="0" indent="0">
              <a:buNone/>
            </a:pPr>
            <a:endParaRPr lang="en-US" sz="12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我每天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差不多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晚上十一点睡觉。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935"/>
                </a:solidFill>
                <a:ea typeface="KaiTi" panose="02010609060101010101" pitchFamily="49" charset="-122"/>
              </a:rPr>
              <a:t>I go to sleep at about 11 pm everyday. </a:t>
            </a:r>
            <a:r>
              <a:rPr lang="zh-CN" altLang="en-US" sz="3200" dirty="0">
                <a:solidFill>
                  <a:srgbClr val="007935"/>
                </a:solidFill>
                <a:ea typeface="KaiTi" panose="02010609060101010101" pitchFamily="49" charset="-122"/>
              </a:rPr>
              <a:t> </a:t>
            </a:r>
            <a:endParaRPr lang="en-US" altLang="zh-CN" sz="3200" dirty="0">
              <a:solidFill>
                <a:srgbClr val="007935"/>
              </a:solidFill>
              <a:ea typeface="KaiTi" panose="02010609060101010101" pitchFamily="49" charset="-12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ts val="1000"/>
              </a:spcBef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差不</a:t>
            </a: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多 </a:t>
            </a:r>
            <a:r>
              <a:rPr lang="en-US" altLang="zh-CN" sz="3200" dirty="0" err="1">
                <a:latin typeface="+mn-lt"/>
              </a:rPr>
              <a:t>c</a:t>
            </a:r>
            <a:r>
              <a:rPr lang="en-US" sz="3200" dirty="0" err="1" smtClean="0">
                <a:latin typeface="+mn-lt"/>
              </a:rPr>
              <a:t>hàbùduō</a:t>
            </a:r>
            <a:r>
              <a:rPr lang="zh-CN" altLang="en-US" sz="3200" dirty="0" smtClean="0">
                <a:latin typeface="+mn-lt"/>
              </a:rPr>
              <a:t>  </a:t>
            </a:r>
            <a:r>
              <a:rPr lang="en-US" altLang="zh-CN" sz="3200" dirty="0" smtClean="0">
                <a:latin typeface="+mn-lt"/>
              </a:rPr>
              <a:t>	(</a:t>
            </a:r>
            <a:r>
              <a:rPr lang="en-US" altLang="zh-CN" sz="3200" dirty="0">
                <a:latin typeface="+mn-lt"/>
              </a:rPr>
              <a:t>about, roughly)        </a:t>
            </a:r>
            <a:r>
              <a:rPr lang="en-US" altLang="zh-CN" sz="3200" dirty="0" smtClean="0">
                <a:latin typeface="+mn-lt"/>
              </a:rPr>
              <a:t>       </a:t>
            </a:r>
            <a:r>
              <a:rPr lang="en-US" altLang="zh-CN" sz="3600" dirty="0" smtClean="0">
                <a:latin typeface="+mn-lt"/>
              </a:rPr>
              <a:t>adverb</a:t>
            </a:r>
            <a:endParaRPr lang="en-US" altLang="zh-CN" sz="36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26" y="1320219"/>
            <a:ext cx="11851116" cy="49838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ja-JP" altLang="en-US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ja-JP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他的弟弟跟他长得</a:t>
            </a:r>
            <a:r>
              <a:rPr lang="ja-JP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差不多</a:t>
            </a:r>
            <a:r>
              <a:rPr lang="ja-JP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 </a:t>
            </a:r>
          </a:p>
          <a:p>
            <a:pPr marL="0" indent="0">
              <a:buNone/>
            </a:pP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ea typeface="KaiTi" panose="02010609060101010101" pitchFamily="49" charset="-122"/>
              </a:rPr>
              <a:t>His younger brother looks like him. 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ja-JP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今</a:t>
            </a:r>
            <a:r>
              <a:rPr lang="ja-JP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天的天气跟昨天</a:t>
            </a:r>
            <a:r>
              <a:rPr lang="ja-JP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差不多</a:t>
            </a:r>
            <a:r>
              <a:rPr lang="ja-JP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，不冷不热，很舒服。 </a:t>
            </a:r>
          </a:p>
          <a:p>
            <a:pPr marL="0" indent="0">
              <a:buNone/>
            </a:pP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ea typeface="KaiTi" panose="02010609060101010101" pitchFamily="49" charset="-122"/>
              </a:rPr>
              <a:t>Today’s weather is very similar to yesterday’s—not too cold, not too hot, very comfortable.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ts val="1000"/>
              </a:spcBef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差不</a:t>
            </a: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多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c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hàbùduō</a:t>
            </a:r>
            <a:r>
              <a:rPr lang="zh-CN" altLang="en-US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zh-CN" altLang="en-US" sz="32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     </a:t>
            </a:r>
            <a:r>
              <a:rPr lang="en-US" altLang="zh-CN" sz="32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(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</a:t>
            </a: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lmost the same </a:t>
            </a:r>
            <a:r>
              <a:rPr lang="en-US" altLang="zh-CN" sz="32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)       </a:t>
            </a: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adjective</a:t>
            </a:r>
            <a:endParaRPr lang="en-US" altLang="zh-CN" sz="32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6" y="1250813"/>
            <a:ext cx="11425804" cy="63006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我</a:t>
            </a:r>
            <a:r>
              <a:rPr lang="zh-CN" altLang="en-US" sz="4400" dirty="0">
                <a:solidFill>
                  <a:srgbClr val="C00000"/>
                </a:solidFill>
                <a:ea typeface="KaiTi" panose="02010609060101010101" pitchFamily="49" charset="-122"/>
              </a:rPr>
              <a:t>一般</a:t>
            </a: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在早上七点起床。 </a:t>
            </a:r>
            <a:endParaRPr lang="en-US" altLang="zh-CN" sz="44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935"/>
                </a:solidFill>
                <a:ea typeface="KaiTi" panose="02010609060101010101" pitchFamily="49" charset="-122"/>
              </a:rPr>
              <a:t>   I generally get </a:t>
            </a:r>
            <a:r>
              <a:rPr lang="en-US" sz="3200" dirty="0">
                <a:solidFill>
                  <a:srgbClr val="007935"/>
                </a:solidFill>
                <a:ea typeface="KaiTi" panose="02010609060101010101" pitchFamily="49" charset="-122"/>
              </a:rPr>
              <a:t>up at 7 am.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000" dirty="0" smtClean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我听说学校餐厅的饭</a:t>
            </a:r>
            <a:r>
              <a:rPr lang="zh-CN" altLang="en-US" sz="4400" dirty="0" smtClean="0">
                <a:solidFill>
                  <a:srgbClr val="C00000"/>
                </a:solidFill>
                <a:ea typeface="KaiTi" panose="02010609060101010101" pitchFamily="49" charset="-122"/>
              </a:rPr>
              <a:t>一般</a:t>
            </a:r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都不太好。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935"/>
                </a:solidFill>
                <a:ea typeface="KaiTi" panose="02010609060101010101" pitchFamily="49" charset="-122"/>
              </a:rPr>
              <a:t>   I hear that the school cafeteria is generally not very good.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 smtClean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星</a:t>
            </a: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期一到星期五，她</a:t>
            </a:r>
            <a:r>
              <a:rPr lang="zh-CN" altLang="en-US" sz="4400" dirty="0">
                <a:solidFill>
                  <a:srgbClr val="C00000"/>
                </a:solidFill>
                <a:ea typeface="KaiTi" panose="02010609060101010101" pitchFamily="49" charset="-122"/>
              </a:rPr>
              <a:t>一般</a:t>
            </a: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都在学校餐厅吃饭</a:t>
            </a:r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，</a:t>
            </a:r>
            <a:endParaRPr lang="en-US" altLang="zh-CN" sz="4400" dirty="0" smtClean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935"/>
                </a:solidFill>
                <a:ea typeface="KaiTi" panose="02010609060101010101" pitchFamily="49" charset="-122"/>
              </a:rPr>
              <a:t>   From Monday to Friday</a:t>
            </a:r>
            <a:r>
              <a:rPr lang="en-US" sz="3200" dirty="0">
                <a:solidFill>
                  <a:srgbClr val="007935"/>
                </a:solidFill>
                <a:ea typeface="KaiTi" panose="02010609060101010101" pitchFamily="49" charset="-122"/>
              </a:rPr>
              <a:t>, she </a:t>
            </a:r>
            <a:r>
              <a:rPr lang="en-US" sz="3200" dirty="0" smtClean="0">
                <a:solidFill>
                  <a:srgbClr val="007935"/>
                </a:solidFill>
                <a:ea typeface="KaiTi" panose="02010609060101010101" pitchFamily="49" charset="-122"/>
              </a:rPr>
              <a:t>generally </a:t>
            </a:r>
            <a:r>
              <a:rPr lang="en-US" sz="3200" dirty="0">
                <a:solidFill>
                  <a:srgbClr val="007935"/>
                </a:solidFill>
                <a:ea typeface="KaiTi" panose="02010609060101010101" pitchFamily="49" charset="-122"/>
              </a:rPr>
              <a:t>eats at the school cafeteria.</a:t>
            </a:r>
            <a:endParaRPr lang="en-US" altLang="zh-CN" sz="4400" dirty="0" smtClean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  周</a:t>
            </a: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末常常出去吃。 </a:t>
            </a:r>
            <a:endParaRPr lang="en-US" altLang="zh-CN" sz="4400" dirty="0" smtClean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935"/>
                </a:solidFill>
                <a:ea typeface="KaiTi" panose="02010609060101010101" pitchFamily="49" charset="-122"/>
              </a:rPr>
              <a:t>   On </a:t>
            </a:r>
            <a:r>
              <a:rPr lang="en-US" sz="3200" dirty="0">
                <a:solidFill>
                  <a:srgbClr val="007935"/>
                </a:solidFill>
                <a:ea typeface="KaiTi" panose="02010609060101010101" pitchFamily="49" charset="-122"/>
              </a:rPr>
              <a:t>weekends she often goes out to eat. </a:t>
            </a:r>
          </a:p>
          <a:p>
            <a:pPr marL="0" indent="0">
              <a:buNone/>
            </a:pPr>
            <a:endParaRPr lang="en-US" altLang="ja-JP" sz="4400" dirty="0">
              <a:solidFill>
                <a:srgbClr val="007935"/>
              </a:solidFill>
              <a:ea typeface="KaiTi" panose="02010609060101010101" pitchFamily="49" charset="-122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spcBef>
                <a:spcPts val="1000"/>
              </a:spcBef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一般 </a:t>
            </a:r>
            <a:r>
              <a:rPr lang="en-US" altLang="zh-CN" sz="3200" dirty="0" err="1" smtClean="0">
                <a:latin typeface="+mn-lt"/>
                <a:ea typeface="KaiTi" panose="02010609060101010101" pitchFamily="49" charset="-122"/>
              </a:rPr>
              <a:t>yìbān</a:t>
            </a:r>
            <a:r>
              <a:rPr lang="en-US" altLang="zh-CN" sz="3200" dirty="0" smtClean="0">
                <a:latin typeface="+mn-lt"/>
                <a:ea typeface="KaiTi" panose="02010609060101010101" pitchFamily="49" charset="-122"/>
              </a:rPr>
              <a:t>		</a:t>
            </a:r>
            <a:r>
              <a:rPr lang="en-US" altLang="zh-CN" sz="3200" dirty="0" smtClean="0">
                <a:latin typeface="+mn-lt"/>
              </a:rPr>
              <a:t>(g</a:t>
            </a:r>
            <a:r>
              <a:rPr lang="en-US" sz="3200" dirty="0" smtClean="0">
                <a:latin typeface="+mn-lt"/>
              </a:rPr>
              <a:t>enerally</a:t>
            </a:r>
            <a:r>
              <a:rPr lang="en-US" altLang="zh-CN" sz="3200" dirty="0" smtClean="0">
                <a:latin typeface="+mn-lt"/>
              </a:rPr>
              <a:t>) 			adverb</a:t>
            </a:r>
            <a:r>
              <a:rPr lang="en-US" altLang="zh-CN" sz="3200" dirty="0">
                <a:latin typeface="+mn-lt"/>
              </a:rPr>
              <a:t>	</a:t>
            </a:r>
            <a:endParaRPr lang="en-US" altLang="zh-CN" sz="32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28" y="1672053"/>
            <a:ext cx="11425804" cy="4929163"/>
          </a:xfrm>
        </p:spPr>
        <p:txBody>
          <a:bodyPr>
            <a:noAutofit/>
          </a:bodyPr>
          <a:lstStyle/>
          <a:p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这</a:t>
            </a: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个学校很</a:t>
            </a:r>
            <a:r>
              <a:rPr lang="zh-CN" altLang="en-US" sz="4400" dirty="0">
                <a:solidFill>
                  <a:srgbClr val="C00000"/>
                </a:solidFill>
                <a:ea typeface="KaiTi" panose="02010609060101010101" pitchFamily="49" charset="-122"/>
              </a:rPr>
              <a:t>一般</a:t>
            </a: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，不太有名。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935"/>
                </a:solidFill>
                <a:ea typeface="KaiTi" panose="02010609060101010101" pitchFamily="49" charset="-122"/>
              </a:rPr>
              <a:t>This school is </a:t>
            </a:r>
            <a:r>
              <a:rPr lang="en-US" sz="3200" dirty="0" smtClean="0">
                <a:solidFill>
                  <a:srgbClr val="007935"/>
                </a:solidFill>
                <a:ea typeface="KaiTi" panose="02010609060101010101" pitchFamily="49" charset="-122"/>
              </a:rPr>
              <a:t>ordinary</a:t>
            </a:r>
            <a:r>
              <a:rPr lang="en-US" sz="3200" dirty="0">
                <a:solidFill>
                  <a:srgbClr val="007935"/>
                </a:solidFill>
                <a:ea typeface="KaiTi" panose="02010609060101010101" pitchFamily="49" charset="-122"/>
              </a:rPr>
              <a:t>. It’s not very well known. </a:t>
            </a:r>
            <a:endParaRPr lang="en-US" sz="3200" dirty="0" smtClean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新生</a:t>
            </a:r>
            <a:r>
              <a:rPr lang="zh-CN" altLang="en-US" sz="4400" dirty="0">
                <a:solidFill>
                  <a:srgbClr val="C00000"/>
                </a:solidFill>
                <a:ea typeface="KaiTi" panose="02010609060101010101" pitchFamily="49" charset="-122"/>
              </a:rPr>
              <a:t>一般</a:t>
            </a: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都没有车，</a:t>
            </a:r>
            <a:r>
              <a:rPr lang="zh-CN" altLang="en-US" sz="4400" dirty="0">
                <a:solidFill>
                  <a:schemeClr val="accent1">
                    <a:lumMod val="75000"/>
                  </a:schemeClr>
                </a:solidFill>
                <a:ea typeface="KaiTi" panose="02010609060101010101" pitchFamily="49" charset="-122"/>
              </a:rPr>
              <a:t>差不多</a:t>
            </a: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都</a:t>
            </a:r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找</a:t>
            </a:r>
            <a:r>
              <a:rPr lang="zh-CN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KaiTi" panose="02010609060101010101" pitchFamily="49" charset="-122"/>
              </a:rPr>
              <a:t>旧生</a:t>
            </a: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带他们去买日用品。</a:t>
            </a:r>
            <a:endParaRPr lang="en-US" altLang="zh-CN" sz="44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32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 dirty="0" smtClean="0">
                <a:solidFill>
                  <a:srgbClr val="007935"/>
                </a:solidFill>
                <a:ea typeface="KaiTi" panose="02010609060101010101" pitchFamily="49" charset="-122"/>
              </a:rPr>
              <a:t>Freshmen generally don’t </a:t>
            </a:r>
            <a:r>
              <a:rPr lang="en-US" altLang="zh-CN" sz="3200" dirty="0">
                <a:solidFill>
                  <a:srgbClr val="007935"/>
                </a:solidFill>
                <a:ea typeface="KaiTi" panose="02010609060101010101" pitchFamily="49" charset="-122"/>
              </a:rPr>
              <a:t>have a car, and </a:t>
            </a:r>
            <a:r>
              <a:rPr lang="en-US" altLang="zh-CN" sz="3200" dirty="0" smtClean="0">
                <a:solidFill>
                  <a:srgbClr val="007935"/>
                </a:solidFill>
                <a:ea typeface="KaiTi" panose="02010609060101010101" pitchFamily="49" charset="-122"/>
              </a:rPr>
              <a:t>most likely need to ask old </a:t>
            </a:r>
            <a:r>
              <a:rPr lang="en-US" altLang="zh-CN" sz="3200" dirty="0">
                <a:solidFill>
                  <a:srgbClr val="007935"/>
                </a:solidFill>
                <a:ea typeface="KaiTi" panose="02010609060101010101" pitchFamily="49" charset="-122"/>
              </a:rPr>
              <a:t>students to take them to buy daily necessities.</a:t>
            </a:r>
          </a:p>
          <a:p>
            <a:pPr marL="0" indent="0">
              <a:buNone/>
            </a:pPr>
            <a:endParaRPr lang="en-US" sz="32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sz="32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endParaRPr lang="en-US" altLang="ja-JP" sz="4400" dirty="0">
              <a:solidFill>
                <a:srgbClr val="007935"/>
              </a:solidFill>
              <a:ea typeface="KaiTi" panose="02010609060101010101" pitchFamily="49" charset="-12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spcBef>
                <a:spcPts val="1000"/>
              </a:spcBef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一般 </a:t>
            </a:r>
            <a:r>
              <a:rPr lang="en-US" altLang="zh-CN" sz="3200" dirty="0" err="1" smtClean="0">
                <a:latin typeface="+mn-lt"/>
                <a:ea typeface="KaiTi" panose="02010609060101010101" pitchFamily="49" charset="-122"/>
              </a:rPr>
              <a:t>yìbān</a:t>
            </a:r>
            <a:r>
              <a:rPr lang="en-US" altLang="zh-CN" sz="3200" dirty="0" smtClean="0">
                <a:latin typeface="+mn-lt"/>
                <a:ea typeface="KaiTi" panose="02010609060101010101" pitchFamily="49" charset="-122"/>
              </a:rPr>
              <a:t>		</a:t>
            </a:r>
            <a:r>
              <a:rPr lang="en-US" altLang="zh-CN" sz="3200" dirty="0" smtClean="0">
                <a:latin typeface="+mn-lt"/>
              </a:rPr>
              <a:t>(g</a:t>
            </a:r>
            <a:r>
              <a:rPr lang="en-US" sz="3200" dirty="0" smtClean="0">
                <a:latin typeface="+mn-lt"/>
              </a:rPr>
              <a:t>enerally</a:t>
            </a:r>
            <a:r>
              <a:rPr lang="en-US" altLang="zh-CN" sz="3200" dirty="0" smtClean="0">
                <a:latin typeface="+mn-lt"/>
              </a:rPr>
              <a:t>) 			adverb</a:t>
            </a:r>
            <a:r>
              <a:rPr lang="en-US" altLang="zh-CN" sz="3200" dirty="0">
                <a:latin typeface="+mn-lt"/>
              </a:rPr>
              <a:t>	</a:t>
            </a:r>
            <a:endParaRPr lang="en-US" altLang="zh-CN" sz="32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28" y="1275298"/>
            <a:ext cx="11425804" cy="54764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Q: </a:t>
            </a:r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你</a:t>
            </a: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觉得这个饭馆的菜</a:t>
            </a:r>
            <a:r>
              <a: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怎么样</a:t>
            </a: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？</a:t>
            </a:r>
            <a:endParaRPr lang="en-US" altLang="zh-CN" sz="44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A: </a:t>
            </a:r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那</a:t>
            </a: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个饭馆的菜</a:t>
            </a:r>
            <a:r>
              <a:rPr lang="zh-CN" altLang="en-US" sz="4400" dirty="0">
                <a:solidFill>
                  <a:srgbClr val="C00000"/>
                </a:solidFill>
                <a:ea typeface="KaiTi" panose="02010609060101010101" pitchFamily="49" charset="-122"/>
              </a:rPr>
              <a:t>不怎么样</a:t>
            </a: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，我觉得不好吃。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935"/>
                </a:solidFill>
                <a:ea typeface="KaiTi" panose="02010609060101010101" pitchFamily="49" charset="-122"/>
              </a:rPr>
              <a:t>The food of that </a:t>
            </a:r>
            <a:r>
              <a:rPr lang="en-US" sz="3200" dirty="0" smtClean="0">
                <a:solidFill>
                  <a:srgbClr val="007935"/>
                </a:solidFill>
                <a:ea typeface="KaiTi" panose="02010609060101010101" pitchFamily="49" charset="-122"/>
              </a:rPr>
              <a:t>restaurant </a:t>
            </a:r>
            <a:r>
              <a:rPr lang="en-US" sz="3200" dirty="0">
                <a:solidFill>
                  <a:srgbClr val="007935"/>
                </a:solidFill>
                <a:ea typeface="KaiTi" panose="02010609060101010101" pitchFamily="49" charset="-122"/>
              </a:rPr>
              <a:t>is just so-so. I don’t think it’s delicious. </a:t>
            </a:r>
            <a:endParaRPr lang="en-US" sz="3200" dirty="0" smtClean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sz="12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Q: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觉得这栋楼</a:t>
            </a:r>
            <a:r>
              <a: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怎么样</a:t>
            </a: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endParaRPr lang="en-US" altLang="zh-CN" sz="44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A: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觉得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不怎么样</a:t>
            </a: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，太旧了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4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1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altLang="zh-CN" sz="12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KaiTi" panose="02010609060101010101" pitchFamily="49" charset="-122"/>
              </a:rPr>
              <a:t>*</a:t>
            </a:r>
            <a:r>
              <a:rPr lang="zh-CN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KaiTi" panose="02010609060101010101" pitchFamily="49" charset="-122"/>
              </a:rPr>
              <a:t>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dòng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(A measure word for a building)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KaiTi" panose="02010609060101010101" pitchFamily="49" charset="-122"/>
              </a:rPr>
              <a:t>  旧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jiù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(old)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ja-JP" sz="32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ja-JP" sz="3200" dirty="0">
              <a:solidFill>
                <a:srgbClr val="007935"/>
              </a:solidFill>
              <a:ea typeface="KaiTi" panose="02010609060101010101" pitchFamily="49" charset="-12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1000"/>
              </a:spcBef>
            </a:pP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不怎么样  </a:t>
            </a:r>
            <a:r>
              <a:rPr lang="en-US" altLang="zh-CN" sz="3600" dirty="0" smtClean="0">
                <a:latin typeface="+mn-lt"/>
                <a:ea typeface="KaiTi" panose="02010609060101010101" pitchFamily="49" charset="-122"/>
              </a:rPr>
              <a:t>	</a:t>
            </a:r>
            <a:r>
              <a:rPr lang="en-US" altLang="zh-CN" sz="3600" dirty="0" smtClean="0">
                <a:latin typeface="+mn-lt"/>
              </a:rPr>
              <a:t>(</a:t>
            </a:r>
            <a:r>
              <a:rPr lang="en-US" sz="3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Not that great; just so-so </a:t>
            </a:r>
            <a:r>
              <a:rPr lang="en-US" altLang="zh-CN" sz="3600" dirty="0" smtClean="0">
                <a:latin typeface="+mn-lt"/>
              </a:rPr>
              <a:t>) 	</a:t>
            </a:r>
            <a:endParaRPr lang="en-US" altLang="zh-CN" sz="36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890" y="4633855"/>
            <a:ext cx="2830338" cy="21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2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2001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课</a:t>
            </a:r>
            <a:r>
              <a:rPr lang="zh-CN" altLang="en-US" kern="0" dirty="0" smtClean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：</a:t>
            </a:r>
            <a:r>
              <a:rPr lang="zh-CN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宿舍生活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77AFDCB-9B42-1244-A3EA-6FC6DF4813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49097" y="2494404"/>
            <a:ext cx="9144000" cy="2992726"/>
          </a:xfrm>
        </p:spPr>
        <p:txBody>
          <a:bodyPr>
            <a:normAutofit/>
          </a:bodyPr>
          <a:lstStyle/>
          <a:p>
            <a:r>
              <a:rPr lang="en-US" sz="4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Shēng</a:t>
            </a:r>
            <a:r>
              <a:rPr lang="en-US" sz="4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</a:t>
            </a:r>
            <a:endParaRPr lang="en-US" altLang="zh-TW" sz="4300" dirty="0">
              <a:solidFill>
                <a:schemeClr val="tx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r>
              <a:rPr lang="zh-TW" altLang="en-US" sz="96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生词</a:t>
            </a:r>
            <a:endParaRPr lang="en-US" altLang="zh-TW" sz="9600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4800" dirty="0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vocabulary</a:t>
            </a:r>
          </a:p>
          <a:p>
            <a:endParaRPr lang="en-US" altLang="zh-CN" sz="4800" dirty="0"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43" y="135686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712" y="1173332"/>
            <a:ext cx="11425804" cy="6165790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zh-CN" dirty="0" smtClean="0">
                <a:ea typeface="KaiTi" panose="02010609060101010101" pitchFamily="49" charset="-122"/>
              </a:rPr>
              <a:t>It is a colloquial expression, usually used as a predicate meaning “not that great.”</a:t>
            </a:r>
          </a:p>
          <a:p>
            <a:pPr marL="0" indent="0">
              <a:buNone/>
            </a:pPr>
            <a:endParaRPr lang="en-US" altLang="zh-CN" sz="1200" dirty="0" smtClean="0">
              <a:ea typeface="KaiTi" panose="02010609060101010101" pitchFamily="49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4400" dirty="0">
                <a:solidFill>
                  <a:srgbClr val="007935"/>
                </a:solidFill>
                <a:ea typeface="KaiTi" panose="02010609060101010101" pitchFamily="49" charset="-122"/>
              </a:rPr>
              <a:t>Q</a:t>
            </a:r>
            <a:r>
              <a:rPr lang="en-US" altLang="zh-CN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: </a:t>
            </a: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这个图书馆</a:t>
            </a:r>
            <a:r>
              <a:rPr lang="zh-CN" altLang="en-US" sz="4400" dirty="0">
                <a:solidFill>
                  <a:schemeClr val="tx2">
                    <a:lumMod val="75000"/>
                  </a:schemeClr>
                </a:solidFill>
                <a:ea typeface="KaiTi" panose="02010609060101010101" pitchFamily="49" charset="-122"/>
              </a:rPr>
              <a:t>怎么样</a:t>
            </a:r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？</a:t>
            </a:r>
            <a:endParaRPr lang="zh-CN" altLang="en-US" sz="44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4400" dirty="0">
                <a:solidFill>
                  <a:srgbClr val="007935"/>
                </a:solidFill>
                <a:ea typeface="KaiTi" panose="02010609060101010101" pitchFamily="49" charset="-122"/>
              </a:rPr>
              <a:t>A</a:t>
            </a:r>
            <a:r>
              <a:rPr lang="en-US" altLang="zh-CN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: </a:t>
            </a:r>
            <a:r>
              <a:rPr lang="zh-CN" altLang="en-US" sz="4400" dirty="0">
                <a:solidFill>
                  <a:srgbClr val="C00000"/>
                </a:solidFill>
                <a:ea typeface="KaiTi" panose="02010609060101010101" pitchFamily="49" charset="-122"/>
              </a:rPr>
              <a:t>不怎么样</a:t>
            </a: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，书很少</a:t>
            </a:r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。</a:t>
            </a:r>
            <a:endParaRPr lang="en-US" altLang="zh-CN" sz="4400" dirty="0" smtClean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  <a:ea typeface="KaiTi" panose="02010609060101010101" pitchFamily="49" charset="-122"/>
              </a:rPr>
              <a:t>       </a:t>
            </a:r>
            <a:r>
              <a:rPr lang="en-US" altLang="zh-CN" dirty="0" smtClean="0">
                <a:solidFill>
                  <a:srgbClr val="007935"/>
                </a:solidFill>
                <a:ea typeface="KaiTi" panose="02010609060101010101" pitchFamily="49" charset="-122"/>
              </a:rPr>
              <a:t>This library is not that great. There are very few books.</a:t>
            </a:r>
            <a:endParaRPr lang="zh-CN" altLang="en-US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12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Q: </a:t>
            </a:r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你</a:t>
            </a: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觉得他唱歌唱得</a:t>
            </a:r>
            <a:r>
              <a:rPr lang="zh-CN" altLang="en-US" sz="4400" dirty="0">
                <a:solidFill>
                  <a:srgbClr val="C00000"/>
                </a:solidFill>
                <a:ea typeface="KaiTi" panose="02010609060101010101" pitchFamily="49" charset="-122"/>
              </a:rPr>
              <a:t>怎么样</a:t>
            </a:r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？</a:t>
            </a:r>
            <a:endParaRPr lang="en-US" altLang="zh-CN" sz="4400" dirty="0" smtClean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>
                <a:solidFill>
                  <a:srgbClr val="44546A">
                    <a:lumMod val="75000"/>
                  </a:srgbClr>
                </a:solidFill>
                <a:ea typeface="KaiTi" panose="02010609060101010101" pitchFamily="49" charset="-122"/>
              </a:rPr>
              <a:t>         </a:t>
            </a:r>
            <a:r>
              <a:rPr lang="en-US" altLang="zh-CN" dirty="0">
                <a:solidFill>
                  <a:srgbClr val="007935"/>
                </a:solidFill>
                <a:ea typeface="KaiTi" panose="02010609060101010101" pitchFamily="49" charset="-122"/>
              </a:rPr>
              <a:t>What do you think about his singing?</a:t>
            </a:r>
            <a:endParaRPr lang="zh-CN" altLang="en-US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rgbClr val="007935"/>
                </a:solidFill>
                <a:ea typeface="KaiTi" panose="02010609060101010101" pitchFamily="49" charset="-122"/>
              </a:rPr>
              <a:t>  </a:t>
            </a:r>
            <a:endParaRPr lang="zh-CN" altLang="en-US" sz="12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Q: </a:t>
            </a:r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你</a:t>
            </a: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觉得我的家具摆得</a:t>
            </a:r>
            <a:r>
              <a:rPr lang="zh-CN" altLang="en-US" sz="4400" dirty="0">
                <a:solidFill>
                  <a:srgbClr val="C00000"/>
                </a:solidFill>
                <a:ea typeface="KaiTi" panose="02010609060101010101" pitchFamily="49" charset="-122"/>
              </a:rPr>
              <a:t>怎么样</a:t>
            </a:r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？</a:t>
            </a:r>
            <a:endParaRPr lang="en-US" altLang="zh-CN" sz="4400" dirty="0" smtClean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ea typeface="KaiTi" panose="02010609060101010101" pitchFamily="49" charset="-122"/>
              </a:rPr>
              <a:t>        </a:t>
            </a:r>
            <a:r>
              <a:rPr lang="en-US" altLang="zh-CN" dirty="0">
                <a:solidFill>
                  <a:srgbClr val="007935"/>
                </a:solidFill>
                <a:ea typeface="KaiTi" panose="02010609060101010101" pitchFamily="49" charset="-122"/>
              </a:rPr>
              <a:t>What do you think about my arrangement of the furniture?</a:t>
            </a:r>
            <a:endParaRPr lang="en-US" altLang="ja-JP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ja-JP" sz="3200" dirty="0">
              <a:solidFill>
                <a:srgbClr val="007935"/>
              </a:solidFill>
              <a:ea typeface="KaiTi" panose="02010609060101010101" pitchFamily="49" charset="-12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1000"/>
              </a:spcBef>
            </a:pP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不怎么样  </a:t>
            </a:r>
            <a:r>
              <a:rPr lang="en-US" altLang="zh-CN" sz="3600" dirty="0" smtClean="0">
                <a:latin typeface="+mn-lt"/>
                <a:ea typeface="KaiTi" panose="02010609060101010101" pitchFamily="49" charset="-122"/>
              </a:rPr>
              <a:t>	</a:t>
            </a:r>
            <a:r>
              <a:rPr lang="en-US" altLang="zh-CN" sz="3200" dirty="0" smtClean="0">
                <a:latin typeface="+mn-lt"/>
              </a:rPr>
              <a:t>(</a:t>
            </a:r>
            <a:r>
              <a:rPr lang="en-US" sz="3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Not that great; just so-so </a:t>
            </a:r>
            <a:r>
              <a:rPr lang="en-US" altLang="zh-CN" sz="3200" dirty="0" smtClean="0">
                <a:latin typeface="+mn-lt"/>
              </a:rPr>
              <a:t>) 	</a:t>
            </a:r>
            <a:endParaRPr lang="en-US" altLang="zh-CN" sz="32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28" y="1183538"/>
            <a:ext cx="11956072" cy="555546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那家</a:t>
            </a: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意大利</a:t>
            </a:r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餐</a:t>
            </a: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馆儿的菜很</a:t>
            </a:r>
            <a:r>
              <a:rPr lang="zh-CN" altLang="en-US" sz="4400" dirty="0">
                <a:solidFill>
                  <a:srgbClr val="C00000"/>
                </a:solidFill>
                <a:ea typeface="KaiTi" panose="02010609060101010101" pitchFamily="49" charset="-122"/>
              </a:rPr>
              <a:t>地道</a:t>
            </a: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。 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predicate)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7935"/>
                </a:solidFill>
                <a:ea typeface="KaiTi" panose="02010609060101010101" pitchFamily="49" charset="-122"/>
              </a:rPr>
              <a:t>The food of that </a:t>
            </a:r>
            <a:r>
              <a:rPr lang="en-US" sz="3200" dirty="0" smtClean="0">
                <a:solidFill>
                  <a:srgbClr val="007935"/>
                </a:solidFill>
                <a:ea typeface="KaiTi" panose="02010609060101010101" pitchFamily="49" charset="-122"/>
              </a:rPr>
              <a:t>Italian restaurant </a:t>
            </a:r>
            <a:r>
              <a:rPr lang="en-US" sz="3200" dirty="0">
                <a:solidFill>
                  <a:srgbClr val="007935"/>
                </a:solidFill>
                <a:ea typeface="KaiTi" panose="02010609060101010101" pitchFamily="49" charset="-122"/>
              </a:rPr>
              <a:t>is very authentic. </a:t>
            </a:r>
            <a:endParaRPr lang="en-US" sz="3200" dirty="0" smtClean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rgbClr val="007935"/>
                </a:solidFill>
                <a:ea typeface="KaiTi" panose="02010609060101010101" pitchFamily="49" charset="-122"/>
              </a:rPr>
              <a:t>他中文说得很</a:t>
            </a:r>
            <a:r>
              <a:rPr lang="zh-CN" altLang="en-US" sz="4000" dirty="0">
                <a:solidFill>
                  <a:srgbClr val="C00000"/>
                </a:solidFill>
                <a:ea typeface="KaiTi" panose="02010609060101010101" pitchFamily="49" charset="-122"/>
              </a:rPr>
              <a:t>地道</a:t>
            </a:r>
            <a:r>
              <a:rPr lang="zh-CN" altLang="en-US" sz="4000" dirty="0">
                <a:solidFill>
                  <a:srgbClr val="007935"/>
                </a:solidFill>
                <a:ea typeface="KaiTi" panose="02010609060101010101" pitchFamily="49" charset="-122"/>
              </a:rPr>
              <a:t>。 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predicate)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7935"/>
                </a:solidFill>
                <a:ea typeface="KaiTi" panose="02010609060101010101" pitchFamily="49" charset="-122"/>
              </a:rPr>
              <a:t>He speaks authentic C</a:t>
            </a:r>
            <a:r>
              <a:rPr lang="en-US" altLang="zh-CN" sz="3200" dirty="0" smtClean="0">
                <a:solidFill>
                  <a:srgbClr val="007935"/>
                </a:solidFill>
                <a:ea typeface="KaiTi" panose="02010609060101010101" pitchFamily="49" charset="-122"/>
              </a:rPr>
              <a:t>hinese</a:t>
            </a:r>
            <a:r>
              <a:rPr lang="en-US" sz="3200" dirty="0" smtClean="0">
                <a:solidFill>
                  <a:srgbClr val="007935"/>
                </a:solidFill>
                <a:ea typeface="KaiTi" panose="02010609060101010101" pitchFamily="49" charset="-122"/>
              </a:rPr>
              <a:t>. /His Chinese is impeccable.</a:t>
            </a:r>
          </a:p>
          <a:p>
            <a:pPr marL="0" indent="0">
              <a:buNone/>
            </a:pPr>
            <a:endParaRPr lang="zh-TW" altLang="en-US" dirty="0"/>
          </a:p>
          <a:p>
            <a:pPr marL="0" lvl="0" indent="0">
              <a:buNone/>
            </a:pPr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我今天吃了</a:t>
            </a:r>
            <a:r>
              <a:rPr lang="zh-CN" altLang="en-US" sz="4400" dirty="0" smtClean="0">
                <a:solidFill>
                  <a:srgbClr val="C00000"/>
                </a:solidFill>
                <a:ea typeface="KaiTi" panose="02010609060101010101" pitchFamily="49" charset="-122"/>
              </a:rPr>
              <a:t>地道</a:t>
            </a: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的日本菜</a:t>
            </a:r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。</a:t>
            </a:r>
            <a:r>
              <a:rPr lang="en-US" altLang="ja-JP" dirty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attributive) </a:t>
            </a:r>
            <a:endParaRPr lang="en-US" altLang="zh-CN" sz="4400" dirty="0" smtClean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lvl="0" indent="0">
              <a:buNone/>
            </a:pPr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我今天买了一些</a:t>
            </a:r>
            <a:r>
              <a:rPr lang="zh-CN" altLang="en-US" sz="4400" dirty="0" smtClean="0">
                <a:solidFill>
                  <a:srgbClr val="C00000"/>
                </a:solidFill>
                <a:ea typeface="KaiTi" panose="02010609060101010101" pitchFamily="49" charset="-122"/>
              </a:rPr>
              <a:t>地道</a:t>
            </a:r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的中</a:t>
            </a:r>
            <a:r>
              <a:rPr lang="zh-CN" altLang="en-US" sz="4400" dirty="0">
                <a:solidFill>
                  <a:srgbClr val="007935"/>
                </a:solidFill>
                <a:ea typeface="KaiTi" panose="02010609060101010101" pitchFamily="49" charset="-122"/>
              </a:rPr>
              <a:t>国茶</a:t>
            </a:r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。</a:t>
            </a:r>
            <a:r>
              <a:rPr lang="en-US" altLang="ja-JP" dirty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attributive) </a:t>
            </a:r>
            <a:endParaRPr lang="zh-CN" altLang="en-US" sz="4400" dirty="0" smtClean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3200" dirty="0" smtClean="0">
                <a:solidFill>
                  <a:srgbClr val="007935"/>
                </a:solidFill>
                <a:ea typeface="KaiTi" panose="02010609060101010101" pitchFamily="49" charset="-122"/>
              </a:rPr>
              <a:t>I </a:t>
            </a:r>
            <a:r>
              <a:rPr lang="en-US" altLang="zh-CN" sz="3200" dirty="0">
                <a:solidFill>
                  <a:srgbClr val="007935"/>
                </a:solidFill>
                <a:ea typeface="KaiTi" panose="02010609060101010101" pitchFamily="49" charset="-122"/>
              </a:rPr>
              <a:t>bought some authentic Japanese tea today. </a:t>
            </a:r>
            <a:r>
              <a:rPr lang="en-US" altLang="zh-CN" sz="3200" dirty="0" smtClean="0">
                <a:solidFill>
                  <a:srgbClr val="007935"/>
                </a:solidFill>
                <a:ea typeface="KaiTi" panose="02010609060101010101" pitchFamily="49" charset="-122"/>
              </a:rPr>
              <a:t>           </a:t>
            </a:r>
            <a:r>
              <a:rPr lang="en-US" altLang="ja-JP" sz="3600" dirty="0" smtClean="0">
                <a:solidFill>
                  <a:schemeClr val="accent1">
                    <a:lumMod val="75000"/>
                  </a:schemeClr>
                </a:solidFill>
                <a:ea typeface="KaiTi" panose="02010609060101010101" pitchFamily="49" charset="-122"/>
              </a:rPr>
              <a:t>*</a:t>
            </a:r>
            <a:r>
              <a:rPr lang="ja-JP" altLang="en-US" sz="3600" dirty="0" smtClean="0">
                <a:solidFill>
                  <a:schemeClr val="accent1">
                    <a:lumMod val="75000"/>
                  </a:schemeClr>
                </a:solidFill>
                <a:ea typeface="KaiTi" panose="02010609060101010101" pitchFamily="49" charset="-122"/>
              </a:rPr>
              <a:t>地</a:t>
            </a:r>
            <a:r>
              <a:rPr lang="ja-JP" altLang="en-US" sz="3600" dirty="0">
                <a:solidFill>
                  <a:schemeClr val="accent1">
                    <a:lumMod val="75000"/>
                  </a:schemeClr>
                </a:solidFill>
                <a:ea typeface="KaiTi" panose="02010609060101010101" pitchFamily="49" charset="-122"/>
              </a:rPr>
              <a:t>道</a:t>
            </a:r>
            <a:r>
              <a:rPr lang="en-US" altLang="ja-JP" sz="3600" dirty="0">
                <a:solidFill>
                  <a:schemeClr val="accent1">
                    <a:lumMod val="75000"/>
                  </a:schemeClr>
                </a:solidFill>
                <a:ea typeface="KaiTi" panose="02010609060101010101" pitchFamily="49" charset="-122"/>
              </a:rPr>
              <a:t>/</a:t>
            </a:r>
            <a:r>
              <a:rPr lang="ja-JP" altLang="en-US" sz="3600" dirty="0">
                <a:solidFill>
                  <a:schemeClr val="accent1">
                    <a:lumMod val="75000"/>
                  </a:schemeClr>
                </a:solidFill>
                <a:ea typeface="KaiTi" panose="02010609060101010101" pitchFamily="49" charset="-122"/>
              </a:rPr>
              <a:t>道</a:t>
            </a:r>
            <a:r>
              <a:rPr lang="ja-JP" altLang="en-US" sz="3600" dirty="0" smtClean="0">
                <a:solidFill>
                  <a:schemeClr val="accent1">
                    <a:lumMod val="75000"/>
                  </a:schemeClr>
                </a:solidFill>
                <a:ea typeface="KaiTi" panose="02010609060101010101" pitchFamily="49" charset="-122"/>
              </a:rPr>
              <a:t>地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1000"/>
              </a:spcBef>
            </a:pP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地道 </a:t>
            </a:r>
            <a:r>
              <a:rPr lang="en-US" altLang="zh-CN" sz="3600" dirty="0" err="1" smtClean="0">
                <a:latin typeface="+mn-lt"/>
              </a:rPr>
              <a:t>dìdào</a:t>
            </a:r>
            <a:r>
              <a:rPr lang="en-US" altLang="zh-CN" sz="3600" dirty="0" smtClean="0">
                <a:latin typeface="+mn-lt"/>
              </a:rPr>
              <a:t>   (</a:t>
            </a:r>
            <a:r>
              <a:rPr lang="en-US" sz="3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Authentic; genuine; pure</a:t>
            </a:r>
            <a:r>
              <a:rPr lang="en-US" altLang="zh-CN" sz="3600" dirty="0" smtClean="0">
                <a:latin typeface="+mn-lt"/>
              </a:rPr>
              <a:t>) 	</a:t>
            </a:r>
            <a:r>
              <a:rPr lang="en-US" altLang="zh-CN" sz="3600" dirty="0">
                <a:latin typeface="+mn-lt"/>
              </a:rPr>
              <a:t> </a:t>
            </a:r>
            <a:r>
              <a:rPr lang="en-US" altLang="zh-CN" sz="3600" dirty="0" smtClean="0">
                <a:latin typeface="+mn-lt"/>
              </a:rPr>
              <a:t>adjective</a:t>
            </a:r>
            <a:endParaRPr lang="en-US" altLang="zh-CN" sz="36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72" y="2050227"/>
            <a:ext cx="8661493" cy="345672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你喝过</a:t>
            </a:r>
            <a:r>
              <a:rPr lang="zh-CN" altLang="en-US" sz="4400" dirty="0" smtClean="0">
                <a:solidFill>
                  <a:srgbClr val="C00000"/>
                </a:solidFill>
                <a:ea typeface="KaiTi" panose="02010609060101010101" pitchFamily="49" charset="-122"/>
              </a:rPr>
              <a:t>地道</a:t>
            </a:r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的中国茶吗？</a:t>
            </a:r>
            <a:r>
              <a:rPr lang="en-US" altLang="ja-JP" dirty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attributive) </a:t>
            </a:r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>
              <a:buNone/>
            </a:pPr>
            <a:r>
              <a:rPr lang="en-US" altLang="zh-CN" dirty="0" smtClean="0">
                <a:solidFill>
                  <a:srgbClr val="007935"/>
                </a:solidFill>
              </a:rPr>
              <a:t>     Have </a:t>
            </a:r>
            <a:r>
              <a:rPr lang="en-US" altLang="zh-CN" dirty="0">
                <a:solidFill>
                  <a:srgbClr val="007935"/>
                </a:solidFill>
              </a:rPr>
              <a:t>you ever drank authentic Chinese tea</a:t>
            </a:r>
            <a:r>
              <a:rPr lang="en-US" altLang="zh-CN" dirty="0" smtClean="0">
                <a:solidFill>
                  <a:srgbClr val="007935"/>
                </a:solidFill>
              </a:rPr>
              <a:t>?</a:t>
            </a:r>
          </a:p>
          <a:p>
            <a:pPr marL="0" lvl="0" indent="0">
              <a:buNone/>
            </a:pPr>
            <a:endParaRPr lang="en-US" sz="1200" dirty="0" smtClean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lvl="0"/>
            <a:r>
              <a:rPr lang="zh-CN" altLang="en-US" sz="4400" dirty="0" smtClean="0">
                <a:solidFill>
                  <a:srgbClr val="007935"/>
                </a:solidFill>
                <a:ea typeface="KaiTi" panose="02010609060101010101" pitchFamily="49" charset="-122"/>
              </a:rPr>
              <a:t>你吃过</a:t>
            </a:r>
            <a:r>
              <a:rPr lang="zh-CN" altLang="en-US" sz="4000" dirty="0" smtClean="0">
                <a:solidFill>
                  <a:srgbClr val="C00000"/>
                </a:solidFill>
                <a:ea typeface="KaiTi" panose="02010609060101010101" pitchFamily="49" charset="-122"/>
              </a:rPr>
              <a:t>地道</a:t>
            </a:r>
            <a:r>
              <a:rPr lang="zh-CN" altLang="en-US" sz="4000" dirty="0" smtClean="0">
                <a:solidFill>
                  <a:srgbClr val="007935"/>
                </a:solidFill>
                <a:ea typeface="KaiTi" panose="02010609060101010101" pitchFamily="49" charset="-122"/>
              </a:rPr>
              <a:t>的法国菜吗？</a:t>
            </a:r>
            <a:r>
              <a:rPr lang="en-US" altLang="ja-JP" dirty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attributive) </a:t>
            </a:r>
            <a:endParaRPr lang="zh-CN" altLang="en-US" sz="4000" dirty="0" smtClean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lvl="0" indent="0">
              <a:buNone/>
            </a:pPr>
            <a:r>
              <a:rPr lang="en-US" altLang="zh-CN" dirty="0" smtClean="0">
                <a:solidFill>
                  <a:srgbClr val="007935"/>
                </a:solidFill>
              </a:rPr>
              <a:t>     </a:t>
            </a:r>
            <a:r>
              <a:rPr lang="en-US" altLang="zh-CN" dirty="0">
                <a:solidFill>
                  <a:srgbClr val="007935"/>
                </a:solidFill>
              </a:rPr>
              <a:t>Have you ever </a:t>
            </a:r>
            <a:r>
              <a:rPr lang="en-US" altLang="zh-CN" dirty="0" smtClean="0">
                <a:solidFill>
                  <a:srgbClr val="007935"/>
                </a:solidFill>
              </a:rPr>
              <a:t>had </a:t>
            </a:r>
            <a:r>
              <a:rPr lang="en-US" altLang="zh-CN" dirty="0">
                <a:solidFill>
                  <a:srgbClr val="007935"/>
                </a:solidFill>
              </a:rPr>
              <a:t>authentic </a:t>
            </a:r>
            <a:r>
              <a:rPr lang="en-US" altLang="zh-CN" dirty="0" smtClean="0">
                <a:solidFill>
                  <a:srgbClr val="007935"/>
                </a:solidFill>
              </a:rPr>
              <a:t>French food?</a:t>
            </a:r>
            <a:endParaRPr lang="en-US" altLang="zh-CN" dirty="0">
              <a:solidFill>
                <a:srgbClr val="007935"/>
              </a:solidFill>
            </a:endParaRPr>
          </a:p>
          <a:p>
            <a:pPr marL="0" indent="0">
              <a:buNone/>
            </a:pPr>
            <a:endParaRPr lang="en-US" altLang="zh-CN" sz="1200" dirty="0" smtClean="0">
              <a:solidFill>
                <a:srgbClr val="007935"/>
              </a:solidFill>
              <a:ea typeface="KaiTi" panose="02010609060101010101" pitchFamily="49" charset="-12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1000"/>
              </a:spcBef>
            </a:pP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地道 </a:t>
            </a:r>
            <a:r>
              <a:rPr lang="en-US" altLang="zh-CN" sz="3600" dirty="0" err="1" smtClean="0">
                <a:latin typeface="+mn-lt"/>
              </a:rPr>
              <a:t>dìdào</a:t>
            </a:r>
            <a:r>
              <a:rPr lang="en-US" altLang="zh-CN" sz="3600" dirty="0" smtClean="0">
                <a:latin typeface="+mn-lt"/>
              </a:rPr>
              <a:t>   (</a:t>
            </a:r>
            <a:r>
              <a:rPr lang="en-US" sz="3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Authentic; genuine; pure</a:t>
            </a:r>
            <a:r>
              <a:rPr lang="en-US" altLang="zh-CN" sz="3600" dirty="0" smtClean="0">
                <a:latin typeface="+mn-lt"/>
              </a:rPr>
              <a:t>)     adjective	</a:t>
            </a:r>
            <a:endParaRPr lang="en-US" altLang="zh-CN" sz="36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9609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说说看，你看到了什么？</a:t>
            </a:r>
            <a:r>
              <a:rPr lang="en-US" altLang="zh-CN" dirty="0" smtClean="0"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CN" dirty="0" smtClean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3200" dirty="0" smtClean="0">
                <a:latin typeface="+mn-lt"/>
                <a:ea typeface="KaiTi" panose="02010609060101010101" pitchFamily="49" charset="-122"/>
              </a:rPr>
              <a:t>Can you say where the things are in the picture in Chinese?</a:t>
            </a:r>
            <a:endParaRPr lang="en-US" sz="32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10242" name="Picture 2" descr="Level 2, Part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91" y="1208863"/>
            <a:ext cx="7027523" cy="562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98933" y="13532"/>
            <a:ext cx="2087562" cy="69886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同屋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马路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空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旧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摆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挂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洗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恐怕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一般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真的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地道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着急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过几天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61851" y="95174"/>
            <a:ext cx="2108541" cy="690698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-274320" fontAlgn="auto">
              <a:spcAft>
                <a:spcPts val="120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tóngwū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indent="-274320" fontAlgn="auto">
              <a:spcAft>
                <a:spcPts val="120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mǎlù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indent="-274320" fontAlgn="auto">
              <a:spcAft>
                <a:spcPts val="120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err="1" smtClean="0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kōng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indent="-274320" fontAlgn="auto">
              <a:spcAft>
                <a:spcPts val="120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jiù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indent="-274320" fontAlgn="auto">
              <a:spcAft>
                <a:spcPts val="120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bǎi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indent="-274320" fontAlgn="auto">
              <a:spcAft>
                <a:spcPts val="120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guà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indent="-274320" fontAlgn="auto">
              <a:spcAft>
                <a:spcPts val="120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xǐ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indent="-274320" fontAlgn="auto">
              <a:spcAft>
                <a:spcPts val="120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kǒngpà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indent="-274320" fontAlgn="auto">
              <a:spcAft>
                <a:spcPts val="120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yìbān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indent="-274320" fontAlgn="auto">
              <a:spcAft>
                <a:spcPts val="120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zhēn</a:t>
            </a:r>
            <a:r>
              <a:rPr lang="en-US" sz="2400" dirty="0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de</a:t>
            </a:r>
          </a:p>
          <a:p>
            <a:pPr indent="-274320" fontAlgn="auto">
              <a:spcAft>
                <a:spcPts val="120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dìdào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indent="-274320" fontAlgn="auto">
              <a:spcAft>
                <a:spcPts val="120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Zháojí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indent="-274320" fontAlgn="auto">
              <a:spcAft>
                <a:spcPts val="120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guòjǐtiān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4289" y="45346"/>
            <a:ext cx="327739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Aft>
                <a:spcPts val="1200"/>
              </a:spcAft>
              <a:buClr>
                <a:srgbClr val="007935"/>
              </a:buClr>
              <a:buSzPct val="95000"/>
              <a:buFont typeface="Wingdings 2"/>
              <a:buChar char=""/>
            </a:pPr>
            <a:r>
              <a:rPr lang="en-US" sz="2400" dirty="0"/>
              <a:t>roommate</a:t>
            </a:r>
          </a:p>
          <a:p>
            <a:pPr marL="274320" indent="-274320">
              <a:spcAft>
                <a:spcPts val="1200"/>
              </a:spcAft>
              <a:buClr>
                <a:srgbClr val="007935"/>
              </a:buClr>
              <a:buSzPct val="95000"/>
              <a:buFont typeface="Wingdings 2"/>
              <a:buChar char=""/>
            </a:pPr>
            <a:r>
              <a:rPr lang="en-US" sz="2400" dirty="0"/>
              <a:t>road</a:t>
            </a:r>
          </a:p>
          <a:p>
            <a:pPr marL="274320" indent="-274320">
              <a:spcAft>
                <a:spcPts val="1200"/>
              </a:spcAft>
              <a:buClr>
                <a:srgbClr val="007935"/>
              </a:buClr>
              <a:buSzPct val="95000"/>
              <a:buFont typeface="Wingdings 2"/>
              <a:buChar char=""/>
            </a:pPr>
            <a:r>
              <a:rPr lang="en-US" sz="2400" dirty="0" smtClean="0"/>
              <a:t>empty</a:t>
            </a:r>
            <a:endParaRPr lang="en-US" sz="2400" dirty="0"/>
          </a:p>
          <a:p>
            <a:pPr marL="274320" indent="-274320">
              <a:spcAft>
                <a:spcPts val="1200"/>
              </a:spcAft>
              <a:buClr>
                <a:srgbClr val="007935"/>
              </a:buClr>
              <a:buSzPct val="95000"/>
              <a:buFont typeface="Wingdings 2"/>
              <a:buChar char=""/>
            </a:pPr>
            <a:r>
              <a:rPr lang="en-US" sz="2400" dirty="0" smtClean="0"/>
              <a:t>Old (of things)</a:t>
            </a:r>
            <a:endParaRPr lang="en-US" sz="2400" dirty="0"/>
          </a:p>
          <a:p>
            <a:pPr marL="274320" indent="-274320">
              <a:spcAft>
                <a:spcPts val="1200"/>
              </a:spcAft>
              <a:buClr>
                <a:srgbClr val="007935"/>
              </a:buClr>
              <a:buSzPct val="95000"/>
              <a:buFont typeface="Wingdings 2"/>
              <a:buChar char=""/>
            </a:pPr>
            <a:r>
              <a:rPr lang="en-US" sz="2400" dirty="0" smtClean="0"/>
              <a:t>to put; to place</a:t>
            </a:r>
            <a:endParaRPr lang="en-US" sz="2400" dirty="0"/>
          </a:p>
          <a:p>
            <a:pPr marL="274320" indent="-274320">
              <a:spcAft>
                <a:spcPts val="1200"/>
              </a:spcAft>
              <a:buClr>
                <a:srgbClr val="007935"/>
              </a:buClr>
              <a:buSzPct val="95000"/>
              <a:buFont typeface="Wingdings 2"/>
              <a:buChar char=""/>
            </a:pPr>
            <a:r>
              <a:rPr lang="en-US" sz="2400" dirty="0" smtClean="0"/>
              <a:t>to hang; to hang up</a:t>
            </a:r>
            <a:endParaRPr lang="en-US" sz="2400" dirty="0"/>
          </a:p>
          <a:p>
            <a:pPr marL="274320" indent="-274320">
              <a:spcAft>
                <a:spcPts val="1200"/>
              </a:spcAft>
              <a:buClr>
                <a:srgbClr val="007935"/>
              </a:buClr>
              <a:buSzPct val="95000"/>
              <a:buFont typeface="Wingdings 2"/>
              <a:buChar char=""/>
            </a:pPr>
            <a:r>
              <a:rPr lang="en-US" sz="2400" dirty="0" smtClean="0"/>
              <a:t>to wash</a:t>
            </a:r>
            <a:endParaRPr lang="en-US" sz="2400" dirty="0"/>
          </a:p>
          <a:p>
            <a:pPr marL="274320" indent="-274320">
              <a:spcAft>
                <a:spcPts val="1200"/>
              </a:spcAft>
              <a:buClr>
                <a:srgbClr val="007935"/>
              </a:buClr>
              <a:buSzPct val="95000"/>
              <a:buFont typeface="Wingdings 2"/>
              <a:buChar char=""/>
            </a:pPr>
            <a:r>
              <a:rPr lang="en-US" sz="2400" dirty="0"/>
              <a:t>I am </a:t>
            </a:r>
            <a:r>
              <a:rPr lang="en-US" sz="2400" dirty="0" smtClean="0"/>
              <a:t>afraid that</a:t>
            </a:r>
            <a:endParaRPr lang="en-US" sz="2400" dirty="0"/>
          </a:p>
          <a:p>
            <a:pPr marL="274320" indent="-274320">
              <a:spcAft>
                <a:spcPts val="1200"/>
              </a:spcAft>
              <a:buClr>
                <a:srgbClr val="007935"/>
              </a:buClr>
              <a:buSzPct val="95000"/>
              <a:buFont typeface="Wingdings 2"/>
              <a:buChar char=""/>
            </a:pPr>
            <a:r>
              <a:rPr lang="en-US" sz="2400" dirty="0"/>
              <a:t>general</a:t>
            </a:r>
          </a:p>
          <a:p>
            <a:pPr marL="274320" indent="-274320">
              <a:spcAft>
                <a:spcPts val="1200"/>
              </a:spcAft>
              <a:buClr>
                <a:srgbClr val="007935"/>
              </a:buClr>
              <a:buSzPct val="95000"/>
              <a:buFont typeface="Wingdings 2"/>
              <a:buChar char=""/>
            </a:pPr>
            <a:r>
              <a:rPr lang="en-US" sz="2400" dirty="0" smtClean="0"/>
              <a:t>Really; truly</a:t>
            </a:r>
            <a:endParaRPr lang="en-US" sz="2400" dirty="0"/>
          </a:p>
          <a:p>
            <a:pPr marL="274320" indent="-274320">
              <a:spcAft>
                <a:spcPts val="1200"/>
              </a:spcAft>
              <a:buClr>
                <a:srgbClr val="007935"/>
              </a:buClr>
              <a:buSzPct val="95000"/>
              <a:buFont typeface="Wingdings 2"/>
              <a:buChar char=""/>
            </a:pPr>
            <a:r>
              <a:rPr lang="en-US" sz="2400" dirty="0"/>
              <a:t>a</a:t>
            </a:r>
            <a:r>
              <a:rPr lang="en-US" sz="2400" dirty="0" smtClean="0"/>
              <a:t>uthentic, genuine</a:t>
            </a:r>
            <a:endParaRPr lang="en-US" sz="2400" dirty="0"/>
          </a:p>
          <a:p>
            <a:pPr marL="274320" indent="-274320">
              <a:spcAft>
                <a:spcPts val="1200"/>
              </a:spcAft>
              <a:buClr>
                <a:srgbClr val="007935"/>
              </a:buClr>
              <a:buSzPct val="95000"/>
              <a:buFont typeface="Wingdings 2"/>
              <a:buChar char=""/>
            </a:pPr>
            <a:r>
              <a:rPr lang="en-US" sz="2400" dirty="0"/>
              <a:t>t</a:t>
            </a:r>
            <a:r>
              <a:rPr lang="en-US" sz="2400" dirty="0" smtClean="0"/>
              <a:t>o worry</a:t>
            </a:r>
            <a:endParaRPr lang="en-US" sz="2400" dirty="0"/>
          </a:p>
          <a:p>
            <a:pPr marL="274320" indent="-274320">
              <a:spcAft>
                <a:spcPts val="1200"/>
              </a:spcAft>
              <a:buClr>
                <a:srgbClr val="007935"/>
              </a:buClr>
              <a:buSzPct val="95000"/>
              <a:buFont typeface="Wingdings 2"/>
              <a:buChar char=""/>
            </a:pPr>
            <a:r>
              <a:rPr lang="en-US" sz="2400" dirty="0"/>
              <a:t>In a few days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7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-10786"/>
            <a:ext cx="12093262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量词</a:t>
            </a:r>
            <a:r>
              <a:rPr lang="ja-JP" altLang="en-US" sz="5400" dirty="0" smtClean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ja-JP" sz="5400" dirty="0" smtClean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ja-JP" sz="3600" dirty="0" err="1" smtClean="0">
                <a:latin typeface="+mn-lt"/>
                <a:ea typeface="KaiTi" charset="-122"/>
                <a:cs typeface="KaiTi" charset="-122"/>
              </a:rPr>
              <a:t>l</a:t>
            </a:r>
            <a:r>
              <a:rPr lang="en-US" altLang="zh-CN" sz="3600" dirty="0" err="1" smtClean="0">
                <a:latin typeface="+mn-lt"/>
                <a:ea typeface="SimSun" charset="-122"/>
              </a:rPr>
              <a:t>iàngcí</a:t>
            </a:r>
            <a:r>
              <a:rPr lang="en-US" altLang="zh-CN" sz="3600" dirty="0" smtClean="0">
                <a:latin typeface="+mn-lt"/>
                <a:ea typeface="SimSun" charset="-122"/>
              </a:rPr>
              <a:t>   </a:t>
            </a:r>
            <a:r>
              <a:rPr lang="en-US" altLang="zh-CN" sz="3600" dirty="0">
                <a:latin typeface="+mn-lt"/>
                <a:ea typeface="SimSun" charset="-122"/>
              </a:rPr>
              <a:t>	 </a:t>
            </a:r>
            <a:r>
              <a:rPr lang="en-US" altLang="zh-CN" sz="3600" dirty="0" smtClean="0">
                <a:latin typeface="+mn-lt"/>
                <a:ea typeface="SimSun" charset="-122"/>
              </a:rPr>
              <a:t>(Measure word)</a:t>
            </a:r>
            <a:endParaRPr lang="en-US" altLang="zh-CN" sz="3600" dirty="0">
              <a:latin typeface="+mn-lt"/>
              <a:ea typeface="SimSun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710" y="33991"/>
            <a:ext cx="903102" cy="90310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506855" y="1867733"/>
            <a:ext cx="1774712" cy="4898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80"/>
              </a:spcBef>
              <a:buClr>
                <a:srgbClr val="007935"/>
              </a:buClr>
              <a:buSzPct val="70000"/>
              <a:defRPr/>
            </a:pP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栋</a:t>
            </a:r>
            <a:endParaRPr lang="en-US" altLang="zh-CN" sz="44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spcBef>
                <a:spcPts val="580"/>
              </a:spcBef>
              <a:buClr>
                <a:srgbClr val="007935"/>
              </a:buClr>
              <a:buSzPct val="70000"/>
              <a:defRPr/>
            </a:pP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层</a:t>
            </a:r>
            <a:endParaRPr lang="en-US" sz="44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spcBef>
                <a:spcPts val="580"/>
              </a:spcBef>
              <a:buClr>
                <a:srgbClr val="007935"/>
              </a:buClr>
              <a:buSzPct val="70000"/>
              <a:defRPr/>
            </a:pP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台</a:t>
            </a:r>
            <a:endParaRPr lang="en-US" altLang="zh-CN" sz="44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spcBef>
                <a:spcPts val="580"/>
              </a:spcBef>
              <a:buClr>
                <a:srgbClr val="007935"/>
              </a:buClr>
              <a:buSzPct val="70000"/>
              <a:defRPr/>
            </a:pP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张</a:t>
            </a:r>
            <a:endParaRPr lang="en-US" altLang="zh-CN" sz="44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spcBef>
                <a:spcPts val="580"/>
              </a:spcBef>
              <a:buClr>
                <a:srgbClr val="007935"/>
              </a:buClr>
              <a:buSzPct val="70000"/>
              <a:defRPr/>
            </a:pP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把</a:t>
            </a:r>
            <a:endParaRPr lang="en-US" altLang="zh-CN" sz="44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spcBef>
                <a:spcPts val="580"/>
              </a:spcBef>
              <a:buClr>
                <a:srgbClr val="007935"/>
              </a:buClr>
              <a:buSzPct val="70000"/>
              <a:defRPr/>
            </a:pP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套</a:t>
            </a:r>
            <a:endParaRPr lang="en-US" altLang="zh-CN" sz="44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3828926" y="1867733"/>
            <a:ext cx="16274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dirty="0" err="1">
                <a:solidFill>
                  <a:srgbClr val="007935"/>
                </a:solidFill>
                <a:latin typeface="Bahnschrift" panose="020B0502040204020203" pitchFamily="34" charset="0"/>
              </a:rPr>
              <a:t>d</a:t>
            </a:r>
            <a:r>
              <a:rPr lang="en-US" altLang="en-US" dirty="0" err="1" smtClean="0">
                <a:solidFill>
                  <a:srgbClr val="007935"/>
                </a:solidFill>
                <a:latin typeface="Bahnschrift" panose="020B0502040204020203" pitchFamily="34" charset="0"/>
              </a:rPr>
              <a:t>òng</a:t>
            </a:r>
            <a:r>
              <a:rPr lang="en-US" altLang="en-US" dirty="0" smtClean="0">
                <a:solidFill>
                  <a:srgbClr val="007935"/>
                </a:solidFill>
                <a:latin typeface="Bahnschrift" panose="020B0502040204020203" pitchFamily="34" charset="0"/>
              </a:rPr>
              <a:t/>
            </a:r>
            <a:br>
              <a:rPr lang="en-US" altLang="en-US" dirty="0" smtClean="0">
                <a:solidFill>
                  <a:srgbClr val="007935"/>
                </a:solidFill>
                <a:latin typeface="Bahnschrift" panose="020B0502040204020203" pitchFamily="34" charset="0"/>
              </a:rPr>
            </a:br>
            <a:r>
              <a:rPr lang="en-US" altLang="en-US" dirty="0" err="1">
                <a:solidFill>
                  <a:srgbClr val="007935"/>
                </a:solidFill>
                <a:latin typeface="Bahnschrift" panose="020B0502040204020203" pitchFamily="34" charset="0"/>
              </a:rPr>
              <a:t>c</a:t>
            </a:r>
            <a:r>
              <a:rPr lang="en-US" altLang="en-US" dirty="0" err="1" smtClean="0">
                <a:solidFill>
                  <a:srgbClr val="007935"/>
                </a:solidFill>
                <a:latin typeface="Bahnschrift" panose="020B0502040204020203" pitchFamily="34" charset="0"/>
              </a:rPr>
              <a:t>éng</a:t>
            </a:r>
            <a:r>
              <a:rPr lang="en-US" altLang="en-US" dirty="0" smtClean="0">
                <a:solidFill>
                  <a:srgbClr val="007935"/>
                </a:solidFill>
                <a:latin typeface="Bahnschrift" panose="020B0502040204020203" pitchFamily="34" charset="0"/>
              </a:rPr>
              <a:t/>
            </a:r>
            <a:br>
              <a:rPr lang="en-US" altLang="en-US" dirty="0" smtClean="0">
                <a:solidFill>
                  <a:srgbClr val="007935"/>
                </a:solidFill>
                <a:latin typeface="Bahnschrift" panose="020B0502040204020203" pitchFamily="34" charset="0"/>
              </a:rPr>
            </a:br>
            <a:r>
              <a:rPr lang="en-US" altLang="en-US" dirty="0" err="1">
                <a:solidFill>
                  <a:srgbClr val="007935"/>
                </a:solidFill>
                <a:latin typeface="Bahnschrift" panose="020B0502040204020203" pitchFamily="34" charset="0"/>
              </a:rPr>
              <a:t>t</a:t>
            </a:r>
            <a:r>
              <a:rPr lang="en-US" altLang="en-US" dirty="0" err="1" smtClean="0">
                <a:solidFill>
                  <a:srgbClr val="007935"/>
                </a:solidFill>
                <a:latin typeface="Bahnschrift" panose="020B0502040204020203" pitchFamily="34" charset="0"/>
              </a:rPr>
              <a:t>ái</a:t>
            </a:r>
            <a:r>
              <a:rPr lang="en-US" altLang="en-US" dirty="0" smtClean="0">
                <a:solidFill>
                  <a:srgbClr val="007935"/>
                </a:solidFill>
                <a:latin typeface="Bahnschrift" panose="020B0502040204020203" pitchFamily="34" charset="0"/>
              </a:rPr>
              <a:t/>
            </a:r>
            <a:br>
              <a:rPr lang="en-US" altLang="en-US" dirty="0" smtClean="0">
                <a:solidFill>
                  <a:srgbClr val="007935"/>
                </a:solidFill>
                <a:latin typeface="Bahnschrift" panose="020B0502040204020203" pitchFamily="34" charset="0"/>
              </a:rPr>
            </a:br>
            <a:r>
              <a:rPr lang="en-US" altLang="en-US" dirty="0" err="1">
                <a:solidFill>
                  <a:srgbClr val="007935"/>
                </a:solidFill>
                <a:latin typeface="Bahnschrift" panose="020B0502040204020203" pitchFamily="34" charset="0"/>
              </a:rPr>
              <a:t>z</a:t>
            </a:r>
            <a:r>
              <a:rPr lang="en-US" altLang="en-US" dirty="0" err="1" smtClean="0">
                <a:solidFill>
                  <a:srgbClr val="007935"/>
                </a:solidFill>
                <a:latin typeface="Bahnschrift" panose="020B0502040204020203" pitchFamily="34" charset="0"/>
              </a:rPr>
              <a:t>hāng</a:t>
            </a:r>
            <a:r>
              <a:rPr lang="en-US" altLang="en-US" dirty="0" smtClean="0">
                <a:solidFill>
                  <a:srgbClr val="007935"/>
                </a:solidFill>
                <a:latin typeface="Bahnschrift" panose="020B0502040204020203" pitchFamily="34" charset="0"/>
              </a:rPr>
              <a:t/>
            </a:r>
            <a:br>
              <a:rPr lang="en-US" altLang="en-US" dirty="0" smtClean="0">
                <a:solidFill>
                  <a:srgbClr val="007935"/>
                </a:solidFill>
                <a:latin typeface="Bahnschrift" panose="020B0502040204020203" pitchFamily="34" charset="0"/>
              </a:rPr>
            </a:br>
            <a:r>
              <a:rPr lang="en-US" altLang="en-US" dirty="0" err="1">
                <a:solidFill>
                  <a:srgbClr val="007935"/>
                </a:solidFill>
                <a:latin typeface="Bahnschrift" panose="020B0502040204020203" pitchFamily="34" charset="0"/>
              </a:rPr>
              <a:t>b</a:t>
            </a:r>
            <a:r>
              <a:rPr lang="en-US" altLang="en-US" dirty="0" err="1" smtClean="0">
                <a:solidFill>
                  <a:srgbClr val="007935"/>
                </a:solidFill>
                <a:latin typeface="Bahnschrift" panose="020B0502040204020203" pitchFamily="34" charset="0"/>
              </a:rPr>
              <a:t>ǎ</a:t>
            </a:r>
            <a:r>
              <a:rPr lang="en-US" altLang="en-US" dirty="0" smtClean="0">
                <a:solidFill>
                  <a:srgbClr val="007935"/>
                </a:solidFill>
                <a:latin typeface="Bahnschrift" panose="020B0502040204020203" pitchFamily="34" charset="0"/>
              </a:rPr>
              <a:t/>
            </a:r>
            <a:br>
              <a:rPr lang="en-US" altLang="en-US" dirty="0" smtClean="0">
                <a:solidFill>
                  <a:srgbClr val="007935"/>
                </a:solidFill>
                <a:latin typeface="Bahnschrift" panose="020B0502040204020203" pitchFamily="34" charset="0"/>
              </a:rPr>
            </a:br>
            <a:r>
              <a:rPr lang="en-US" altLang="en-US" dirty="0" err="1">
                <a:solidFill>
                  <a:srgbClr val="007935"/>
                </a:solidFill>
                <a:latin typeface="Bahnschrift" panose="020B0502040204020203" pitchFamily="34" charset="0"/>
              </a:rPr>
              <a:t>t</a:t>
            </a:r>
            <a:r>
              <a:rPr lang="en-US" altLang="en-US" dirty="0" err="1" smtClean="0">
                <a:solidFill>
                  <a:srgbClr val="007935"/>
                </a:solidFill>
                <a:latin typeface="Bahnschrift" panose="020B0502040204020203" pitchFamily="34" charset="0"/>
              </a:rPr>
              <a:t>ào</a:t>
            </a:r>
            <a:endParaRPr lang="en-US" altLang="en-US" dirty="0" smtClean="0">
              <a:solidFill>
                <a:srgbClr val="007935"/>
              </a:solidFill>
              <a:latin typeface="Bahnschrift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631113" y="1418526"/>
            <a:ext cx="3247525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 </a:t>
            </a:r>
            <a:r>
              <a:rPr lang="en-US" altLang="zh-CN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</a:t>
            </a:r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宿舍</a:t>
            </a:r>
            <a:endParaRPr lang="en-US" altLang="zh-CN" sz="32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二 </a:t>
            </a:r>
            <a:r>
              <a:rPr lang="en-US" altLang="zh-CN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</a:t>
            </a:r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楼</a:t>
            </a:r>
            <a:endParaRPr lang="en-US" altLang="zh-CN" sz="32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 </a:t>
            </a:r>
            <a:r>
              <a:rPr lang="en-US" altLang="zh-CN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</a:t>
            </a:r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沙发</a:t>
            </a:r>
            <a:endParaRPr lang="en-US" altLang="zh-CN" sz="32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四 </a:t>
            </a:r>
            <a:r>
              <a:rPr lang="en-US" altLang="zh-CN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</a:t>
            </a:r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椅</a:t>
            </a:r>
            <a:r>
              <a:rPr lang="zh-CN" altLang="en-US" sz="3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子</a:t>
            </a:r>
            <a:endParaRPr lang="en-US" altLang="zh-CN" sz="32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五 </a:t>
            </a:r>
            <a:r>
              <a:rPr lang="en-US" altLang="zh-CN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</a:t>
            </a:r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纸</a:t>
            </a:r>
            <a:endParaRPr lang="en-US" altLang="zh-CN" sz="32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六 </a:t>
            </a:r>
            <a:r>
              <a:rPr lang="en-US" altLang="zh-CN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</a:t>
            </a:r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洗</a:t>
            </a:r>
            <a:r>
              <a:rPr lang="zh-CN" altLang="en-US" sz="3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衣</a:t>
            </a:r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机</a:t>
            </a:r>
            <a:endParaRPr lang="en-US" altLang="zh-CN" sz="32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七 </a:t>
            </a:r>
            <a:r>
              <a:rPr lang="en-US" altLang="zh-CN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</a:t>
            </a:r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烘</a:t>
            </a:r>
            <a:r>
              <a:rPr lang="zh-CN" altLang="en-US" sz="3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干</a:t>
            </a:r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机</a:t>
            </a:r>
            <a:endParaRPr lang="en-US" altLang="zh-CN" sz="32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/>
            <a:endParaRPr lang="en-US" alt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28459" y="1301679"/>
            <a:ext cx="22335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935"/>
              </a:buClr>
              <a:buSzPct val="70000"/>
              <a:defRPr/>
            </a:pPr>
            <a:r>
              <a:rPr lang="zh-CN" altLang="en-US" sz="3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栋</a:t>
            </a:r>
            <a:endParaRPr lang="en-US" altLang="zh-CN" sz="32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rgbClr val="007935"/>
              </a:buClr>
              <a:buSzPct val="70000"/>
              <a:defRPr/>
            </a:pPr>
            <a:r>
              <a:rPr lang="zh-CN" altLang="en-US" sz="3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层</a:t>
            </a:r>
            <a:endParaRPr lang="en-US" sz="32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rgbClr val="007935"/>
              </a:buClr>
              <a:buSzPct val="70000"/>
              <a:defRPr/>
            </a:pPr>
            <a:r>
              <a:rPr lang="zh-CN" altLang="en-US" sz="3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套</a:t>
            </a:r>
            <a:endParaRPr lang="en-US" altLang="zh-CN" sz="32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rgbClr val="007935"/>
              </a:buClr>
              <a:buSzPct val="70000"/>
              <a:defRPr/>
            </a:pPr>
            <a:r>
              <a:rPr lang="zh-CN" altLang="en-US" sz="3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把</a:t>
            </a:r>
            <a:endParaRPr lang="en-US" altLang="zh-CN" sz="32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rgbClr val="007935"/>
              </a:buClr>
              <a:buSzPct val="70000"/>
              <a:defRPr/>
            </a:pPr>
            <a:r>
              <a:rPr lang="zh-CN" altLang="en-US" sz="32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张</a:t>
            </a:r>
            <a:endParaRPr lang="en-US" altLang="zh-CN" sz="3200" dirty="0" smtClean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rgbClr val="007935"/>
              </a:buClr>
              <a:buSzPct val="70000"/>
              <a:defRPr/>
            </a:pPr>
            <a:r>
              <a:rPr lang="zh-CN" altLang="en-US" sz="32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台</a:t>
            </a:r>
            <a:endParaRPr lang="en-US" altLang="zh-CN" sz="3200" dirty="0" smtClean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rgbClr val="007935"/>
              </a:buClr>
              <a:buSzPct val="70000"/>
              <a:defRPr/>
            </a:pPr>
            <a:r>
              <a:rPr lang="zh-CN" altLang="en-US" sz="32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台</a:t>
            </a:r>
            <a:endParaRPr lang="en-US" altLang="zh-CN" sz="32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08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922" y="3737713"/>
            <a:ext cx="4190848" cy="31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961" y="2412150"/>
            <a:ext cx="1655763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宿舍日常用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009" y="1371600"/>
            <a:ext cx="2391138" cy="239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-1" y="-10786"/>
            <a:ext cx="12213771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宿舍</a:t>
            </a:r>
            <a:r>
              <a:rPr lang="zh-CN" altLang="en-US" sz="5400" dirty="0" smtClean="0">
                <a:latin typeface="KaiTi" charset="-122"/>
                <a:ea typeface="KaiTi" charset="-122"/>
                <a:cs typeface="KaiTi" charset="-122"/>
              </a:rPr>
              <a:t>用品</a:t>
            </a:r>
            <a:r>
              <a:rPr lang="ja-JP" altLang="en-US" sz="5400" dirty="0" smtClean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36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sùshè</a:t>
            </a:r>
            <a:r>
              <a:rPr lang="en-US" altLang="zh-CN" sz="36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ja-JP" sz="3600" dirty="0" err="1" smtClean="0">
                <a:latin typeface="+mn-lt"/>
                <a:ea typeface="KaiTi" charset="-122"/>
                <a:cs typeface="KaiTi" charset="-122"/>
              </a:rPr>
              <a:t>yòng</a:t>
            </a:r>
            <a:r>
              <a:rPr lang="en-US" altLang="ja-JP" sz="3600" dirty="0" smtClean="0">
                <a:latin typeface="+mn-lt"/>
                <a:ea typeface="KaiTi" charset="-122"/>
                <a:cs typeface="KaiTi" charset="-122"/>
              </a:rPr>
              <a:t> </a:t>
            </a:r>
            <a:r>
              <a:rPr lang="en-US" altLang="ja-JP" sz="3600" dirty="0" err="1" smtClean="0">
                <a:latin typeface="+mn-lt"/>
                <a:ea typeface="KaiTi" charset="-122"/>
                <a:cs typeface="KaiTi" charset="-122"/>
              </a:rPr>
              <a:t>pǐn</a:t>
            </a:r>
            <a:r>
              <a:rPr lang="en-US" altLang="ja-JP" sz="3600" dirty="0" smtClean="0">
                <a:latin typeface="+mn-lt"/>
                <a:ea typeface="KaiTi" charset="-122"/>
                <a:cs typeface="KaiTi" charset="-122"/>
              </a:rPr>
              <a:t>	</a:t>
            </a:r>
            <a:endParaRPr lang="en-US" altLang="zh-CN" sz="3600" dirty="0">
              <a:latin typeface="+mn-lt"/>
              <a:ea typeface="SimSun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710" y="82978"/>
            <a:ext cx="903102" cy="903102"/>
          </a:xfrm>
          <a:prstGeom prst="rect">
            <a:avLst/>
          </a:prstGeom>
        </p:spPr>
      </p:pic>
      <p:pic>
        <p:nvPicPr>
          <p:cNvPr id="10" name="Picture 2" descr="宿舍用品分类(第1页) - 一起扣扣网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199" y="3334486"/>
            <a:ext cx="4949832" cy="32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g14.360buyimg.com/n0/jfs/t1/111928/16/8281/256721/5eccebbfE4d7daa90/c970d58d68f36de3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34486"/>
            <a:ext cx="342900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3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903B2-086D-0B4B-9BA0-2F2CE49719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8422" y="1891057"/>
            <a:ext cx="1757942" cy="4297361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5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被子</a:t>
            </a:r>
            <a:endParaRPr lang="en-US" altLang="zh-CN" sz="52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/>
            <a:r>
              <a:rPr lang="zh-CN" altLang="en-US" sz="5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毯子</a:t>
            </a:r>
            <a:endParaRPr lang="en-US" altLang="zh-CN" sz="52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/>
            <a:r>
              <a:rPr lang="zh-CN" altLang="en-US" sz="5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柜子</a:t>
            </a:r>
            <a:endParaRPr lang="en-US" altLang="zh-CN" sz="52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/>
            <a:r>
              <a:rPr lang="zh-CN" altLang="en-US" sz="5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衣</a:t>
            </a:r>
            <a:r>
              <a:rPr lang="zh-CN" altLang="en-US" sz="5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柜</a:t>
            </a:r>
            <a:endParaRPr lang="en-US" altLang="zh-CN" sz="52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/>
            <a:r>
              <a:rPr lang="zh-CN" altLang="en-US" sz="5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空</a:t>
            </a:r>
            <a:r>
              <a:rPr lang="zh-CN" altLang="en-US" sz="5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调</a:t>
            </a:r>
            <a:endParaRPr lang="en-US" altLang="zh-CN" sz="52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643BA7-6938-9F41-B044-C7D223474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630" y="2054578"/>
            <a:ext cx="217566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2800" dirty="0" err="1" smtClean="0">
                <a:solidFill>
                  <a:srgbClr val="007935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Bèizi</a:t>
            </a:r>
            <a:endParaRPr lang="en-US" altLang="en-US" sz="2800" dirty="0" smtClean="0">
              <a:solidFill>
                <a:srgbClr val="007935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 dirty="0">
                <a:solidFill>
                  <a:srgbClr val="007935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/>
            </a:r>
            <a:br>
              <a:rPr lang="en-US" altLang="en-US" sz="2800" dirty="0">
                <a:solidFill>
                  <a:srgbClr val="007935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</a:br>
            <a:r>
              <a:rPr lang="en-US" altLang="en-US" sz="2800" dirty="0" err="1" smtClean="0">
                <a:solidFill>
                  <a:srgbClr val="007935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tǎnzi</a:t>
            </a:r>
            <a:endParaRPr lang="en-US" altLang="en-US" sz="2800" dirty="0" smtClean="0">
              <a:solidFill>
                <a:srgbClr val="007935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 dirty="0">
                <a:solidFill>
                  <a:srgbClr val="007935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/>
            </a:r>
            <a:br>
              <a:rPr lang="en-US" altLang="en-US" sz="2800" dirty="0">
                <a:solidFill>
                  <a:srgbClr val="007935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</a:br>
            <a:r>
              <a:rPr lang="en-US" altLang="en-US" sz="2800" dirty="0" err="1" smtClean="0">
                <a:solidFill>
                  <a:srgbClr val="007935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guìzi</a:t>
            </a:r>
            <a:endParaRPr lang="en-US" altLang="en-US" sz="2800" dirty="0" smtClean="0">
              <a:solidFill>
                <a:srgbClr val="007935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 dirty="0">
                <a:solidFill>
                  <a:srgbClr val="007935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/>
            </a:r>
            <a:br>
              <a:rPr lang="en-US" altLang="en-US" sz="2800" dirty="0">
                <a:solidFill>
                  <a:srgbClr val="007935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</a:br>
            <a:r>
              <a:rPr lang="en-US" altLang="en-US" sz="2800" dirty="0" err="1" smtClean="0">
                <a:solidFill>
                  <a:srgbClr val="007935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yīguì</a:t>
            </a:r>
            <a:endParaRPr lang="en-US" altLang="en-US" sz="2800" dirty="0" smtClean="0">
              <a:solidFill>
                <a:srgbClr val="007935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 dirty="0">
                <a:solidFill>
                  <a:srgbClr val="007935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/>
            </a:r>
            <a:br>
              <a:rPr lang="en-US" altLang="en-US" sz="2800" dirty="0">
                <a:solidFill>
                  <a:srgbClr val="007935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</a:br>
            <a:r>
              <a:rPr lang="en-US" altLang="en-US" sz="2800" dirty="0" err="1">
                <a:solidFill>
                  <a:srgbClr val="007935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kōngtiáo</a:t>
            </a:r>
            <a:endParaRPr lang="en-US" altLang="en-US" sz="2800" dirty="0">
              <a:solidFill>
                <a:srgbClr val="007935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-1" y="-10786"/>
            <a:ext cx="12213771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宿舍</a:t>
            </a:r>
            <a:r>
              <a:rPr lang="zh-CN" altLang="en-US" sz="5400" dirty="0" smtClean="0">
                <a:latin typeface="KaiTi" charset="-122"/>
                <a:ea typeface="KaiTi" charset="-122"/>
                <a:cs typeface="KaiTi" charset="-122"/>
              </a:rPr>
              <a:t>用品</a:t>
            </a:r>
            <a:r>
              <a:rPr lang="ja-JP" altLang="en-US" sz="5400" dirty="0" smtClean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36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sùshè</a:t>
            </a:r>
            <a:r>
              <a:rPr lang="en-US" altLang="zh-CN" sz="36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ja-JP" sz="3600" dirty="0" err="1" smtClean="0">
                <a:latin typeface="+mn-lt"/>
                <a:ea typeface="KaiTi" charset="-122"/>
                <a:cs typeface="KaiTi" charset="-122"/>
              </a:rPr>
              <a:t>yòng</a:t>
            </a:r>
            <a:r>
              <a:rPr lang="en-US" altLang="ja-JP" sz="3600" dirty="0" smtClean="0">
                <a:latin typeface="+mn-lt"/>
                <a:ea typeface="KaiTi" charset="-122"/>
                <a:cs typeface="KaiTi" charset="-122"/>
              </a:rPr>
              <a:t> </a:t>
            </a:r>
            <a:r>
              <a:rPr lang="en-US" altLang="ja-JP" sz="3600" dirty="0" err="1" smtClean="0">
                <a:latin typeface="+mn-lt"/>
                <a:ea typeface="KaiTi" charset="-122"/>
                <a:cs typeface="KaiTi" charset="-122"/>
              </a:rPr>
              <a:t>pǐn</a:t>
            </a:r>
            <a:r>
              <a:rPr lang="en-US" altLang="ja-JP" sz="3600" dirty="0" smtClean="0">
                <a:latin typeface="+mn-lt"/>
                <a:ea typeface="KaiTi" charset="-122"/>
                <a:cs typeface="KaiTi" charset="-122"/>
              </a:rPr>
              <a:t>	</a:t>
            </a:r>
            <a:endParaRPr lang="en-US" altLang="zh-CN" sz="3600" dirty="0">
              <a:latin typeface="+mn-lt"/>
              <a:ea typeface="SimSun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710" y="82978"/>
            <a:ext cx="903102" cy="903102"/>
          </a:xfrm>
          <a:prstGeom prst="rect">
            <a:avLst/>
          </a:prstGeom>
        </p:spPr>
      </p:pic>
      <p:pic>
        <p:nvPicPr>
          <p:cNvPr id="8" name="Picture 2" descr="宿舍用品分类(第1页) - 一起扣扣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74" y="1457354"/>
            <a:ext cx="8115725" cy="540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E2DE622-22B5-CC45-95A2-1AADEA812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74" y="5168249"/>
            <a:ext cx="2326713" cy="168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29" y="2842585"/>
            <a:ext cx="1120014" cy="90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84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397C97B4-540D-8042-AB7F-EC049A33E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422" y="1417863"/>
            <a:ext cx="5237128" cy="54972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毛巾  </a:t>
            </a:r>
            <a:r>
              <a:rPr lang="en-US" altLang="en-US" sz="3600" dirty="0" err="1">
                <a:solidFill>
                  <a:srgbClr val="007935"/>
                </a:solidFill>
                <a:ea typeface="KaiTi" panose="02010609060101010101" pitchFamily="49" charset="-122"/>
              </a:rPr>
              <a:t>máojīn</a:t>
            </a:r>
            <a:endParaRPr lang="zh-TW" altLang="en-US" sz="36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牙刷  </a:t>
            </a:r>
            <a:r>
              <a:rPr lang="en-US" altLang="zh-TW" sz="3600" dirty="0" err="1">
                <a:solidFill>
                  <a:srgbClr val="007935"/>
                </a:solidFill>
                <a:ea typeface="KaiTi" panose="02010609060101010101" pitchFamily="49" charset="-122"/>
              </a:rPr>
              <a:t>y</a:t>
            </a:r>
            <a:r>
              <a:rPr lang="en-US" altLang="en-US" sz="3600" dirty="0" err="1">
                <a:solidFill>
                  <a:srgbClr val="007935"/>
                </a:solidFill>
                <a:ea typeface="KaiTi" panose="02010609060101010101" pitchFamily="49" charset="-122"/>
              </a:rPr>
              <a:t>áshuā</a:t>
            </a:r>
            <a:endParaRPr lang="zh-TW" altLang="en-US" sz="36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牙膏  </a:t>
            </a:r>
            <a:r>
              <a:rPr lang="en-US" altLang="zh-TW" sz="3600" dirty="0" err="1">
                <a:solidFill>
                  <a:srgbClr val="007935"/>
                </a:solidFill>
                <a:ea typeface="KaiTi" panose="02010609060101010101" pitchFamily="49" charset="-122"/>
              </a:rPr>
              <a:t>y</a:t>
            </a:r>
            <a:r>
              <a:rPr lang="en-US" altLang="en-US" sz="3600" dirty="0" err="1">
                <a:solidFill>
                  <a:srgbClr val="007935"/>
                </a:solidFill>
                <a:ea typeface="KaiTi" panose="02010609060101010101" pitchFamily="49" charset="-122"/>
              </a:rPr>
              <a:t>ágāo</a:t>
            </a:r>
            <a:endParaRPr lang="zh-TW" altLang="en-US" sz="36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洗衣粉</a:t>
            </a:r>
            <a:r>
              <a:rPr lang="en-US" altLang="zh-TW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altLang="zh-TW" sz="3600" dirty="0" err="1">
                <a:solidFill>
                  <a:srgbClr val="007935"/>
                </a:solidFill>
                <a:ea typeface="KaiTi" panose="02010609060101010101" pitchFamily="49" charset="-122"/>
              </a:rPr>
              <a:t>x</a:t>
            </a:r>
            <a:r>
              <a:rPr lang="en-US" altLang="en-US" sz="3600" dirty="0" err="1">
                <a:solidFill>
                  <a:srgbClr val="007935"/>
                </a:solidFill>
                <a:ea typeface="KaiTi" panose="02010609060101010101" pitchFamily="49" charset="-122"/>
              </a:rPr>
              <a:t>ǐyī</a:t>
            </a:r>
            <a:r>
              <a:rPr lang="en-US" altLang="en-US" sz="3600" dirty="0">
                <a:solidFill>
                  <a:srgbClr val="007935"/>
                </a:solidFill>
                <a:ea typeface="KaiTi" panose="02010609060101010101" pitchFamily="49" charset="-122"/>
              </a:rPr>
              <a:t> </a:t>
            </a:r>
            <a:r>
              <a:rPr lang="en-US" altLang="en-US" sz="3600" dirty="0" err="1">
                <a:solidFill>
                  <a:srgbClr val="007935"/>
                </a:solidFill>
                <a:ea typeface="KaiTi" panose="02010609060101010101" pitchFamily="49" charset="-122"/>
              </a:rPr>
              <a:t>fěn</a:t>
            </a:r>
            <a:endParaRPr lang="zh-TW" altLang="en-US" sz="36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卫生纸</a:t>
            </a:r>
            <a:r>
              <a:rPr lang="en-US" altLang="zh-TW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altLang="zh-TW" sz="3600" dirty="0" err="1">
                <a:solidFill>
                  <a:srgbClr val="007935"/>
                </a:solidFill>
                <a:ea typeface="KaiTi" panose="02010609060101010101" pitchFamily="49" charset="-122"/>
              </a:rPr>
              <a:t>w</a:t>
            </a:r>
            <a:r>
              <a:rPr lang="en-US" altLang="en-US" sz="3600" dirty="0" err="1">
                <a:solidFill>
                  <a:srgbClr val="007935"/>
                </a:solidFill>
                <a:ea typeface="KaiTi" panose="02010609060101010101" pitchFamily="49" charset="-122"/>
              </a:rPr>
              <a:t>èishēngzhǐ</a:t>
            </a:r>
            <a:endParaRPr lang="en-US" altLang="en-US" sz="3600" dirty="0">
              <a:solidFill>
                <a:srgbClr val="007935"/>
              </a:solidFill>
              <a:ea typeface="KaiTi" panose="02010609060101010101" pitchFamily="49" charset="-122"/>
            </a:endParaRP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E7ADA3AE-039B-CC49-A2AB-96459E192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479" y="3475149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>
            <a:extLst>
              <a:ext uri="{FF2B5EF4-FFF2-40B4-BE49-F238E27FC236}">
                <a16:creationId xmlns:a16="http://schemas.microsoft.com/office/drawing/2014/main" id="{787C6E16-2B8E-DF4C-BA14-D8F9669F2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404" y="5410200"/>
            <a:ext cx="17938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8C380912-7479-AE40-924D-117209507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557" y="3448163"/>
            <a:ext cx="2004073" cy="143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94ACA8DE-6C2C-5E4D-B5D1-B820DF91A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07" y="14178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26"/>
          <p:cNvSpPr txBox="1">
            <a:spLocks noChangeArrowheads="1"/>
          </p:cNvSpPr>
          <p:nvPr/>
        </p:nvSpPr>
        <p:spPr bwMode="auto">
          <a:xfrm>
            <a:off x="0" y="-10786"/>
            <a:ext cx="12164786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zh-CN" altLang="en-US" sz="5400" dirty="0" smtClean="0">
                <a:latin typeface="KaiTi" charset="-122"/>
                <a:ea typeface="KaiTi" charset="-122"/>
                <a:cs typeface="KaiTi" charset="-122"/>
              </a:rPr>
              <a:t>日用品</a:t>
            </a:r>
            <a:r>
              <a:rPr lang="ja-JP" altLang="en-US" sz="5400" dirty="0" smtClean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ja-JP" sz="5400" dirty="0" smtClean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ja-JP" sz="3600" dirty="0" err="1" smtClean="0">
                <a:latin typeface="+mn-lt"/>
                <a:ea typeface="KaiTi" charset="-122"/>
                <a:cs typeface="KaiTi" charset="-122"/>
              </a:rPr>
              <a:t>rì</a:t>
            </a:r>
            <a:r>
              <a:rPr lang="en-US" altLang="ja-JP" sz="3600" dirty="0" smtClean="0">
                <a:latin typeface="+mn-lt"/>
                <a:ea typeface="KaiTi" charset="-122"/>
                <a:cs typeface="KaiTi" charset="-122"/>
              </a:rPr>
              <a:t> </a:t>
            </a:r>
            <a:r>
              <a:rPr lang="en-US" altLang="ja-JP" sz="3600" dirty="0" err="1">
                <a:latin typeface="+mn-lt"/>
                <a:ea typeface="KaiTi" charset="-122"/>
                <a:cs typeface="KaiTi" charset="-122"/>
              </a:rPr>
              <a:t>yòng</a:t>
            </a:r>
            <a:r>
              <a:rPr lang="en-US" altLang="ja-JP" sz="3600" dirty="0">
                <a:latin typeface="+mn-lt"/>
                <a:ea typeface="KaiTi" charset="-122"/>
                <a:cs typeface="KaiTi" charset="-122"/>
              </a:rPr>
              <a:t> </a:t>
            </a:r>
            <a:r>
              <a:rPr lang="en-US" altLang="ja-JP" sz="3600" dirty="0" err="1" smtClean="0">
                <a:latin typeface="+mn-lt"/>
                <a:ea typeface="KaiTi" charset="-122"/>
                <a:cs typeface="KaiTi" charset="-122"/>
              </a:rPr>
              <a:t>pǐn</a:t>
            </a:r>
            <a:r>
              <a:rPr lang="en-US" altLang="ja-JP" sz="3600" dirty="0" smtClean="0">
                <a:latin typeface="+mn-lt"/>
                <a:ea typeface="KaiTi" charset="-122"/>
                <a:cs typeface="KaiTi" charset="-122"/>
              </a:rPr>
              <a:t>	</a:t>
            </a:r>
            <a:r>
              <a:rPr lang="en-US" altLang="zh-CN" sz="3600" dirty="0" smtClean="0">
                <a:latin typeface="+mn-lt"/>
                <a:ea typeface="SimSun" charset="-122"/>
              </a:rPr>
              <a:t>(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Daily 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necessities</a:t>
            </a:r>
            <a:r>
              <a:rPr lang="en-US" altLang="zh-CN" sz="3600" dirty="0" smtClean="0">
                <a:latin typeface="+mn-lt"/>
                <a:ea typeface="SimSun" charset="-122"/>
              </a:rPr>
              <a:t>)        noun</a:t>
            </a:r>
            <a:endParaRPr lang="en-US" altLang="zh-CN" sz="3600" dirty="0">
              <a:latin typeface="+mn-lt"/>
              <a:ea typeface="SimSun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710" y="33991"/>
            <a:ext cx="903102" cy="9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03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3563</TotalTime>
  <Words>2693</Words>
  <Application>Microsoft Office PowerPoint</Application>
  <PresentationFormat>Widescreen</PresentationFormat>
  <Paragraphs>381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5" baseType="lpstr">
      <vt:lpstr>DengXian</vt:lpstr>
      <vt:lpstr>DengXian Light</vt:lpstr>
      <vt:lpstr>DFKai-SB</vt:lpstr>
      <vt:lpstr>KaiTi</vt:lpstr>
      <vt:lpstr>Kaiti SC</vt:lpstr>
      <vt:lpstr>MS PGothic</vt:lpstr>
      <vt:lpstr>新細明體</vt:lpstr>
      <vt:lpstr>宋体</vt:lpstr>
      <vt:lpstr>宋体</vt:lpstr>
      <vt:lpstr>幼圆</vt:lpstr>
      <vt:lpstr>Yu Gothic</vt:lpstr>
      <vt:lpstr>Yu Gothic Light</vt:lpstr>
      <vt:lpstr>楷体</vt:lpstr>
      <vt:lpstr>Arial</vt:lpstr>
      <vt:lpstr>Bahnschrift</vt:lpstr>
      <vt:lpstr>Calibri</vt:lpstr>
      <vt:lpstr>Calibri Light</vt:lpstr>
      <vt:lpstr>Perpetua</vt:lpstr>
      <vt:lpstr>Times New Roman</vt:lpstr>
      <vt:lpstr>Wingdings</vt:lpstr>
      <vt:lpstr>Wingdings 2</vt:lpstr>
      <vt:lpstr>Office Theme</vt:lpstr>
      <vt:lpstr>   Dì          kè:    sùshè shēnghuá 第二课：宿舍生活  (Dorm Life)</vt:lpstr>
      <vt:lpstr>PowerPoint Presentation</vt:lpstr>
      <vt:lpstr>PowerPoint Presentation</vt:lpstr>
      <vt:lpstr>第二课：宿舍生活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第二课：宿舍生活</vt:lpstr>
      <vt:lpstr>比较 bǐjiào         (relatively, comparatively, rather)   adverb/v</vt:lpstr>
      <vt:lpstr>PowerPoint Presentation</vt:lpstr>
      <vt:lpstr>PowerPoint Presentation</vt:lpstr>
      <vt:lpstr>PowerPoint Presentation</vt:lpstr>
      <vt:lpstr>Existential Sentences</vt:lpstr>
      <vt:lpstr>真 zhēn    (Really)   Adverb</vt:lpstr>
      <vt:lpstr>真 zhēn    (Really)   Adverb</vt:lpstr>
      <vt:lpstr>PowerPoint Presentation</vt:lpstr>
      <vt:lpstr>真的 zhēnde  (really; truely)   Adverb</vt:lpstr>
      <vt:lpstr>得很  (Denote thoughts or feelings to suggest an extreme extent )</vt:lpstr>
      <vt:lpstr>PowerPoint Presentation</vt:lpstr>
      <vt:lpstr>那么  (then)      conjunction</vt:lpstr>
      <vt:lpstr>PowerPoint Presentation</vt:lpstr>
      <vt:lpstr>连词 liáncí (Conjunctions)</vt:lpstr>
      <vt:lpstr>第二课：宿舍生活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说说看，你看到了什么？ Can you say where the things are in the picture in Chinese?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miaowen chang</dc:creator>
  <cp:lastModifiedBy>Chang, Miaowen    IHS - Staff</cp:lastModifiedBy>
  <cp:revision>362</cp:revision>
  <dcterms:created xsi:type="dcterms:W3CDTF">2019-03-08T08:01:17Z</dcterms:created>
  <dcterms:modified xsi:type="dcterms:W3CDTF">2020-06-01T00:54:34Z</dcterms:modified>
</cp:coreProperties>
</file>