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953" r:id="rId2"/>
    <p:sldId id="3943" r:id="rId3"/>
    <p:sldId id="3944" r:id="rId4"/>
    <p:sldId id="3945" r:id="rId5"/>
    <p:sldId id="3935" r:id="rId6"/>
    <p:sldId id="3936" r:id="rId7"/>
    <p:sldId id="3938" r:id="rId8"/>
    <p:sldId id="3939" r:id="rId9"/>
    <p:sldId id="3941" r:id="rId10"/>
    <p:sldId id="3866" r:id="rId11"/>
    <p:sldId id="3867" r:id="rId12"/>
    <p:sldId id="3947" r:id="rId13"/>
    <p:sldId id="3889" r:id="rId14"/>
    <p:sldId id="3949" r:id="rId15"/>
    <p:sldId id="3950" r:id="rId16"/>
    <p:sldId id="394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35"/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4670"/>
  </p:normalViewPr>
  <p:slideViewPr>
    <p:cSldViewPr snapToGrid="0" snapToObjects="1">
      <p:cViewPr varScale="1">
        <p:scale>
          <a:sx n="62" d="100"/>
          <a:sy n="62" d="100"/>
        </p:scale>
        <p:origin x="6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1B9F8-B269-324E-BD98-8BFD4409BEF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98680-55F7-7B42-AAD8-F2FF9AFF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6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9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5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5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6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7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3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6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1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2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1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345A0-355E-934F-96E8-96046BCE42C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0.tiff"/><Relationship Id="rId7" Type="http://schemas.openxmlformats.org/officeDocument/2006/relationships/image" Target="../media/image1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47" y="201624"/>
            <a:ext cx="900628" cy="900628"/>
          </a:xfrm>
          <a:prstGeom prst="rect">
            <a:avLst/>
          </a:prstGeom>
        </p:spPr>
      </p:pic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0" y="14903"/>
            <a:ext cx="12192000" cy="13248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sz="36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Dì</a:t>
            </a:r>
            <a:r>
              <a:rPr lang="zh-CN" altLang="en-US" sz="36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36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36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</a:t>
            </a:r>
            <a:r>
              <a:rPr lang="en-US" sz="36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sz="36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: 	 </a:t>
            </a:r>
            <a:r>
              <a:rPr lang="zh-CN" altLang="en-US" sz="36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zài</a:t>
            </a:r>
            <a:r>
              <a:rPr lang="en-US" altLang="zh-CN" sz="36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fàn</a:t>
            </a:r>
            <a:r>
              <a:rPr lang="en-US" altLang="zh-CN" sz="36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guǎnr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</a:t>
            </a:r>
            <a:r>
              <a:rPr lang="zh-TW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三</a:t>
            </a:r>
            <a:r>
              <a:rPr lang="zh-CN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课：</a:t>
            </a:r>
            <a:r>
              <a:rPr lang="zh-TW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在饭馆儿</a:t>
            </a:r>
            <a:endParaRPr lang="zh-CN" altLang="en-US" sz="3600" dirty="0">
              <a:latin typeface="DFKai-SB" charset="0"/>
              <a:ea typeface="DFKai-SB" charset="0"/>
            </a:endParaRPr>
          </a:p>
        </p:txBody>
      </p:sp>
      <p:pic>
        <p:nvPicPr>
          <p:cNvPr id="4" name="Picture 3" descr="A person holding a sign&#10;&#10;Description automatically generated">
            <a:extLst>
              <a:ext uri="{FF2B5EF4-FFF2-40B4-BE49-F238E27FC236}">
                <a16:creationId xmlns:a16="http://schemas.microsoft.com/office/drawing/2014/main" id="{1227C5FE-163F-4F46-8C89-9ADAA1C8F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598" y="1354606"/>
            <a:ext cx="5494849" cy="550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42B38-1A28-8741-9AD0-6C3CDB1E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TW" sz="5400" dirty="0">
                <a:latin typeface="KaiTi" panose="02010609060101010101" pitchFamily="49" charset="-122"/>
                <a:ea typeface="KaiTi" panose="02010609060101010101" pitchFamily="49" charset="-122"/>
              </a:rPr>
              <a:t>		</a:t>
            </a:r>
            <a:r>
              <a:rPr lang="zh-TW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葱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Cōng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			</a:t>
            </a:r>
            <a:r>
              <a:rPr lang="zh-TW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姜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jiāng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	</a:t>
            </a:r>
            <a:r>
              <a:rPr lang="zh-TW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蒜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suàn</a:t>
            </a:r>
            <a:endParaRPr lang="en-US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E2A39C-E680-3B40-8051-DDD6E0387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381" y="2353931"/>
            <a:ext cx="10515600" cy="318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537F5-463C-E34C-8804-C127E6A10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清蒸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Qīngzhēng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红烧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hóngshāo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炒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chǎo</a:t>
            </a: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460237-13E7-5649-A0EF-3FF855966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7809" y="3198163"/>
            <a:ext cx="2622572" cy="1965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9C940F-E599-E44A-9BC5-7F0B56892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59" y="2839244"/>
            <a:ext cx="3492500" cy="2324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50395D-BC8F-A44A-A461-5A838461C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834" y="2839244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5C95ED9-7574-9E4C-9FD8-5EA31BA48B58}"/>
              </a:ext>
            </a:extLst>
          </p:cNvPr>
          <p:cNvSpPr>
            <a:spLocks/>
          </p:cNvSpPr>
          <p:nvPr/>
        </p:nvSpPr>
        <p:spPr bwMode="auto">
          <a:xfrm>
            <a:off x="1981200" y="457201"/>
            <a:ext cx="82296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zh-CN" sz="2400" b="1">
              <a:ea typeface="黑体" panose="02010609060101010101" pitchFamily="49" charset="-122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A9619BF-4081-3042-A6DA-BC4E699584A0}"/>
              </a:ext>
            </a:extLst>
          </p:cNvPr>
          <p:cNvSpPr>
            <a:spLocks/>
          </p:cNvSpPr>
          <p:nvPr/>
        </p:nvSpPr>
        <p:spPr bwMode="auto">
          <a:xfrm>
            <a:off x="200891" y="554184"/>
            <a:ext cx="1905000" cy="59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清蒸</a:t>
            </a:r>
            <a:endParaRPr lang="en-US" altLang="zh-CN" sz="48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红烧</a:t>
            </a:r>
            <a:endParaRPr lang="en-US" altLang="zh-CN" sz="48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炒</a:t>
            </a:r>
            <a:endParaRPr lang="en-US" altLang="zh-CN" sz="48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l" eaLnBrk="1" hangingPunct="1">
              <a:spcBef>
                <a:spcPct val="20000"/>
              </a:spcBef>
            </a:pPr>
            <a:endParaRPr lang="en-US" altLang="zh-CN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清淡</a:t>
            </a:r>
            <a:endParaRPr lang="en-US" altLang="zh-CN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油</a:t>
            </a:r>
            <a:endParaRPr lang="en-US" altLang="zh-CN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en-US" altLang="zh-CN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8736D9E7-A74A-1E44-AF40-4AB7795B45FA}"/>
              </a:ext>
            </a:extLst>
          </p:cNvPr>
          <p:cNvSpPr>
            <a:spLocks/>
          </p:cNvSpPr>
          <p:nvPr/>
        </p:nvSpPr>
        <p:spPr bwMode="auto">
          <a:xfrm>
            <a:off x="2344882" y="523371"/>
            <a:ext cx="4770293" cy="616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l"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 steam </a:t>
            </a:r>
          </a:p>
          <a:p>
            <a:pPr marL="0" indent="0" algn="l"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 braise in soy sauce</a:t>
            </a:r>
          </a:p>
          <a:p>
            <a:pPr marL="0" indent="0" algn="l"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 fry</a:t>
            </a:r>
          </a:p>
          <a:p>
            <a:pPr marL="0" indent="0" algn="l" eaLnBrk="1" hangingPunct="1">
              <a:lnSpc>
                <a:spcPct val="150000"/>
              </a:lnSpc>
              <a:spcAft>
                <a:spcPts val="1200"/>
              </a:spcAft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Light in flavor</a:t>
            </a:r>
          </a:p>
          <a:p>
            <a:pPr marL="0" indent="0" algn="l"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oil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en-US" altLang="zh-CN" sz="2000" dirty="0">
              <a:ea typeface="宋体" panose="02010600030101010101" pitchFamily="2" charset="-122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401E351-0CB8-EA40-980D-770C447DB458}"/>
              </a:ext>
            </a:extLst>
          </p:cNvPr>
          <p:cNvSpPr>
            <a:spLocks/>
          </p:cNvSpPr>
          <p:nvPr/>
        </p:nvSpPr>
        <p:spPr bwMode="auto">
          <a:xfrm>
            <a:off x="6580909" y="457201"/>
            <a:ext cx="1905000" cy="623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新鲜 </a:t>
            </a:r>
            <a:endParaRPr lang="en-US" altLang="zh-CN" sz="48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嫩</a:t>
            </a:r>
            <a:endParaRPr lang="en-US" altLang="zh-CN" sz="48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香</a:t>
            </a:r>
            <a:endParaRPr lang="en-US" altLang="zh-CN" sz="48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en-US" altLang="zh-CN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口味</a:t>
            </a:r>
            <a:endParaRPr lang="en-US" altLang="zh-CN" sz="48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en-US" altLang="zh-CN" sz="48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味道</a:t>
            </a:r>
            <a:endParaRPr lang="en-US" altLang="zh-CN" sz="48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5FB6093-1291-2444-89FF-EEDD09542158}"/>
              </a:ext>
            </a:extLst>
          </p:cNvPr>
          <p:cNvSpPr>
            <a:spLocks/>
          </p:cNvSpPr>
          <p:nvPr/>
        </p:nvSpPr>
        <p:spPr bwMode="auto">
          <a:xfrm>
            <a:off x="8724900" y="471056"/>
            <a:ext cx="2971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l"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fresh</a:t>
            </a:r>
          </a:p>
          <a:p>
            <a:pPr marL="0" indent="0" algn="l"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tender</a:t>
            </a:r>
          </a:p>
          <a:p>
            <a:pPr marL="0" indent="0" algn="l"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fragrant; </a:t>
            </a:r>
          </a:p>
          <a:p>
            <a:pPr marL="0" indent="0" algn="l" eaLnBrk="1" hangingPunct="1">
              <a:lnSpc>
                <a:spcPct val="150000"/>
              </a:lnSpc>
              <a:spcAft>
                <a:spcPts val="1200"/>
              </a:spcAft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Taste; dietary preference</a:t>
            </a:r>
          </a:p>
          <a:p>
            <a:pPr marL="0" indent="0" algn="l"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Taste; flavor</a:t>
            </a:r>
            <a:endParaRPr lang="en-US" altLang="zh-CN" sz="32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674687" y="335617"/>
            <a:ext cx="3164441" cy="6363133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•"/>
            </a:pP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菜单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>
              <a:buFontTx/>
              <a:buChar char="•"/>
            </a:pP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餐巾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>
              <a:buFontTx/>
              <a:buChar char="•"/>
            </a:pP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门口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>
              <a:buFontTx/>
              <a:buChar char="•"/>
            </a:pP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留学生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>
              <a:buFontTx/>
              <a:buChar char="•"/>
            </a:pP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叫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点（菜）</a:t>
            </a:r>
            <a:endParaRPr lang="en-US" altLang="zh-CN" sz="3600" dirty="0">
              <a:solidFill>
                <a:schemeClr val="accent5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>
              <a:buFontTx/>
              <a:buChar char="•"/>
            </a:pP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流口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水</a:t>
            </a:r>
            <a:endParaRPr lang="en-US" altLang="zh-CN" sz="3600" dirty="0" smtClean="0">
              <a:solidFill>
                <a:schemeClr val="accent5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>
              <a:buFontTx/>
              <a:buChar char="•"/>
            </a:pP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考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虑</a:t>
            </a:r>
            <a:endParaRPr lang="en-US" altLang="zh-CN" sz="3600" dirty="0">
              <a:solidFill>
                <a:schemeClr val="accent5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>
              <a:buFontTx/>
              <a:buChar char="•"/>
            </a:pP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不如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>
              <a:buFontTx/>
              <a:buChar char="•"/>
            </a:pP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比如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>
              <a:buFontTx/>
              <a:buChar char="•"/>
            </a:pP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各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>
              <a:buFontTx/>
              <a:buChar char="•"/>
            </a:pPr>
            <a:r>
              <a:rPr lang="zh-CN" alt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主</a:t>
            </a: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意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941906" y="269694"/>
            <a:ext cx="3733800" cy="658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Menu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napkin</a:t>
            </a:r>
          </a:p>
          <a:p>
            <a:pPr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doorway</a:t>
            </a:r>
            <a:r>
              <a:rPr lang="en-US" sz="2400" dirty="0">
                <a:solidFill>
                  <a:srgbClr val="C00000"/>
                </a:solidFill>
              </a:rPr>
              <a:t>; </a:t>
            </a:r>
            <a:r>
              <a:rPr lang="en-US" sz="2400" dirty="0" smtClean="0">
                <a:solidFill>
                  <a:srgbClr val="C00000"/>
                </a:solidFill>
              </a:rPr>
              <a:t>entrance</a:t>
            </a:r>
          </a:p>
          <a:p>
            <a:pPr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student </a:t>
            </a:r>
            <a:r>
              <a:rPr lang="en-US" sz="2400" dirty="0">
                <a:solidFill>
                  <a:srgbClr val="C00000"/>
                </a:solidFill>
              </a:rPr>
              <a:t>study </a:t>
            </a:r>
            <a:r>
              <a:rPr lang="en-US" sz="2400" dirty="0" smtClean="0">
                <a:solidFill>
                  <a:srgbClr val="C00000"/>
                </a:solidFill>
              </a:rPr>
              <a:t>abroad</a:t>
            </a:r>
          </a:p>
          <a:p>
            <a:pPr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to </a:t>
            </a:r>
            <a:r>
              <a:rPr lang="en-US" sz="2400" dirty="0">
                <a:solidFill>
                  <a:srgbClr val="C00000"/>
                </a:solidFill>
              </a:rPr>
              <a:t>order (</a:t>
            </a:r>
            <a:r>
              <a:rPr lang="en-US" sz="2400" dirty="0" smtClean="0">
                <a:solidFill>
                  <a:srgbClr val="C00000"/>
                </a:solidFill>
              </a:rPr>
              <a:t>food)</a:t>
            </a:r>
          </a:p>
          <a:p>
            <a:pPr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to </a:t>
            </a:r>
            <a:r>
              <a:rPr lang="en-US" sz="2400" dirty="0">
                <a:solidFill>
                  <a:srgbClr val="C00000"/>
                </a:solidFill>
              </a:rPr>
              <a:t>flow </a:t>
            </a:r>
            <a:r>
              <a:rPr lang="en-US" sz="2400" dirty="0" smtClean="0">
                <a:solidFill>
                  <a:srgbClr val="C00000"/>
                </a:solidFill>
              </a:rPr>
              <a:t>saliva</a:t>
            </a:r>
          </a:p>
          <a:p>
            <a:pPr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400" dirty="0">
                <a:solidFill>
                  <a:srgbClr val="C00000"/>
                </a:solidFill>
              </a:rPr>
              <a:t>to </a:t>
            </a:r>
            <a:r>
              <a:rPr lang="en-US" sz="2400" dirty="0" smtClean="0">
                <a:solidFill>
                  <a:srgbClr val="C00000"/>
                </a:solidFill>
              </a:rPr>
              <a:t>consider</a:t>
            </a:r>
          </a:p>
          <a:p>
            <a:pPr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inferior </a:t>
            </a:r>
            <a:r>
              <a:rPr lang="en-US" sz="2400" dirty="0">
                <a:solidFill>
                  <a:srgbClr val="C00000"/>
                </a:solidFill>
              </a:rPr>
              <a:t>to </a:t>
            </a:r>
            <a:endParaRPr lang="en-US" sz="2400" dirty="0" smtClean="0">
              <a:solidFill>
                <a:srgbClr val="C00000"/>
              </a:solidFill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for example</a:t>
            </a:r>
          </a:p>
          <a:p>
            <a:pPr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each</a:t>
            </a:r>
            <a:r>
              <a:rPr lang="en-US" sz="2400" dirty="0">
                <a:solidFill>
                  <a:srgbClr val="C00000"/>
                </a:solidFill>
              </a:rPr>
              <a:t>; </a:t>
            </a:r>
            <a:r>
              <a:rPr lang="en-US" sz="2400" dirty="0" smtClean="0">
                <a:solidFill>
                  <a:srgbClr val="C00000"/>
                </a:solidFill>
              </a:rPr>
              <a:t>every</a:t>
            </a:r>
          </a:p>
          <a:p>
            <a:pPr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idea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15064" y="269694"/>
            <a:ext cx="2514600" cy="635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Aft>
                <a:spcPts val="1200"/>
              </a:spcAft>
              <a:defRPr/>
            </a:pPr>
            <a:r>
              <a:rPr lang="en-US" sz="2400" dirty="0" err="1">
                <a:solidFill>
                  <a:srgbClr val="007935"/>
                </a:solidFill>
              </a:rPr>
              <a:t>c</a:t>
            </a:r>
            <a:r>
              <a:rPr lang="en-US" sz="2400" dirty="0" err="1" smtClean="0">
                <a:solidFill>
                  <a:srgbClr val="007935"/>
                </a:solidFill>
              </a:rPr>
              <a:t>àidān</a:t>
            </a:r>
            <a:endParaRPr lang="en-US" sz="2400" dirty="0">
              <a:solidFill>
                <a:srgbClr val="007935"/>
              </a:solidFill>
            </a:endParaRPr>
          </a:p>
          <a:p>
            <a:pPr marL="342900" indent="-342900" eaLnBrk="0" hangingPunct="0">
              <a:spcAft>
                <a:spcPts val="1800"/>
              </a:spcAft>
              <a:defRPr/>
            </a:pPr>
            <a:r>
              <a:rPr lang="en-US" sz="2400" dirty="0" err="1">
                <a:solidFill>
                  <a:srgbClr val="007935"/>
                </a:solidFill>
              </a:rPr>
              <a:t>c</a:t>
            </a:r>
            <a:r>
              <a:rPr lang="en-US" sz="2400" dirty="0" err="1" smtClean="0">
                <a:solidFill>
                  <a:srgbClr val="007935"/>
                </a:solidFill>
              </a:rPr>
              <a:t>ānjīn</a:t>
            </a:r>
            <a:endParaRPr lang="en-US" sz="2400" dirty="0">
              <a:solidFill>
                <a:srgbClr val="007935"/>
              </a:solidFill>
            </a:endParaRPr>
          </a:p>
          <a:p>
            <a:pPr marL="342900" indent="-342900" eaLnBrk="0" hangingPunct="0">
              <a:spcAft>
                <a:spcPts val="1800"/>
              </a:spcAft>
              <a:defRPr/>
            </a:pPr>
            <a:r>
              <a:rPr lang="en-US" sz="2400" dirty="0" err="1">
                <a:solidFill>
                  <a:srgbClr val="007935"/>
                </a:solidFill>
              </a:rPr>
              <a:t>m</a:t>
            </a:r>
            <a:r>
              <a:rPr lang="en-US" sz="2400" dirty="0" err="1" smtClean="0">
                <a:solidFill>
                  <a:srgbClr val="007935"/>
                </a:solidFill>
              </a:rPr>
              <a:t>énkǒu</a:t>
            </a:r>
            <a:endParaRPr lang="en-US" sz="2400" dirty="0">
              <a:solidFill>
                <a:srgbClr val="007935"/>
              </a:solidFill>
            </a:endParaRPr>
          </a:p>
          <a:p>
            <a:pPr marL="342900" indent="-342900" eaLnBrk="0" hangingPunct="0">
              <a:spcAft>
                <a:spcPts val="1800"/>
              </a:spcAft>
              <a:defRPr/>
            </a:pPr>
            <a:r>
              <a:rPr lang="en-US" sz="2400" dirty="0" err="1" smtClean="0">
                <a:solidFill>
                  <a:srgbClr val="007935"/>
                </a:solidFill>
              </a:rPr>
              <a:t>liúxué</a:t>
            </a:r>
            <a:r>
              <a:rPr lang="en-US" sz="2400" dirty="0" smtClean="0">
                <a:solidFill>
                  <a:srgbClr val="007935"/>
                </a:solidFill>
              </a:rPr>
              <a:t> sheng</a:t>
            </a:r>
            <a:endParaRPr lang="en-US" sz="2400" dirty="0">
              <a:solidFill>
                <a:srgbClr val="007935"/>
              </a:solidFill>
            </a:endParaRPr>
          </a:p>
          <a:p>
            <a:pPr marL="342900" indent="-342900" eaLnBrk="0" hangingPunct="0">
              <a:spcAft>
                <a:spcPts val="1800"/>
              </a:spcAft>
              <a:defRPr/>
            </a:pPr>
            <a:r>
              <a:rPr lang="en-US" sz="2400" dirty="0" err="1" smtClean="0">
                <a:solidFill>
                  <a:srgbClr val="007935"/>
                </a:solidFill>
              </a:rPr>
              <a:t>jiào</a:t>
            </a:r>
            <a:r>
              <a:rPr lang="en-US" sz="2400" dirty="0" smtClean="0">
                <a:solidFill>
                  <a:srgbClr val="007935"/>
                </a:solidFill>
              </a:rPr>
              <a:t>/</a:t>
            </a:r>
            <a:r>
              <a:rPr lang="en-US" sz="2400" dirty="0" err="1" smtClean="0">
                <a:solidFill>
                  <a:srgbClr val="007935"/>
                </a:solidFill>
              </a:rPr>
              <a:t>diǎn</a:t>
            </a:r>
            <a:r>
              <a:rPr lang="en-US" sz="2400" dirty="0" smtClean="0">
                <a:solidFill>
                  <a:srgbClr val="007935"/>
                </a:solidFill>
              </a:rPr>
              <a:t> </a:t>
            </a:r>
            <a:r>
              <a:rPr lang="en-US" sz="2400" dirty="0">
                <a:solidFill>
                  <a:srgbClr val="007935"/>
                </a:solidFill>
              </a:rPr>
              <a:t>(</a:t>
            </a:r>
            <a:r>
              <a:rPr lang="en-US" sz="2400" dirty="0" err="1" smtClean="0">
                <a:solidFill>
                  <a:srgbClr val="007935"/>
                </a:solidFill>
              </a:rPr>
              <a:t>cài</a:t>
            </a:r>
            <a:r>
              <a:rPr lang="en-US" sz="2400" dirty="0" smtClean="0">
                <a:solidFill>
                  <a:srgbClr val="007935"/>
                </a:solidFill>
              </a:rPr>
              <a:t>)</a:t>
            </a:r>
          </a:p>
          <a:p>
            <a:pPr marL="342900" indent="-342900" eaLnBrk="0" hangingPunct="0">
              <a:spcAft>
                <a:spcPts val="1800"/>
              </a:spcAft>
              <a:defRPr/>
            </a:pPr>
            <a:r>
              <a:rPr lang="en-US" sz="2400" dirty="0" err="1" smtClean="0">
                <a:solidFill>
                  <a:srgbClr val="007935"/>
                </a:solidFill>
              </a:rPr>
              <a:t>liú</a:t>
            </a:r>
            <a:r>
              <a:rPr lang="en-US" sz="2400" dirty="0" smtClean="0">
                <a:solidFill>
                  <a:srgbClr val="007935"/>
                </a:solidFill>
              </a:rPr>
              <a:t> </a:t>
            </a:r>
            <a:r>
              <a:rPr lang="en-US" sz="2400" dirty="0" err="1" smtClean="0">
                <a:solidFill>
                  <a:srgbClr val="007935"/>
                </a:solidFill>
              </a:rPr>
              <a:t>kǒushuǐ</a:t>
            </a:r>
            <a:endParaRPr lang="en-US" sz="2400" dirty="0" smtClean="0">
              <a:solidFill>
                <a:srgbClr val="007935"/>
              </a:solidFill>
            </a:endParaRPr>
          </a:p>
          <a:p>
            <a:pPr marL="342900" indent="-342900" eaLnBrk="0" hangingPunct="0">
              <a:spcAft>
                <a:spcPts val="1800"/>
              </a:spcAft>
              <a:defRPr/>
            </a:pPr>
            <a:r>
              <a:rPr lang="en-US" sz="2400" dirty="0" err="1" smtClean="0">
                <a:solidFill>
                  <a:srgbClr val="007935"/>
                </a:solidFill>
              </a:rPr>
              <a:t>kǎolǜ</a:t>
            </a:r>
            <a:endParaRPr lang="en-US" sz="2400" dirty="0">
              <a:solidFill>
                <a:srgbClr val="007935"/>
              </a:solidFill>
            </a:endParaRPr>
          </a:p>
          <a:p>
            <a:pPr marL="342900" indent="-342900" eaLnBrk="0" hangingPunct="0">
              <a:spcAft>
                <a:spcPts val="1800"/>
              </a:spcAft>
              <a:defRPr/>
            </a:pPr>
            <a:r>
              <a:rPr lang="en-US" sz="2400" dirty="0" err="1">
                <a:solidFill>
                  <a:srgbClr val="007935"/>
                </a:solidFill>
              </a:rPr>
              <a:t>b</a:t>
            </a:r>
            <a:r>
              <a:rPr lang="en-US" sz="2400" dirty="0" err="1" smtClean="0">
                <a:solidFill>
                  <a:srgbClr val="007935"/>
                </a:solidFill>
              </a:rPr>
              <a:t>ùrú</a:t>
            </a:r>
            <a:endParaRPr lang="en-US" sz="2400" dirty="0">
              <a:solidFill>
                <a:srgbClr val="007935"/>
              </a:solidFill>
            </a:endParaRPr>
          </a:p>
          <a:p>
            <a:pPr marL="342900" indent="-342900" eaLnBrk="0" hangingPunct="0">
              <a:spcAft>
                <a:spcPts val="1800"/>
              </a:spcAft>
              <a:defRPr/>
            </a:pPr>
            <a:r>
              <a:rPr lang="en-US" sz="2400" dirty="0" err="1">
                <a:solidFill>
                  <a:srgbClr val="007935"/>
                </a:solidFill>
              </a:rPr>
              <a:t>b</a:t>
            </a:r>
            <a:r>
              <a:rPr lang="en-US" sz="2400" dirty="0" err="1" smtClean="0">
                <a:solidFill>
                  <a:srgbClr val="007935"/>
                </a:solidFill>
              </a:rPr>
              <a:t>ǐrú</a:t>
            </a:r>
            <a:endParaRPr lang="en-US" sz="2400" dirty="0">
              <a:solidFill>
                <a:srgbClr val="007935"/>
              </a:solidFill>
            </a:endParaRPr>
          </a:p>
          <a:p>
            <a:pPr marL="342900" indent="-342900" eaLnBrk="0" hangingPunct="0">
              <a:spcAft>
                <a:spcPts val="1800"/>
              </a:spcAft>
              <a:defRPr/>
            </a:pPr>
            <a:r>
              <a:rPr lang="en-US" sz="2400" dirty="0" err="1">
                <a:solidFill>
                  <a:srgbClr val="007935"/>
                </a:solidFill>
              </a:rPr>
              <a:t>g</a:t>
            </a:r>
            <a:r>
              <a:rPr lang="en-US" sz="2400" dirty="0" err="1" smtClean="0">
                <a:solidFill>
                  <a:srgbClr val="007935"/>
                </a:solidFill>
              </a:rPr>
              <a:t>è</a:t>
            </a:r>
            <a:endParaRPr lang="en-US" sz="2400" dirty="0">
              <a:solidFill>
                <a:srgbClr val="007935"/>
              </a:solidFill>
            </a:endParaRPr>
          </a:p>
          <a:p>
            <a:pPr marL="342900" indent="-342900" eaLnBrk="0" hangingPunct="0">
              <a:spcAft>
                <a:spcPts val="1800"/>
              </a:spcAft>
              <a:defRPr/>
            </a:pPr>
            <a:r>
              <a:rPr lang="en-US" sz="2400" dirty="0" err="1" smtClean="0">
                <a:solidFill>
                  <a:srgbClr val="007935"/>
                </a:solidFill>
              </a:rPr>
              <a:t>zhúyi</a:t>
            </a:r>
            <a:endParaRPr lang="en-US" sz="2400" dirty="0">
              <a:solidFill>
                <a:srgbClr val="007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6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CDEE6-8468-C44B-B9A8-2C673FC36007}"/>
              </a:ext>
            </a:extLst>
          </p:cNvPr>
          <p:cNvSpPr txBox="1">
            <a:spLocks/>
          </p:cNvSpPr>
          <p:nvPr/>
        </p:nvSpPr>
        <p:spPr>
          <a:xfrm>
            <a:off x="187037" y="182562"/>
            <a:ext cx="3165764" cy="64928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四川</a:t>
            </a:r>
            <a:r>
              <a:rPr lang="en-US" altLang="zh-CN" sz="4800" dirty="0"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zh-TW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川</a:t>
            </a:r>
            <a:endParaRPr lang="en-US" altLang="zh-TW" sz="48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prstClr val="black"/>
                </a:solidFill>
              </a:rPr>
              <a:t>   </a:t>
            </a:r>
            <a:r>
              <a:rPr lang="en-US" dirty="0" err="1">
                <a:solidFill>
                  <a:prstClr val="black"/>
                </a:solidFill>
              </a:rPr>
              <a:t>Sìchuān</a:t>
            </a:r>
            <a:r>
              <a:rPr lang="en-US" dirty="0">
                <a:solidFill>
                  <a:prstClr val="black"/>
                </a:solidFill>
              </a:rPr>
              <a:t>    </a:t>
            </a:r>
            <a:r>
              <a:rPr lang="en-US" dirty="0" err="1">
                <a:solidFill>
                  <a:srgbClr val="007935"/>
                </a:solidFill>
              </a:rPr>
              <a:t>chuān</a:t>
            </a:r>
            <a:endParaRPr lang="en-US" dirty="0">
              <a:solidFill>
                <a:srgbClr val="007935"/>
              </a:solidFill>
            </a:endParaRPr>
          </a:p>
          <a:p>
            <a:endParaRPr lang="en-US" altLang="zh-TW" dirty="0">
              <a:solidFill>
                <a:prstClr val="black"/>
              </a:solidFill>
            </a:endParaRPr>
          </a:p>
          <a:p>
            <a:r>
              <a:rPr lang="zh-TW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广东</a:t>
            </a:r>
            <a:r>
              <a:rPr lang="en-US" altLang="zh-CN" sz="4800" dirty="0"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zh-TW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粤</a:t>
            </a:r>
            <a:endParaRPr lang="en-US" altLang="zh-TW" sz="48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Guǎngdōng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srgbClr val="007935"/>
                </a:solidFill>
              </a:rPr>
              <a:t>yuè</a:t>
            </a:r>
            <a:endParaRPr lang="en-US" dirty="0">
              <a:solidFill>
                <a:srgbClr val="007935"/>
              </a:solidFill>
            </a:endParaRPr>
          </a:p>
          <a:p>
            <a:endParaRPr lang="en-US" altLang="zh-TW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山东</a:t>
            </a:r>
            <a:r>
              <a:rPr lang="en-US" altLang="zh-CN" sz="4800" dirty="0"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zh-TW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鲁</a:t>
            </a:r>
            <a:endParaRPr lang="en-US" altLang="zh-TW" sz="48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prstClr val="black"/>
                </a:solidFill>
              </a:rPr>
              <a:t>   </a:t>
            </a:r>
            <a:r>
              <a:rPr lang="en-US" dirty="0" err="1">
                <a:solidFill>
                  <a:prstClr val="black"/>
                </a:solidFill>
              </a:rPr>
              <a:t>Shāndōng</a:t>
            </a:r>
            <a:r>
              <a:rPr lang="en-US" dirty="0">
                <a:solidFill>
                  <a:prstClr val="black"/>
                </a:solidFill>
              </a:rPr>
              <a:t>    </a:t>
            </a:r>
            <a:r>
              <a:rPr lang="en-US" dirty="0" err="1">
                <a:solidFill>
                  <a:prstClr val="black"/>
                </a:solidFill>
              </a:rPr>
              <a:t>lǔ</a:t>
            </a:r>
            <a:endParaRPr lang="en-US" dirty="0">
              <a:solidFill>
                <a:prstClr val="black"/>
              </a:solidFill>
            </a:endParaRPr>
          </a:p>
          <a:p>
            <a:endParaRPr lang="en-US" altLang="zh-TW" dirty="0">
              <a:solidFill>
                <a:prstClr val="black"/>
              </a:solidFill>
            </a:endParaRPr>
          </a:p>
          <a:p>
            <a:r>
              <a:rPr lang="zh-TW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江苏</a:t>
            </a:r>
            <a:r>
              <a:rPr lang="en-US" altLang="zh-CN" sz="4800" dirty="0"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zh-TW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苏</a:t>
            </a:r>
            <a:endParaRPr lang="en-US" altLang="zh-TW" sz="48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Font typeface="Arial"/>
              <a:buNone/>
            </a:pPr>
            <a:r>
              <a:rPr lang="en-US" dirty="0"/>
              <a:t>   </a:t>
            </a:r>
            <a:r>
              <a:rPr lang="en-US" dirty="0" err="1"/>
              <a:t>Jiāngsū</a:t>
            </a:r>
            <a:r>
              <a:rPr lang="en-US" dirty="0"/>
              <a:t>       </a:t>
            </a:r>
            <a:r>
              <a:rPr lang="en-US" dirty="0" err="1"/>
              <a:t>sū</a:t>
            </a:r>
            <a:endParaRPr lang="en-US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9010C60-71CD-7B44-BB84-50E28697DDF8}"/>
              </a:ext>
            </a:extLst>
          </p:cNvPr>
          <p:cNvSpPr/>
          <p:nvPr/>
        </p:nvSpPr>
        <p:spPr>
          <a:xfrm>
            <a:off x="10487891" y="5555673"/>
            <a:ext cx="720436" cy="9559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65DB4A-EDAE-C94A-8C2D-E1053E75C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1" y="-53352"/>
            <a:ext cx="8271163" cy="730101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277BC74-21A2-2E44-94E9-83951CF3E192}"/>
              </a:ext>
            </a:extLst>
          </p:cNvPr>
          <p:cNvSpPr/>
          <p:nvPr/>
        </p:nvSpPr>
        <p:spPr>
          <a:xfrm>
            <a:off x="10903528" y="5555672"/>
            <a:ext cx="720436" cy="9559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E5BFD9-261F-9949-8BB3-E1203C35A331}"/>
              </a:ext>
            </a:extLst>
          </p:cNvPr>
          <p:cNvSpPr/>
          <p:nvPr/>
        </p:nvSpPr>
        <p:spPr>
          <a:xfrm>
            <a:off x="6096000" y="-53352"/>
            <a:ext cx="3408218" cy="11360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96351" y="3575407"/>
            <a:ext cx="5300913" cy="3282593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清蒸鱼</a:t>
            </a:r>
            <a:r>
              <a:rPr lang="zh-CN" altLang="en-US" dirty="0" smtClean="0">
                <a:solidFill>
                  <a:srgbClr val="007935"/>
                </a:solidFill>
                <a:ea typeface="宋体" panose="02010600030101010101" pitchFamily="2" charset="-122"/>
              </a:rPr>
              <a:t>             </a:t>
            </a:r>
            <a:r>
              <a:rPr lang="en-US" altLang="zh-CN" b="0" dirty="0" err="1" smtClean="0">
                <a:solidFill>
                  <a:srgbClr val="007935"/>
                </a:solidFill>
                <a:ea typeface="宋体" panose="02010600030101010101" pitchFamily="2" charset="-122"/>
              </a:rPr>
              <a:t>q</a:t>
            </a:r>
            <a:r>
              <a:rPr lang="en-US" altLang="en-US" b="0" dirty="0" err="1" smtClean="0">
                <a:solidFill>
                  <a:srgbClr val="007935"/>
                </a:solidFill>
              </a:rPr>
              <a:t>īngzhēng</a:t>
            </a:r>
            <a:r>
              <a:rPr lang="en-US" altLang="en-US" b="0" dirty="0" smtClean="0">
                <a:solidFill>
                  <a:srgbClr val="007935"/>
                </a:solidFill>
              </a:rPr>
              <a:t> </a:t>
            </a:r>
            <a:r>
              <a:rPr lang="en-US" altLang="en-US" b="0" dirty="0" err="1" smtClean="0">
                <a:solidFill>
                  <a:srgbClr val="007935"/>
                </a:solidFill>
              </a:rPr>
              <a:t>yú</a:t>
            </a:r>
            <a:endParaRPr lang="en-US" altLang="zh-CN" b="0" dirty="0" smtClean="0">
              <a:solidFill>
                <a:srgbClr val="007935"/>
              </a:solidFill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芥兰牛肉</a:t>
            </a:r>
            <a:r>
              <a:rPr lang="zh-CN" altLang="en-US" sz="3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r>
              <a:rPr lang="en-US" altLang="zh-CN" dirty="0" err="1" smtClean="0">
                <a:solidFill>
                  <a:srgbClr val="007935"/>
                </a:solidFill>
                <a:ea typeface="宋体" panose="02010600030101010101" pitchFamily="2" charset="-122"/>
              </a:rPr>
              <a:t>j</a:t>
            </a:r>
            <a:r>
              <a:rPr lang="en-US" altLang="en-US" dirty="0" err="1" smtClean="0">
                <a:solidFill>
                  <a:srgbClr val="007935"/>
                </a:solidFill>
                <a:ea typeface="宋体" panose="02010600030101010101" pitchFamily="2" charset="-122"/>
              </a:rPr>
              <a:t>iè</a:t>
            </a:r>
            <a:r>
              <a:rPr lang="en-US" altLang="en-US" dirty="0" smtClean="0">
                <a:solidFill>
                  <a:srgbClr val="007935"/>
                </a:solidFill>
                <a:ea typeface="宋体" panose="02010600030101010101" pitchFamily="2" charset="-122"/>
              </a:rPr>
              <a:t> </a:t>
            </a:r>
            <a:r>
              <a:rPr lang="en-US" altLang="en-US" dirty="0" err="1">
                <a:solidFill>
                  <a:srgbClr val="007935"/>
                </a:solidFill>
                <a:ea typeface="宋体" panose="02010600030101010101" pitchFamily="2" charset="-122"/>
              </a:rPr>
              <a:t>lán</a:t>
            </a:r>
            <a:r>
              <a:rPr lang="en-US" altLang="en-US" dirty="0">
                <a:solidFill>
                  <a:srgbClr val="007935"/>
                </a:solidFill>
                <a:ea typeface="宋体" panose="02010600030101010101" pitchFamily="2" charset="-122"/>
              </a:rPr>
              <a:t> </a:t>
            </a:r>
            <a:r>
              <a:rPr lang="en-US" altLang="en-US" dirty="0" err="1">
                <a:solidFill>
                  <a:srgbClr val="007935"/>
                </a:solidFill>
                <a:ea typeface="宋体" panose="02010600030101010101" pitchFamily="2" charset="-122"/>
              </a:rPr>
              <a:t>niúròu</a:t>
            </a:r>
            <a:endParaRPr lang="en-US" altLang="zh-CN" dirty="0">
              <a:solidFill>
                <a:srgbClr val="007935"/>
              </a:solidFill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菠菜豆腐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汤</a:t>
            </a:r>
            <a:r>
              <a:rPr lang="zh-CN" altLang="en-US" sz="3200" dirty="0" smtClean="0">
                <a:solidFill>
                  <a:srgbClr val="007935"/>
                </a:solidFill>
                <a:ea typeface="KaiTi" panose="02010609060101010101" pitchFamily="49" charset="-122"/>
              </a:rPr>
              <a:t> </a:t>
            </a:r>
            <a:r>
              <a:rPr lang="en-US" altLang="zh-CN" dirty="0" err="1" smtClean="0">
                <a:solidFill>
                  <a:srgbClr val="007935"/>
                </a:solidFill>
                <a:ea typeface="宋体" panose="02010600030101010101" pitchFamily="2" charset="-122"/>
              </a:rPr>
              <a:t>b</a:t>
            </a:r>
            <a:r>
              <a:rPr lang="en-US" altLang="en-US" dirty="0" err="1" smtClean="0">
                <a:solidFill>
                  <a:srgbClr val="007935"/>
                </a:solidFill>
                <a:ea typeface="宋体" panose="02010600030101010101" pitchFamily="2" charset="-122"/>
              </a:rPr>
              <a:t>ōcài</a:t>
            </a:r>
            <a:r>
              <a:rPr lang="en-US" altLang="en-US" dirty="0" smtClean="0">
                <a:solidFill>
                  <a:srgbClr val="007935"/>
                </a:solidFill>
                <a:ea typeface="宋体" panose="02010600030101010101" pitchFamily="2" charset="-122"/>
              </a:rPr>
              <a:t> </a:t>
            </a:r>
            <a:r>
              <a:rPr lang="en-US" altLang="en-US" dirty="0" err="1">
                <a:solidFill>
                  <a:srgbClr val="007935"/>
                </a:solidFill>
                <a:ea typeface="宋体" panose="02010600030101010101" pitchFamily="2" charset="-122"/>
              </a:rPr>
              <a:t>dòufu</a:t>
            </a:r>
            <a:r>
              <a:rPr lang="en-US" altLang="en-US" dirty="0">
                <a:solidFill>
                  <a:srgbClr val="007935"/>
                </a:solidFill>
                <a:ea typeface="宋体" panose="02010600030101010101" pitchFamily="2" charset="-122"/>
              </a:rPr>
              <a:t> </a:t>
            </a:r>
            <a:r>
              <a:rPr lang="en-US" altLang="en-US" dirty="0" err="1">
                <a:solidFill>
                  <a:srgbClr val="007935"/>
                </a:solidFill>
                <a:ea typeface="宋体" panose="02010600030101010101" pitchFamily="2" charset="-122"/>
              </a:rPr>
              <a:t>tāng</a:t>
            </a:r>
            <a:endParaRPr lang="en-US" altLang="zh-CN" dirty="0">
              <a:solidFill>
                <a:srgbClr val="007935"/>
              </a:solidFill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家常豆腐</a:t>
            </a:r>
            <a:r>
              <a:rPr lang="zh-CN" altLang="en-US" sz="3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2600" dirty="0" err="1" smtClean="0">
                <a:solidFill>
                  <a:srgbClr val="007935"/>
                </a:solidFill>
                <a:ea typeface="宋体" panose="02010600030101010101" pitchFamily="2" charset="-122"/>
              </a:rPr>
              <a:t>j</a:t>
            </a:r>
            <a:r>
              <a:rPr lang="en-US" altLang="en-US" sz="2600" dirty="0" err="1" smtClean="0">
                <a:solidFill>
                  <a:srgbClr val="007935"/>
                </a:solidFill>
                <a:ea typeface="宋体" panose="02010600030101010101" pitchFamily="2" charset="-122"/>
              </a:rPr>
              <a:t>iācháng</a:t>
            </a:r>
            <a:r>
              <a:rPr lang="en-US" altLang="en-US" sz="2600" dirty="0" smtClean="0">
                <a:solidFill>
                  <a:srgbClr val="007935"/>
                </a:solidFill>
                <a:ea typeface="宋体" panose="02010600030101010101" pitchFamily="2" charset="-122"/>
              </a:rPr>
              <a:t> </a:t>
            </a:r>
            <a:r>
              <a:rPr lang="en-US" altLang="en-US" sz="2600" dirty="0" err="1">
                <a:solidFill>
                  <a:srgbClr val="007935"/>
                </a:solidFill>
                <a:ea typeface="宋体" panose="02010600030101010101" pitchFamily="2" charset="-122"/>
              </a:rPr>
              <a:t>dòufu</a:t>
            </a:r>
            <a:endParaRPr lang="en-US" altLang="zh-CN" sz="2600" dirty="0">
              <a:solidFill>
                <a:srgbClr val="007935"/>
              </a:solidFill>
              <a:ea typeface="宋体" panose="02010600030101010101" pitchFamily="2" charset="-122"/>
            </a:endParaRPr>
          </a:p>
          <a:p>
            <a:pPr>
              <a:lnSpc>
                <a:spcPct val="70000"/>
              </a:lnSpc>
              <a:buNone/>
            </a:pP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酸辣汤</a:t>
            </a:r>
            <a:r>
              <a:rPr lang="zh-CN" altLang="en-US" sz="3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en-US" altLang="zh-CN" sz="2600" dirty="0" err="1" smtClean="0">
                <a:solidFill>
                  <a:srgbClr val="007935"/>
                </a:solidFill>
                <a:ea typeface="宋体" panose="02010600030101010101" pitchFamily="2" charset="-122"/>
              </a:rPr>
              <a:t>s</a:t>
            </a:r>
            <a:r>
              <a:rPr lang="en-US" altLang="en-US" sz="2600" dirty="0" err="1" smtClean="0">
                <a:solidFill>
                  <a:srgbClr val="007935"/>
                </a:solidFill>
                <a:ea typeface="宋体" panose="02010600030101010101" pitchFamily="2" charset="-122"/>
              </a:rPr>
              <a:t>uān</a:t>
            </a:r>
            <a:r>
              <a:rPr lang="en-US" altLang="en-US" sz="2600" dirty="0" smtClean="0">
                <a:solidFill>
                  <a:srgbClr val="007935"/>
                </a:solidFill>
                <a:ea typeface="宋体" panose="02010600030101010101" pitchFamily="2" charset="-122"/>
              </a:rPr>
              <a:t> </a:t>
            </a:r>
            <a:r>
              <a:rPr lang="en-US" altLang="en-US" sz="2600" dirty="0" err="1">
                <a:solidFill>
                  <a:srgbClr val="007935"/>
                </a:solidFill>
                <a:ea typeface="宋体" panose="02010600030101010101" pitchFamily="2" charset="-122"/>
              </a:rPr>
              <a:t>là</a:t>
            </a:r>
            <a:r>
              <a:rPr lang="en-US" altLang="en-US" sz="2600" dirty="0">
                <a:solidFill>
                  <a:srgbClr val="007935"/>
                </a:solidFill>
                <a:ea typeface="宋体" panose="02010600030101010101" pitchFamily="2" charset="-122"/>
              </a:rPr>
              <a:t> </a:t>
            </a:r>
            <a:r>
              <a:rPr lang="en-US" altLang="en-US" sz="2600" dirty="0" err="1">
                <a:solidFill>
                  <a:srgbClr val="007935"/>
                </a:solidFill>
                <a:ea typeface="宋体" panose="02010600030101010101" pitchFamily="2" charset="-122"/>
              </a:rPr>
              <a:t>tāng</a:t>
            </a:r>
            <a:endParaRPr lang="en-US" altLang="zh-CN" sz="2600" dirty="0">
              <a:solidFill>
                <a:srgbClr val="007935"/>
              </a:solidFill>
              <a:ea typeface="宋体" panose="02010600030101010101" pitchFamily="2" charset="-122"/>
            </a:endParaRPr>
          </a:p>
          <a:p>
            <a:pPr eaLnBrk="1" hangingPunct="1"/>
            <a:endParaRPr lang="en-US" altLang="zh-CN" dirty="0" smtClean="0">
              <a:ea typeface="宋体" panose="02010600030101010101" pitchFamily="2" charset="-122"/>
            </a:endParaRPr>
          </a:p>
          <a:p>
            <a:pPr eaLnBrk="1" hangingPunct="1"/>
            <a:endParaRPr lang="en-US" altLang="zh-CN" dirty="0" smtClean="0">
              <a:ea typeface="宋体" panose="02010600030101010101" pitchFamily="2" charset="-122"/>
            </a:endParaRPr>
          </a:p>
          <a:p>
            <a:pPr eaLnBrk="1" hangingPunct="1"/>
            <a:endParaRPr lang="en-US" altLang="en-US" dirty="0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2" y="314325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144" y="426193"/>
            <a:ext cx="27543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843" y="3659367"/>
            <a:ext cx="2617788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57" y="4161034"/>
            <a:ext cx="2379193" cy="219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153937"/>
            <a:ext cx="26447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07" y="2288287"/>
            <a:ext cx="2108849" cy="157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5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/>
          </p:cNvSpPr>
          <p:nvPr/>
        </p:nvSpPr>
        <p:spPr bwMode="auto">
          <a:xfrm>
            <a:off x="1981200" y="457201"/>
            <a:ext cx="82296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zh-CN" sz="2400" b="1">
              <a:ea typeface="黑体" pitchFamily="49" charset="-122"/>
            </a:endParaRPr>
          </a:p>
        </p:txBody>
      </p:sp>
      <p:sp>
        <p:nvSpPr>
          <p:cNvPr id="6147" name="Rectangle 3"/>
          <p:cNvSpPr>
            <a:spLocks/>
          </p:cNvSpPr>
          <p:nvPr/>
        </p:nvSpPr>
        <p:spPr bwMode="auto">
          <a:xfrm>
            <a:off x="1857910" y="64908"/>
            <a:ext cx="1905000" cy="676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清蒸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 eaLnBrk="1" hangingPunct="1">
              <a:buFontTx/>
              <a:buChar char="•"/>
            </a:pP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红烧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 eaLnBrk="1" hangingPunct="1">
              <a:buFontTx/>
              <a:buChar char="•"/>
            </a:pP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清淡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 eaLnBrk="1" hangingPunct="1">
              <a:buFontTx/>
              <a:buChar char="•"/>
            </a:pP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油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 eaLnBrk="1" hangingPunct="1">
              <a:buFontTx/>
              <a:buChar char="•"/>
            </a:pP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咸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 eaLnBrk="1" hangingPunct="1">
              <a:buFontTx/>
              <a:buChar char="•"/>
            </a:pP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辣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 eaLnBrk="1" hangingPunct="1">
              <a:buFontTx/>
              <a:buChar char="•"/>
            </a:pP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酸 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 eaLnBrk="1" hangingPunct="1">
              <a:buFontTx/>
              <a:buChar char="•"/>
            </a:pPr>
            <a:r>
              <a:rPr lang="zh-CN" alt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嫩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 eaLnBrk="1" hangingPunct="1">
              <a:buFontTx/>
              <a:buChar char="•"/>
            </a:pPr>
            <a:r>
              <a:rPr lang="zh-CN" alt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香</a:t>
            </a:r>
            <a:endParaRPr lang="en-US" altLang="zh-CN" sz="36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buFontTx/>
              <a:buChar char="•"/>
            </a:pP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新鲜 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 eaLnBrk="1" hangingPunct="1">
              <a:buFontTx/>
              <a:buChar char="•"/>
            </a:pP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口味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 eaLnBrk="1" hangingPunct="1">
              <a:buFontTx/>
              <a:buChar char="•"/>
            </a:pPr>
            <a:r>
              <a:rPr lang="zh-CN" alt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味道</a:t>
            </a:r>
            <a:endParaRPr lang="en-US" altLang="zh-CN" sz="3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150" name="Rectangle 3"/>
          <p:cNvSpPr>
            <a:spLocks/>
          </p:cNvSpPr>
          <p:nvPr/>
        </p:nvSpPr>
        <p:spPr bwMode="auto">
          <a:xfrm>
            <a:off x="3762910" y="211600"/>
            <a:ext cx="1908425" cy="652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l" eaLnBrk="1" hangingPunct="1">
              <a:spcAft>
                <a:spcPts val="1200"/>
              </a:spcAft>
            </a:pPr>
            <a:r>
              <a:rPr lang="en-US" altLang="en-US" sz="2400" dirty="0" err="1">
                <a:solidFill>
                  <a:srgbClr val="007935"/>
                </a:solidFill>
                <a:latin typeface="+mn-lt"/>
              </a:rPr>
              <a:t>qīngzhēng</a:t>
            </a:r>
            <a:endParaRPr lang="en-US" altLang="en-US" sz="2400" dirty="0">
              <a:solidFill>
                <a:srgbClr val="007935"/>
              </a:solidFill>
              <a:latin typeface="+mn-lt"/>
            </a:endParaRPr>
          </a:p>
          <a:p>
            <a:pPr marL="0" indent="0" algn="l" eaLnBrk="1" hangingPunct="1">
              <a:spcAft>
                <a:spcPts val="1200"/>
              </a:spcAft>
            </a:pPr>
            <a:r>
              <a:rPr lang="en-US" altLang="en-US" sz="2400" dirty="0" err="1">
                <a:solidFill>
                  <a:srgbClr val="007935"/>
                </a:solidFill>
                <a:latin typeface="+mn-lt"/>
              </a:rPr>
              <a:t>hóngshāo</a:t>
            </a:r>
            <a:endParaRPr lang="en-US" altLang="en-US" sz="2400" dirty="0">
              <a:solidFill>
                <a:srgbClr val="007935"/>
              </a:solidFill>
              <a:latin typeface="+mn-lt"/>
            </a:endParaRPr>
          </a:p>
          <a:p>
            <a:pPr marL="0" indent="0" algn="l" eaLnBrk="1" hangingPunct="1">
              <a:spcAft>
                <a:spcPts val="1800"/>
              </a:spcAft>
            </a:pPr>
            <a:r>
              <a:rPr lang="en-US" altLang="en-US" sz="2400" dirty="0" err="1">
                <a:solidFill>
                  <a:srgbClr val="007935"/>
                </a:solidFill>
                <a:latin typeface="+mn-lt"/>
              </a:rPr>
              <a:t>qīngdàn</a:t>
            </a:r>
            <a:endParaRPr lang="en-US" altLang="en-US" sz="2400" dirty="0">
              <a:solidFill>
                <a:srgbClr val="007935"/>
              </a:solidFill>
              <a:latin typeface="+mn-lt"/>
            </a:endParaRPr>
          </a:p>
          <a:p>
            <a:pPr marL="0" indent="0" algn="l" eaLnBrk="1" hangingPunct="1">
              <a:spcAft>
                <a:spcPts val="1800"/>
              </a:spcAft>
            </a:pPr>
            <a:r>
              <a:rPr lang="en-US" altLang="en-US" sz="2400" dirty="0" err="1">
                <a:solidFill>
                  <a:srgbClr val="007935"/>
                </a:solidFill>
                <a:latin typeface="+mn-lt"/>
              </a:rPr>
              <a:t>yóu</a:t>
            </a:r>
            <a:endParaRPr lang="en-US" altLang="en-US" sz="2400" dirty="0">
              <a:solidFill>
                <a:srgbClr val="007935"/>
              </a:solidFill>
              <a:latin typeface="+mn-lt"/>
            </a:endParaRPr>
          </a:p>
          <a:p>
            <a:pPr marL="0" indent="0" algn="l" eaLnBrk="1" hangingPunct="1">
              <a:spcAft>
                <a:spcPts val="1800"/>
              </a:spcAft>
            </a:pPr>
            <a:r>
              <a:rPr lang="en-US" altLang="en-US" sz="2400" dirty="0" err="1">
                <a:solidFill>
                  <a:srgbClr val="007935"/>
                </a:solidFill>
                <a:latin typeface="+mn-lt"/>
              </a:rPr>
              <a:t>xián</a:t>
            </a:r>
            <a:endParaRPr lang="en-US" altLang="en-US" sz="2400" dirty="0">
              <a:solidFill>
                <a:srgbClr val="007935"/>
              </a:solidFill>
              <a:latin typeface="+mn-lt"/>
            </a:endParaRPr>
          </a:p>
          <a:p>
            <a:pPr marL="0" indent="0" algn="l" eaLnBrk="1" hangingPunct="1">
              <a:spcAft>
                <a:spcPts val="1200"/>
              </a:spcAft>
            </a:pPr>
            <a:r>
              <a:rPr lang="en-US" altLang="en-US" sz="2400" dirty="0" err="1">
                <a:solidFill>
                  <a:srgbClr val="007935"/>
                </a:solidFill>
                <a:latin typeface="+mn-lt"/>
              </a:rPr>
              <a:t>là</a:t>
            </a:r>
            <a:endParaRPr lang="en-US" altLang="en-US" sz="2400" dirty="0">
              <a:solidFill>
                <a:srgbClr val="007935"/>
              </a:solidFill>
              <a:latin typeface="+mn-lt"/>
            </a:endParaRPr>
          </a:p>
          <a:p>
            <a:pPr marL="0" indent="0" algn="l" eaLnBrk="1" hangingPunct="1">
              <a:spcAft>
                <a:spcPts val="1200"/>
              </a:spcAft>
            </a:pPr>
            <a:r>
              <a:rPr lang="en-US" altLang="en-US" sz="2400" dirty="0" err="1">
                <a:solidFill>
                  <a:srgbClr val="007935"/>
                </a:solidFill>
                <a:latin typeface="+mn-lt"/>
              </a:rPr>
              <a:t>suān</a:t>
            </a:r>
            <a:endParaRPr lang="en-US" altLang="en-US" sz="2400" dirty="0">
              <a:solidFill>
                <a:srgbClr val="007935"/>
              </a:solidFill>
              <a:latin typeface="+mn-lt"/>
            </a:endParaRPr>
          </a:p>
          <a:p>
            <a:pPr marL="0" indent="0" algn="l" eaLnBrk="1" hangingPunct="1">
              <a:spcAft>
                <a:spcPts val="1200"/>
              </a:spcAft>
            </a:pPr>
            <a:r>
              <a:rPr lang="en-US" altLang="en-US" sz="2400" dirty="0" err="1">
                <a:solidFill>
                  <a:srgbClr val="007935"/>
                </a:solidFill>
                <a:latin typeface="+mn-lt"/>
              </a:rPr>
              <a:t>xīnxian</a:t>
            </a:r>
            <a:endParaRPr lang="en-US" altLang="en-US" sz="2400" dirty="0">
              <a:solidFill>
                <a:srgbClr val="007935"/>
              </a:solidFill>
              <a:latin typeface="+mn-lt"/>
            </a:endParaRPr>
          </a:p>
          <a:p>
            <a:pPr marL="0" indent="0" algn="l" eaLnBrk="1" hangingPunct="1">
              <a:spcAft>
                <a:spcPts val="1200"/>
              </a:spcAft>
            </a:pPr>
            <a:r>
              <a:rPr lang="en-US" altLang="en-US" sz="2400" dirty="0" err="1">
                <a:solidFill>
                  <a:srgbClr val="007935"/>
                </a:solidFill>
                <a:latin typeface="+mn-lt"/>
              </a:rPr>
              <a:t>nèn</a:t>
            </a:r>
            <a:endParaRPr lang="en-US" altLang="en-US" sz="2400" dirty="0">
              <a:solidFill>
                <a:srgbClr val="007935"/>
              </a:solidFill>
              <a:latin typeface="+mn-lt"/>
            </a:endParaRPr>
          </a:p>
          <a:p>
            <a:pPr marL="0" indent="0" algn="l" eaLnBrk="1" hangingPunct="1">
              <a:spcAft>
                <a:spcPts val="1200"/>
              </a:spcAft>
            </a:pPr>
            <a:r>
              <a:rPr lang="en-US" altLang="en-US" sz="2400" dirty="0" err="1">
                <a:solidFill>
                  <a:srgbClr val="007935"/>
                </a:solidFill>
                <a:latin typeface="+mn-lt"/>
              </a:rPr>
              <a:t>xiāng</a:t>
            </a:r>
            <a:endParaRPr lang="en-US" altLang="en-US" sz="2400" dirty="0">
              <a:solidFill>
                <a:srgbClr val="007935"/>
              </a:solidFill>
              <a:latin typeface="+mn-lt"/>
            </a:endParaRPr>
          </a:p>
          <a:p>
            <a:pPr marL="0" indent="0" algn="l" eaLnBrk="1" hangingPunct="1">
              <a:spcAft>
                <a:spcPts val="1200"/>
              </a:spcAft>
            </a:pPr>
            <a:r>
              <a:rPr lang="en-US" altLang="en-US" sz="2400" dirty="0" err="1">
                <a:solidFill>
                  <a:srgbClr val="007935"/>
                </a:solidFill>
                <a:latin typeface="+mn-lt"/>
              </a:rPr>
              <a:t>kǒuwèi</a:t>
            </a:r>
            <a:endParaRPr lang="en-US" altLang="en-US" sz="2400" dirty="0">
              <a:solidFill>
                <a:srgbClr val="007935"/>
              </a:solidFill>
              <a:latin typeface="+mn-lt"/>
            </a:endParaRPr>
          </a:p>
          <a:p>
            <a:pPr marL="0" indent="0" algn="l" eaLnBrk="1" hangingPunct="1">
              <a:spcAft>
                <a:spcPts val="1200"/>
              </a:spcAft>
            </a:pPr>
            <a:r>
              <a:rPr lang="en-US" altLang="en-US" sz="2400" dirty="0" err="1">
                <a:solidFill>
                  <a:srgbClr val="007935"/>
                </a:solidFill>
                <a:latin typeface="+mn-lt"/>
              </a:rPr>
              <a:t>wèidao</a:t>
            </a:r>
            <a:endParaRPr lang="en-US" altLang="zh-CN" sz="2400" dirty="0">
              <a:solidFill>
                <a:srgbClr val="007935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5583576" y="255265"/>
            <a:ext cx="5498814" cy="652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C00000"/>
                </a:solidFill>
                <a:latin typeface="+mn-lt"/>
              </a:rPr>
              <a:t>To steam (food without heavy sauce)</a:t>
            </a:r>
          </a:p>
          <a:p>
            <a:pPr marL="0" indent="0"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C00000"/>
                </a:solidFill>
                <a:latin typeface="+mn-lt"/>
              </a:rPr>
              <a:t>To cook (food with soy sauce)</a:t>
            </a:r>
          </a:p>
          <a:p>
            <a:pPr marL="0" indent="0"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C00000"/>
                </a:solidFill>
                <a:latin typeface="+mn-lt"/>
              </a:rPr>
              <a:t>Light in flavor</a:t>
            </a:r>
          </a:p>
          <a:p>
            <a:pPr marL="0" indent="0" eaLnBrk="1" hangingPunct="1">
              <a:spcAft>
                <a:spcPts val="1200"/>
              </a:spcAft>
            </a:pPr>
            <a:r>
              <a:rPr lang="en-US" altLang="en-US" sz="2400" dirty="0">
                <a:solidFill>
                  <a:srgbClr val="C00000"/>
                </a:solidFill>
                <a:latin typeface="+mn-lt"/>
              </a:rPr>
              <a:t>oil; oily</a:t>
            </a:r>
          </a:p>
          <a:p>
            <a:pPr marL="0" indent="0" eaLnBrk="1" hangingPunct="1">
              <a:spcAft>
                <a:spcPts val="1200"/>
              </a:spcAft>
            </a:pPr>
            <a:r>
              <a:rPr lang="en-US" altLang="en-US" sz="2400" dirty="0">
                <a:solidFill>
                  <a:srgbClr val="C00000"/>
                </a:solidFill>
                <a:latin typeface="+mn-lt"/>
              </a:rPr>
              <a:t>salty</a:t>
            </a:r>
          </a:p>
          <a:p>
            <a:pPr marL="0" indent="0" eaLnBrk="1" hangingPunct="1">
              <a:spcAft>
                <a:spcPts val="1200"/>
              </a:spcAft>
            </a:pPr>
            <a:r>
              <a:rPr lang="en-US" altLang="en-US" sz="2400" dirty="0">
                <a:solidFill>
                  <a:srgbClr val="C00000"/>
                </a:solidFill>
                <a:latin typeface="+mn-lt"/>
              </a:rPr>
              <a:t>spicy</a:t>
            </a:r>
          </a:p>
          <a:p>
            <a:pPr marL="0" indent="0" eaLnBrk="1" hangingPunct="1">
              <a:spcAft>
                <a:spcPts val="1200"/>
              </a:spcAft>
            </a:pPr>
            <a:r>
              <a:rPr lang="en-US" altLang="en-US" sz="2400" dirty="0">
                <a:solidFill>
                  <a:srgbClr val="C00000"/>
                </a:solidFill>
                <a:latin typeface="+mn-lt"/>
              </a:rPr>
              <a:t>sour</a:t>
            </a:r>
          </a:p>
          <a:p>
            <a:pPr marL="0" indent="0" eaLnBrk="1" hangingPunct="1">
              <a:spcAft>
                <a:spcPts val="1200"/>
              </a:spcAft>
            </a:pPr>
            <a:r>
              <a:rPr lang="en-US" altLang="en-US" sz="2400" dirty="0">
                <a:solidFill>
                  <a:srgbClr val="C00000"/>
                </a:solidFill>
              </a:rPr>
              <a:t>t</a:t>
            </a:r>
            <a:r>
              <a:rPr lang="en-US" altLang="en-US" sz="2400" dirty="0" smtClean="0">
                <a:solidFill>
                  <a:srgbClr val="C00000"/>
                </a:solidFill>
              </a:rPr>
              <a:t>ender</a:t>
            </a:r>
          </a:p>
          <a:p>
            <a:pPr marL="0" indent="0" eaLnBrk="1" hangingPunct="1">
              <a:spcAft>
                <a:spcPts val="1200"/>
              </a:spcAft>
            </a:pPr>
            <a:r>
              <a:rPr lang="en-US" altLang="en-US" sz="2400" dirty="0">
                <a:solidFill>
                  <a:srgbClr val="C00000"/>
                </a:solidFill>
              </a:rPr>
              <a:t>f</a:t>
            </a:r>
            <a:r>
              <a:rPr lang="en-US" altLang="en-US" sz="2400" dirty="0" smtClean="0">
                <a:solidFill>
                  <a:srgbClr val="C00000"/>
                </a:solidFill>
              </a:rPr>
              <a:t>ragrant</a:t>
            </a:r>
            <a:r>
              <a:rPr lang="en-US" altLang="en-US" sz="2400" dirty="0">
                <a:solidFill>
                  <a:srgbClr val="C00000"/>
                </a:solidFill>
              </a:rPr>
              <a:t>; </a:t>
            </a:r>
            <a:r>
              <a:rPr lang="en-US" altLang="en-US" sz="2400" dirty="0" smtClean="0">
                <a:solidFill>
                  <a:srgbClr val="C00000"/>
                </a:solidFill>
              </a:rPr>
              <a:t>pleasant-smelling</a:t>
            </a:r>
            <a:endParaRPr lang="en-US" altLang="en-US" sz="2400" dirty="0">
              <a:solidFill>
                <a:srgbClr val="C00000"/>
              </a:solidFill>
              <a:latin typeface="+mn-lt"/>
            </a:endParaRPr>
          </a:p>
          <a:p>
            <a:pPr marL="0" indent="0" eaLnBrk="1" hangingPunct="1">
              <a:spcAft>
                <a:spcPts val="1200"/>
              </a:spcAft>
            </a:pPr>
            <a:r>
              <a:rPr lang="en-US" altLang="en-US" sz="2400" dirty="0" smtClean="0">
                <a:solidFill>
                  <a:srgbClr val="C00000"/>
                </a:solidFill>
              </a:rPr>
              <a:t>fresh</a:t>
            </a:r>
          </a:p>
          <a:p>
            <a:pPr marL="0" indent="0" eaLnBrk="1" hangingPunct="1">
              <a:spcAft>
                <a:spcPts val="1200"/>
              </a:spcAft>
            </a:pPr>
            <a:r>
              <a:rPr lang="en-US" altLang="en-US" sz="2400" dirty="0" smtClean="0">
                <a:solidFill>
                  <a:srgbClr val="C00000"/>
                </a:solidFill>
                <a:latin typeface="+mn-lt"/>
              </a:rPr>
              <a:t>Taste</a:t>
            </a:r>
            <a:r>
              <a:rPr lang="en-US" altLang="en-US" sz="2400" dirty="0">
                <a:solidFill>
                  <a:srgbClr val="C00000"/>
                </a:solidFill>
                <a:latin typeface="+mn-lt"/>
              </a:rPr>
              <a:t>; dietary preference</a:t>
            </a:r>
          </a:p>
          <a:p>
            <a:pPr marL="0" indent="0" eaLnBrk="1" hangingPunct="1">
              <a:spcAft>
                <a:spcPts val="1200"/>
              </a:spcAft>
            </a:pPr>
            <a:r>
              <a:rPr lang="en-US" altLang="en-US" sz="2400" dirty="0">
                <a:solidFill>
                  <a:srgbClr val="C00000"/>
                </a:solidFill>
                <a:latin typeface="+mn-lt"/>
              </a:rPr>
              <a:t>Taste; flavor</a:t>
            </a:r>
            <a:endParaRPr lang="en-US" altLang="zh-CN" sz="24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92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053455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zh-CN" altLang="en-US" sz="54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味道</a:t>
            </a:r>
            <a:r>
              <a:rPr lang="zh-CN" altLang="en-US" dirty="0">
                <a:solidFill>
                  <a:srgbClr val="005322"/>
                </a:solidFill>
              </a:rPr>
              <a:t>     </a:t>
            </a:r>
            <a:r>
              <a:rPr lang="en-US" altLang="zh-CN" dirty="0">
                <a:solidFill>
                  <a:srgbClr val="005322"/>
                </a:solidFill>
              </a:rPr>
              <a:t>   </a:t>
            </a:r>
            <a:r>
              <a:rPr lang="en-US" altLang="zh-CN" dirty="0" err="1">
                <a:solidFill>
                  <a:srgbClr val="005322"/>
                </a:solidFill>
              </a:rPr>
              <a:t>wèi</a:t>
            </a:r>
            <a:r>
              <a:rPr lang="en-US" altLang="zh-CN" dirty="0">
                <a:solidFill>
                  <a:srgbClr val="005322"/>
                </a:solidFill>
              </a:rPr>
              <a:t> </a:t>
            </a:r>
            <a:r>
              <a:rPr lang="en-US" altLang="zh-CN" dirty="0" err="1">
                <a:solidFill>
                  <a:srgbClr val="005322"/>
                </a:solidFill>
              </a:rPr>
              <a:t>dào</a:t>
            </a:r>
            <a:r>
              <a:rPr lang="en-US" altLang="zh-CN" dirty="0">
                <a:solidFill>
                  <a:srgbClr val="005322"/>
                </a:solidFill>
              </a:rPr>
              <a:t>        (taste)</a:t>
            </a:r>
            <a:endParaRPr lang="en-US" dirty="0">
              <a:solidFill>
                <a:srgbClr val="00532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620696" y="1399308"/>
            <a:ext cx="5571303" cy="479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defRPr/>
            </a:pPr>
            <a:r>
              <a:rPr lang="zh-CN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咸 </a:t>
            </a:r>
            <a:r>
              <a:rPr lang="en-US" altLang="zh-CN" sz="5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xián</a:t>
            </a:r>
            <a:r>
              <a:rPr lang="en-US" altLang="zh-C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	(salty)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zh-CN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甜</a:t>
            </a:r>
            <a:r>
              <a:rPr lang="en-US" altLang="zh-C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5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tián</a:t>
            </a:r>
            <a:r>
              <a:rPr lang="en-US" altLang="zh-C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	(sweet)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zh-CN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酸</a:t>
            </a:r>
            <a:r>
              <a:rPr lang="en-US" altLang="zh-C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5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KaiTi" charset="-122"/>
                <a:cs typeface="KaiTi" charset="-122"/>
              </a:rPr>
              <a:t>suān</a:t>
            </a:r>
            <a:r>
              <a:rPr lang="en-US" altLang="zh-C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KaiTi" charset="-122"/>
                <a:cs typeface="KaiTi" charset="-122"/>
              </a:rPr>
              <a:t>	(sour)</a:t>
            </a:r>
            <a:endParaRPr lang="en-US" altLang="zh-CN" sz="5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aiTi" charset="-122"/>
              <a:ea typeface="KaiTi" charset="-122"/>
              <a:cs typeface="KaiTi" charset="-122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zh-CN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辣</a:t>
            </a:r>
            <a:r>
              <a:rPr lang="en-US" altLang="zh-C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	</a:t>
            </a:r>
            <a:r>
              <a:rPr lang="en-US" altLang="zh-CN" sz="4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5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là</a:t>
            </a:r>
            <a:r>
              <a:rPr lang="en-US" altLang="zh-CN" sz="4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		</a:t>
            </a:r>
            <a:r>
              <a:rPr lang="en-US" altLang="zh-C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(spicy)</a:t>
            </a:r>
            <a:endParaRPr lang="ja-JP" altLang="en-US" sz="5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KaiTi" charset="-122"/>
              <a:cs typeface="KaiTi" charset="-12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812931" y="2992580"/>
            <a:ext cx="1341385" cy="123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很</a:t>
            </a:r>
            <a:r>
              <a:rPr lang="en-US" altLang="zh-CN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	 </a:t>
            </a:r>
            <a:r>
              <a:rPr lang="en-US" altLang="zh-CN" sz="48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zh-CN" altLang="en-US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    </a:t>
            </a:r>
            <a:endParaRPr lang="ja-JP" altLang="en-US" sz="5400" dirty="0">
              <a:solidFill>
                <a:srgbClr val="0079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54955" y="1487125"/>
            <a:ext cx="2953789" cy="123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糖 </a:t>
            </a:r>
            <a:r>
              <a:rPr lang="en-US" altLang="zh-CN" sz="4000" dirty="0" err="1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táng</a:t>
            </a:r>
            <a:r>
              <a:rPr lang="en-US" altLang="zh-CN" sz="40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  </a:t>
            </a:r>
            <a:r>
              <a:rPr lang="en-US" altLang="zh-CN" sz="48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    </a:t>
            </a:r>
            <a:endParaRPr lang="ja-JP" altLang="en-US" sz="5400" dirty="0">
              <a:solidFill>
                <a:srgbClr val="0079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009" y="90315"/>
            <a:ext cx="992457" cy="99245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77" y="3174550"/>
            <a:ext cx="4067378" cy="2277732"/>
          </a:xfrm>
        </p:spPr>
      </p:pic>
    </p:spTree>
    <p:extLst>
      <p:ext uri="{BB962C8B-B14F-4D97-AF65-F5344CB8AC3E}">
        <p14:creationId xmlns:p14="http://schemas.microsoft.com/office/powerpoint/2010/main" val="201502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053455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zh-CN" altLang="en-US" sz="54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味道</a:t>
            </a:r>
            <a:r>
              <a:rPr lang="zh-CN" altLang="en-US" dirty="0">
                <a:solidFill>
                  <a:srgbClr val="005322"/>
                </a:solidFill>
              </a:rPr>
              <a:t>     </a:t>
            </a:r>
            <a:r>
              <a:rPr lang="en-US" altLang="zh-CN" dirty="0">
                <a:solidFill>
                  <a:srgbClr val="005322"/>
                </a:solidFill>
              </a:rPr>
              <a:t>   </a:t>
            </a:r>
            <a:r>
              <a:rPr lang="en-US" altLang="zh-CN" dirty="0" err="1">
                <a:solidFill>
                  <a:srgbClr val="005322"/>
                </a:solidFill>
              </a:rPr>
              <a:t>wèi</a:t>
            </a:r>
            <a:r>
              <a:rPr lang="en-US" altLang="zh-CN" dirty="0">
                <a:solidFill>
                  <a:srgbClr val="005322"/>
                </a:solidFill>
              </a:rPr>
              <a:t> </a:t>
            </a:r>
            <a:r>
              <a:rPr lang="en-US" altLang="zh-CN" dirty="0" err="1">
                <a:solidFill>
                  <a:srgbClr val="005322"/>
                </a:solidFill>
              </a:rPr>
              <a:t>dào</a:t>
            </a:r>
            <a:r>
              <a:rPr lang="en-US" altLang="zh-CN" dirty="0">
                <a:solidFill>
                  <a:srgbClr val="005322"/>
                </a:solidFill>
              </a:rPr>
              <a:t>        (taste)</a:t>
            </a:r>
            <a:endParaRPr lang="en-US" dirty="0">
              <a:solidFill>
                <a:srgbClr val="00532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620696" y="1399308"/>
            <a:ext cx="5571303" cy="479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defRPr/>
            </a:pPr>
            <a:r>
              <a:rPr lang="zh-CN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咸 </a:t>
            </a:r>
            <a:r>
              <a:rPr lang="en-US" altLang="zh-CN" sz="5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xián</a:t>
            </a:r>
            <a:r>
              <a:rPr lang="en-US" altLang="zh-C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	(salty)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zh-CN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甜</a:t>
            </a:r>
            <a:r>
              <a:rPr lang="en-US" altLang="zh-C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5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tián</a:t>
            </a:r>
            <a:r>
              <a:rPr lang="en-US" altLang="zh-C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	(sweet)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zh-CN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酸</a:t>
            </a:r>
            <a:r>
              <a:rPr lang="en-US" altLang="zh-C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5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KaiTi" charset="-122"/>
                <a:cs typeface="KaiTi" charset="-122"/>
              </a:rPr>
              <a:t>suān</a:t>
            </a:r>
            <a:r>
              <a:rPr lang="en-US" altLang="zh-C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KaiTi" charset="-122"/>
                <a:cs typeface="KaiTi" charset="-122"/>
              </a:rPr>
              <a:t>	(sour)</a:t>
            </a:r>
            <a:endParaRPr lang="en-US" altLang="zh-CN" sz="5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aiTi" charset="-122"/>
              <a:ea typeface="KaiTi" charset="-122"/>
              <a:cs typeface="KaiTi" charset="-122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zh-CN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辣</a:t>
            </a:r>
            <a:r>
              <a:rPr lang="en-US" altLang="zh-C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	</a:t>
            </a:r>
            <a:r>
              <a:rPr lang="en-US" altLang="zh-CN" sz="4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5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là</a:t>
            </a:r>
            <a:r>
              <a:rPr lang="en-US" altLang="zh-CN" sz="4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		</a:t>
            </a:r>
            <a:r>
              <a:rPr lang="en-US" altLang="zh-C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(spicy)</a:t>
            </a:r>
            <a:endParaRPr lang="ja-JP" altLang="en-US" sz="5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KaiTi" charset="-122"/>
              <a:cs typeface="KaiTi" charset="-12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856383" y="3117265"/>
            <a:ext cx="1341385" cy="123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很</a:t>
            </a:r>
            <a:r>
              <a:rPr lang="en-US" altLang="zh-CN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	 </a:t>
            </a:r>
            <a:r>
              <a:rPr lang="en-US" altLang="zh-CN" sz="48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zh-CN" altLang="en-US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    </a:t>
            </a:r>
            <a:endParaRPr lang="ja-JP" altLang="en-US" sz="5400" dirty="0">
              <a:solidFill>
                <a:srgbClr val="0079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8956" y="1480195"/>
            <a:ext cx="3878499" cy="123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柠檬</a:t>
            </a:r>
            <a:r>
              <a:rPr lang="en-US" altLang="zh-CN" sz="40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 </a:t>
            </a:r>
            <a:r>
              <a:rPr lang="en-US" altLang="zh-CN" sz="4000" dirty="0" err="1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níng</a:t>
            </a:r>
            <a:r>
              <a:rPr lang="en-US" altLang="zh-CN" sz="40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 </a:t>
            </a:r>
            <a:r>
              <a:rPr lang="en-US" altLang="zh-CN" sz="4000" dirty="0" err="1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méng</a:t>
            </a:r>
            <a:r>
              <a:rPr lang="en-US" altLang="zh-CN" sz="40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  </a:t>
            </a:r>
            <a:r>
              <a:rPr lang="en-US" altLang="zh-CN" sz="48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    </a:t>
            </a:r>
            <a:endParaRPr lang="ja-JP" altLang="en-US" sz="5400" dirty="0">
              <a:solidFill>
                <a:srgbClr val="0079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009" y="90315"/>
            <a:ext cx="992457" cy="99245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7" y="3054919"/>
            <a:ext cx="4028620" cy="2680863"/>
          </a:xfrm>
        </p:spPr>
      </p:pic>
    </p:spTree>
    <p:extLst>
      <p:ext uri="{BB962C8B-B14F-4D97-AF65-F5344CB8AC3E}">
        <p14:creationId xmlns:p14="http://schemas.microsoft.com/office/powerpoint/2010/main" val="85022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053455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zh-CN" altLang="en-US" sz="54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味道</a:t>
            </a:r>
            <a:r>
              <a:rPr lang="zh-CN" altLang="en-US" dirty="0">
                <a:solidFill>
                  <a:srgbClr val="005322"/>
                </a:solidFill>
              </a:rPr>
              <a:t>     </a:t>
            </a:r>
            <a:r>
              <a:rPr lang="en-US" altLang="zh-CN" dirty="0">
                <a:solidFill>
                  <a:srgbClr val="005322"/>
                </a:solidFill>
              </a:rPr>
              <a:t>   </a:t>
            </a:r>
            <a:r>
              <a:rPr lang="en-US" altLang="zh-CN" dirty="0" err="1">
                <a:solidFill>
                  <a:srgbClr val="005322"/>
                </a:solidFill>
              </a:rPr>
              <a:t>wèi</a:t>
            </a:r>
            <a:r>
              <a:rPr lang="en-US" altLang="zh-CN" dirty="0">
                <a:solidFill>
                  <a:srgbClr val="005322"/>
                </a:solidFill>
              </a:rPr>
              <a:t> </a:t>
            </a:r>
            <a:r>
              <a:rPr lang="en-US" altLang="zh-CN" dirty="0" err="1">
                <a:solidFill>
                  <a:srgbClr val="005322"/>
                </a:solidFill>
              </a:rPr>
              <a:t>dào</a:t>
            </a:r>
            <a:r>
              <a:rPr lang="en-US" altLang="zh-CN" dirty="0">
                <a:solidFill>
                  <a:srgbClr val="005322"/>
                </a:solidFill>
              </a:rPr>
              <a:t>        (taste)</a:t>
            </a:r>
            <a:endParaRPr lang="en-US" dirty="0">
              <a:solidFill>
                <a:srgbClr val="00532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620696" y="1399308"/>
            <a:ext cx="5571303" cy="479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defRPr/>
            </a:pPr>
            <a:r>
              <a:rPr lang="zh-CN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咸 </a:t>
            </a:r>
            <a:r>
              <a:rPr lang="en-US" altLang="zh-CN" sz="5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xián</a:t>
            </a:r>
            <a:r>
              <a:rPr lang="en-US" altLang="zh-C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	(salty)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zh-CN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甜</a:t>
            </a:r>
            <a:r>
              <a:rPr lang="en-US" altLang="zh-C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5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tián</a:t>
            </a:r>
            <a:r>
              <a:rPr lang="en-US" altLang="zh-C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	(sweet)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zh-CN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酸</a:t>
            </a:r>
            <a:r>
              <a:rPr lang="en-US" altLang="zh-C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5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KaiTi" charset="-122"/>
                <a:cs typeface="KaiTi" charset="-122"/>
              </a:rPr>
              <a:t>suān</a:t>
            </a:r>
            <a:r>
              <a:rPr lang="en-US" altLang="zh-C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KaiTi" charset="-122"/>
                <a:cs typeface="KaiTi" charset="-122"/>
              </a:rPr>
              <a:t>	(sour)</a:t>
            </a:r>
            <a:endParaRPr lang="en-US" altLang="zh-CN" sz="5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aiTi" charset="-122"/>
              <a:ea typeface="KaiTi" charset="-122"/>
              <a:cs typeface="KaiTi" charset="-122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zh-CN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辣</a:t>
            </a:r>
            <a:r>
              <a:rPr lang="en-US" altLang="zh-C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	</a:t>
            </a:r>
            <a:r>
              <a:rPr lang="en-US" altLang="zh-CN" sz="4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5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là</a:t>
            </a:r>
            <a:r>
              <a:rPr lang="en-US" altLang="zh-CN" sz="4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		</a:t>
            </a:r>
            <a:r>
              <a:rPr lang="en-US" altLang="zh-C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(spicy)</a:t>
            </a:r>
            <a:endParaRPr lang="ja-JP" altLang="en-US" sz="5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KaiTi" charset="-122"/>
              <a:cs typeface="KaiTi" charset="-12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856383" y="3117265"/>
            <a:ext cx="1341385" cy="123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很</a:t>
            </a:r>
            <a:r>
              <a:rPr lang="en-US" altLang="zh-CN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	 </a:t>
            </a:r>
            <a:r>
              <a:rPr lang="en-US" altLang="zh-CN" sz="48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zh-CN" altLang="en-US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    </a:t>
            </a:r>
            <a:endParaRPr lang="ja-JP" altLang="en-US" sz="5400" dirty="0">
              <a:solidFill>
                <a:srgbClr val="0079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91484" y="1511368"/>
            <a:ext cx="3878499" cy="123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辣椒</a:t>
            </a:r>
            <a:r>
              <a:rPr lang="en-US" altLang="zh-CN" sz="40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 </a:t>
            </a:r>
            <a:r>
              <a:rPr lang="en-US" altLang="zh-CN" sz="4000" dirty="0" err="1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là</a:t>
            </a:r>
            <a:r>
              <a:rPr lang="en-US" altLang="zh-CN" sz="40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 </a:t>
            </a:r>
            <a:r>
              <a:rPr lang="en-US" altLang="zh-CN" sz="4000" dirty="0" err="1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jiāo</a:t>
            </a:r>
            <a:r>
              <a:rPr lang="en-US" altLang="zh-CN" sz="40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KaiTi" charset="-122"/>
                <a:cs typeface="KaiTi" charset="-122"/>
              </a:rPr>
              <a:t>  </a:t>
            </a:r>
            <a:r>
              <a:rPr lang="en-US" altLang="zh-CN" sz="48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    </a:t>
            </a:r>
            <a:endParaRPr lang="ja-JP" altLang="en-US" sz="5400" dirty="0">
              <a:solidFill>
                <a:srgbClr val="0079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009" y="90315"/>
            <a:ext cx="992457" cy="99245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3" y="2926348"/>
            <a:ext cx="3567561" cy="2856891"/>
          </a:xfrm>
        </p:spPr>
      </p:pic>
    </p:spTree>
    <p:extLst>
      <p:ext uri="{BB962C8B-B14F-4D97-AF65-F5344CB8AC3E}">
        <p14:creationId xmlns:p14="http://schemas.microsoft.com/office/powerpoint/2010/main" val="31066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053455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调味料</a:t>
            </a:r>
            <a:r>
              <a:rPr lang="zh-CN" altLang="en-US" dirty="0"/>
              <a:t>     </a:t>
            </a:r>
            <a:r>
              <a:rPr lang="en-US" altLang="zh-CN" dirty="0"/>
              <a:t>   </a:t>
            </a:r>
            <a:r>
              <a:rPr lang="en-US" altLang="zh-CN" dirty="0" err="1"/>
              <a:t>Tiáowèi</a:t>
            </a:r>
            <a:r>
              <a:rPr lang="en-US" altLang="zh-CN" dirty="0"/>
              <a:t> </a:t>
            </a:r>
            <a:r>
              <a:rPr lang="en-US" altLang="zh-CN" dirty="0" err="1"/>
              <a:t>liào</a:t>
            </a:r>
            <a:r>
              <a:rPr lang="en-US" altLang="zh-CN" dirty="0"/>
              <a:t>        (Seasoning)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70" y="3105851"/>
            <a:ext cx="2730843" cy="1817961"/>
          </a:xfr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583460" y="1612546"/>
            <a:ext cx="2867890" cy="123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盐</a:t>
            </a:r>
            <a:r>
              <a:rPr lang="en-US" altLang="zh-CN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	</a:t>
            </a:r>
            <a:r>
              <a:rPr lang="en-US" altLang="zh-CN" sz="4000" dirty="0" err="1">
                <a:solidFill>
                  <a:srgbClr val="007935"/>
                </a:solidFill>
                <a:latin typeface="+mn-lt"/>
                <a:ea typeface="KaiTi" charset="-122"/>
                <a:cs typeface="KaiTi" charset="-122"/>
              </a:rPr>
              <a:t>yán</a:t>
            </a:r>
            <a:r>
              <a:rPr lang="en-US" altLang="zh-CN" sz="4000" dirty="0">
                <a:solidFill>
                  <a:srgbClr val="007935"/>
                </a:solidFill>
                <a:latin typeface="+mn-lt"/>
                <a:ea typeface="KaiTi" charset="-122"/>
                <a:cs typeface="KaiTi" charset="-122"/>
              </a:rPr>
              <a:t>  </a:t>
            </a:r>
            <a:r>
              <a:rPr lang="en-US" altLang="zh-CN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     </a:t>
            </a:r>
            <a:endParaRPr lang="ja-JP" altLang="en-US" sz="54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009" y="90315"/>
            <a:ext cx="992457" cy="99245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66077" y="1612546"/>
            <a:ext cx="2953789" cy="123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糖 </a:t>
            </a:r>
            <a:r>
              <a:rPr lang="en-US" altLang="zh-CN" sz="4000" dirty="0" err="1">
                <a:solidFill>
                  <a:srgbClr val="007935"/>
                </a:solidFill>
                <a:latin typeface="+mn-lt"/>
                <a:ea typeface="KaiTi" charset="-122"/>
                <a:cs typeface="KaiTi" charset="-122"/>
              </a:rPr>
              <a:t>táng</a:t>
            </a:r>
            <a:r>
              <a:rPr lang="en-US" altLang="zh-CN" sz="4000" dirty="0">
                <a:solidFill>
                  <a:srgbClr val="007935"/>
                </a:solidFill>
                <a:latin typeface="+mn-lt"/>
                <a:ea typeface="KaiTi" charset="-122"/>
                <a:cs typeface="KaiTi" charset="-122"/>
              </a:rPr>
              <a:t>  </a:t>
            </a:r>
            <a:r>
              <a:rPr lang="en-US" altLang="zh-CN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     </a:t>
            </a:r>
            <a:endParaRPr lang="ja-JP" altLang="en-US" sz="54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88" y="3105851"/>
            <a:ext cx="3245678" cy="181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6468962" y="1631696"/>
            <a:ext cx="2408445" cy="134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醋 </a:t>
            </a:r>
            <a:r>
              <a:rPr lang="en-US" altLang="zh-CN" dirty="0" err="1">
                <a:solidFill>
                  <a:srgbClr val="007935"/>
                </a:solidFill>
                <a:latin typeface="+mn-lt"/>
                <a:ea typeface="KaiTi" charset="-122"/>
                <a:cs typeface="KaiTi" charset="-122"/>
              </a:rPr>
              <a:t>cù</a:t>
            </a:r>
            <a:endParaRPr lang="ja-JP" altLang="en-US" dirty="0">
              <a:solidFill>
                <a:srgbClr val="007935"/>
              </a:solidFill>
              <a:latin typeface="+mn-lt"/>
              <a:ea typeface="KaiTi" charset="-122"/>
              <a:cs typeface="KaiTi" charset="-122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642912" y="1631696"/>
            <a:ext cx="3777049" cy="133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味精</a:t>
            </a:r>
            <a:r>
              <a:rPr lang="en-US" altLang="zh-CN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4000" dirty="0" err="1">
                <a:solidFill>
                  <a:srgbClr val="007935"/>
                </a:solidFill>
                <a:latin typeface="+mn-lt"/>
                <a:ea typeface="KaiTi" charset="-122"/>
                <a:cs typeface="KaiTi" charset="-122"/>
              </a:rPr>
              <a:t>wèijīng</a:t>
            </a:r>
            <a:r>
              <a:rPr lang="en-US" altLang="zh-CN" sz="4000" dirty="0">
                <a:solidFill>
                  <a:srgbClr val="007935"/>
                </a:solidFill>
                <a:latin typeface="+mn-lt"/>
                <a:ea typeface="KaiTi" charset="-122"/>
                <a:cs typeface="KaiTi" charset="-122"/>
              </a:rPr>
              <a:t>  </a:t>
            </a:r>
          </a:p>
        </p:txBody>
      </p:sp>
      <p:pic>
        <p:nvPicPr>
          <p:cNvPr id="13" name="Picture 4" descr="https://encrypted-tbn3.gstatic.com/images?q=tbn:ANd9GcRnfoXgIvPYc2o-mm3dC0ps_NHyWVylgRXVHNYnVZlmFPleQ9f31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67341" y="3105851"/>
            <a:ext cx="1728192" cy="281817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270" y="3105852"/>
            <a:ext cx="1955727" cy="2590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70" y="2850075"/>
            <a:ext cx="1672647" cy="33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2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01091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调味料</a:t>
            </a:r>
            <a:r>
              <a:rPr lang="zh-CN" altLang="en-US" dirty="0"/>
              <a:t>     </a:t>
            </a:r>
            <a:r>
              <a:rPr lang="en-US" altLang="zh-CN" dirty="0"/>
              <a:t>   </a:t>
            </a:r>
            <a:r>
              <a:rPr lang="en-US" altLang="zh-CN" dirty="0" err="1"/>
              <a:t>Tiáowèi</a:t>
            </a:r>
            <a:r>
              <a:rPr lang="en-US" altLang="zh-CN" dirty="0"/>
              <a:t> </a:t>
            </a:r>
            <a:r>
              <a:rPr lang="en-US" altLang="zh-CN" dirty="0" err="1"/>
              <a:t>liào</a:t>
            </a:r>
            <a:r>
              <a:rPr lang="en-US" altLang="zh-CN" dirty="0"/>
              <a:t>        (Seasoning)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658" y="90316"/>
            <a:ext cx="726808" cy="72680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A95DE09-F6CF-524B-B151-482C1034D437}"/>
              </a:ext>
            </a:extLst>
          </p:cNvPr>
          <p:cNvSpPr txBox="1">
            <a:spLocks/>
          </p:cNvSpPr>
          <p:nvPr/>
        </p:nvSpPr>
        <p:spPr bwMode="auto">
          <a:xfrm>
            <a:off x="593152" y="4807613"/>
            <a:ext cx="2309612" cy="165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60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酱油</a:t>
            </a:r>
            <a:r>
              <a:rPr lang="zh-CN" altLang="en-US" sz="60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</a:t>
            </a:r>
            <a:endParaRPr lang="en-US" altLang="zh-CN" sz="6000" dirty="0">
              <a:solidFill>
                <a:srgbClr val="0079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aiTi" charset="-122"/>
              <a:ea typeface="KaiTi" charset="-122"/>
              <a:cs typeface="KaiTi" charset="-122"/>
            </a:endParaRPr>
          </a:p>
          <a:p>
            <a:pPr algn="l" eaLnBrk="1" hangingPunct="1">
              <a:defRPr/>
            </a:pPr>
            <a:r>
              <a:rPr lang="en-US" altLang="zh-CN" sz="3600" dirty="0" err="1">
                <a:solidFill>
                  <a:srgbClr val="007935"/>
                </a:solidFill>
                <a:latin typeface="+mn-lt"/>
                <a:ea typeface="KaiTi" charset="-122"/>
                <a:cs typeface="KaiTi" charset="-122"/>
              </a:rPr>
              <a:t>Jiàng</a:t>
            </a:r>
            <a:r>
              <a:rPr lang="en-US" altLang="zh-CN" sz="3600" dirty="0">
                <a:solidFill>
                  <a:srgbClr val="007935"/>
                </a:solidFill>
                <a:latin typeface="+mn-lt"/>
                <a:ea typeface="KaiTi" charset="-122"/>
                <a:cs typeface="KaiTi" charset="-122"/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  <a:latin typeface="+mn-lt"/>
                <a:ea typeface="KaiTi" charset="-122"/>
                <a:cs typeface="KaiTi" charset="-122"/>
              </a:rPr>
              <a:t>yóu</a:t>
            </a:r>
            <a:endParaRPr lang="ja-JP" altLang="en-US" sz="3600" dirty="0">
              <a:solidFill>
                <a:srgbClr val="007935"/>
              </a:solidFill>
              <a:latin typeface="+mn-lt"/>
              <a:ea typeface="KaiTi" charset="-122"/>
              <a:cs typeface="KaiTi" charset="-122"/>
            </a:endParaRP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85B46DA9-0FD8-D041-87A8-705611029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34945" y="1253929"/>
            <a:ext cx="2583556" cy="258355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05CDB92B-6D44-664C-A178-CC37FF49EB08}"/>
              </a:ext>
            </a:extLst>
          </p:cNvPr>
          <p:cNvSpPr txBox="1">
            <a:spLocks/>
          </p:cNvSpPr>
          <p:nvPr/>
        </p:nvSpPr>
        <p:spPr bwMode="auto">
          <a:xfrm>
            <a:off x="4420596" y="4961255"/>
            <a:ext cx="3195810" cy="134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60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辣椒酱</a:t>
            </a:r>
            <a:r>
              <a:rPr lang="en-US" altLang="zh-CN" sz="60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</a:t>
            </a:r>
          </a:p>
          <a:p>
            <a:pPr algn="l" eaLnBrk="1" hangingPunct="1">
              <a:defRPr/>
            </a:pPr>
            <a:r>
              <a:rPr lang="en-US" altLang="zh-CN" sz="4000" dirty="0" err="1">
                <a:solidFill>
                  <a:srgbClr val="007935"/>
                </a:solidFill>
                <a:latin typeface="+mn-lt"/>
                <a:ea typeface="KaiTi" charset="-122"/>
                <a:cs typeface="KaiTi" charset="-122"/>
              </a:rPr>
              <a:t>Là</a:t>
            </a:r>
            <a:r>
              <a:rPr lang="en-US" altLang="zh-CN" sz="4000" dirty="0">
                <a:solidFill>
                  <a:srgbClr val="007935"/>
                </a:solidFill>
                <a:latin typeface="+mn-lt"/>
                <a:ea typeface="KaiTi" charset="-122"/>
                <a:cs typeface="KaiTi" charset="-122"/>
              </a:rPr>
              <a:t> </a:t>
            </a:r>
            <a:r>
              <a:rPr lang="en-US" altLang="zh-CN" sz="4000" dirty="0" err="1">
                <a:solidFill>
                  <a:srgbClr val="007935"/>
                </a:solidFill>
                <a:latin typeface="+mn-lt"/>
                <a:ea typeface="KaiTi" charset="-122"/>
                <a:cs typeface="KaiTi" charset="-122"/>
              </a:rPr>
              <a:t>jiāo</a:t>
            </a:r>
            <a:r>
              <a:rPr lang="en-US" altLang="zh-CN" sz="4000" dirty="0">
                <a:solidFill>
                  <a:srgbClr val="007935"/>
                </a:solidFill>
                <a:latin typeface="+mn-lt"/>
                <a:ea typeface="KaiTi" charset="-122"/>
                <a:cs typeface="KaiTi" charset="-122"/>
              </a:rPr>
              <a:t> </a:t>
            </a:r>
            <a:r>
              <a:rPr lang="en-US" altLang="zh-CN" sz="4000" dirty="0" err="1">
                <a:solidFill>
                  <a:srgbClr val="007935"/>
                </a:solidFill>
                <a:latin typeface="+mn-lt"/>
                <a:ea typeface="KaiTi" charset="-122"/>
                <a:cs typeface="KaiTi" charset="-122"/>
              </a:rPr>
              <a:t>jiàng</a:t>
            </a:r>
            <a:endParaRPr lang="ja-JP" altLang="en-US" sz="4000" dirty="0">
              <a:solidFill>
                <a:srgbClr val="007935"/>
              </a:solidFill>
              <a:latin typeface="+mn-lt"/>
              <a:ea typeface="KaiTi" charset="-122"/>
              <a:cs typeface="KaiTi" charset="-12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3734B02-FE9B-F748-923F-A89ED3E2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948" y="1480526"/>
            <a:ext cx="2309612" cy="2309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4E9BD2-676F-1A4E-948B-A5C761209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66" y="1390901"/>
            <a:ext cx="3083451" cy="23096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F4BD1B-B586-294C-8175-D1CB97AE16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66340" y="1639818"/>
            <a:ext cx="2309612" cy="23096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C890B5-A1D1-E146-BBE5-7163EFEA9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9323" y="1166949"/>
            <a:ext cx="3132677" cy="313267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0AC9951-4F39-FB43-9ACF-2192A83B9F09}"/>
              </a:ext>
            </a:extLst>
          </p:cNvPr>
          <p:cNvSpPr txBox="1">
            <a:spLocks/>
          </p:cNvSpPr>
          <p:nvPr/>
        </p:nvSpPr>
        <p:spPr bwMode="auto">
          <a:xfrm>
            <a:off x="8762726" y="4666678"/>
            <a:ext cx="3195810" cy="204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6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白胡椒</a:t>
            </a:r>
            <a:endParaRPr lang="en-US" altLang="zh-CN" sz="6000" dirty="0">
              <a:solidFill>
                <a:srgbClr val="0079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cs typeface="KaiTi" charset="-122"/>
            </a:endParaRPr>
          </a:p>
          <a:p>
            <a:pPr algn="l" eaLnBrk="1" hangingPunct="1">
              <a:defRPr/>
            </a:pPr>
            <a:r>
              <a:rPr lang="zh-CN" altLang="en-US" sz="6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黑</a:t>
            </a:r>
            <a:r>
              <a:rPr lang="en-US" altLang="zh-CN" sz="60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007935"/>
                </a:solidFill>
                <a:ea typeface="KaiTi" charset="-122"/>
                <a:cs typeface="KaiTi" charset="-122"/>
              </a:rPr>
              <a:t>hú</a:t>
            </a:r>
            <a:r>
              <a:rPr lang="en-US" altLang="zh-CN" sz="4000" dirty="0">
                <a:solidFill>
                  <a:srgbClr val="007935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000" dirty="0" err="1">
                <a:solidFill>
                  <a:srgbClr val="007935"/>
                </a:solidFill>
                <a:ea typeface="KaiTi" charset="-122"/>
                <a:cs typeface="KaiTi" charset="-122"/>
              </a:rPr>
              <a:t>jiāo</a:t>
            </a:r>
            <a:r>
              <a:rPr lang="en-US" altLang="zh-CN" sz="4000" dirty="0">
                <a:solidFill>
                  <a:srgbClr val="007935"/>
                </a:solidFill>
                <a:ea typeface="KaiTi" charset="-122"/>
                <a:cs typeface="KaiTi" charset="-122"/>
              </a:rPr>
              <a:t> </a:t>
            </a:r>
            <a:r>
              <a:rPr lang="zh-CN" altLang="en-US" sz="4000" dirty="0">
                <a:solidFill>
                  <a:srgbClr val="007935"/>
                </a:solidFill>
                <a:latin typeface="+mn-lt"/>
                <a:ea typeface="KaiTi" charset="-122"/>
                <a:cs typeface="KaiTi" charset="-122"/>
              </a:rPr>
              <a:t>     </a:t>
            </a:r>
            <a:endParaRPr lang="ja-JP" altLang="en-US" sz="4000" dirty="0">
              <a:solidFill>
                <a:srgbClr val="007935"/>
              </a:solidFill>
              <a:latin typeface="+mn-lt"/>
              <a:ea typeface="KaiTi" charset="-122"/>
              <a:cs typeface="KaiTi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02AE81-D100-A44B-A213-D79FAFD75D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1367" y="1527874"/>
            <a:ext cx="1293383" cy="230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0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4714"/>
            <a:ext cx="12053455" cy="151988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饮食喜好或限制 </a:t>
            </a:r>
            <a:r>
              <a:rPr lang="en-US" sz="3600" dirty="0" err="1">
                <a:latin typeface="+mn-lt"/>
              </a:rPr>
              <a:t>yǐnshí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xǐhào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huò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xiànzhì</a:t>
            </a:r>
            <a:r>
              <a:rPr lang="en-US" dirty="0"/>
              <a:t/>
            </a:r>
            <a:br>
              <a:rPr lang="en-US" dirty="0"/>
            </a:br>
            <a:r>
              <a:rPr lang="en-US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(Dietary Preferences and restrictions)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430230" y="1656635"/>
            <a:ext cx="6761770" cy="207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en-US" sz="3200" dirty="0" err="1">
                <a:solidFill>
                  <a:srgbClr val="005322"/>
                </a:solidFill>
                <a:latin typeface="+mn-lt"/>
              </a:rPr>
              <a:t>Qǐng</a:t>
            </a:r>
            <a:r>
              <a:rPr lang="en-US" sz="3200" dirty="0">
                <a:solidFill>
                  <a:srgbClr val="005322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n-lt"/>
              </a:rPr>
              <a:t>fàng</a:t>
            </a:r>
            <a:r>
              <a:rPr lang="en-US" sz="3200" dirty="0">
                <a:solidFill>
                  <a:srgbClr val="005322"/>
                </a:solidFill>
                <a:latin typeface="+mn-lt"/>
              </a:rPr>
              <a:t> </a:t>
            </a:r>
            <a:r>
              <a:rPr lang="en-US" sz="3200" dirty="0" err="1"/>
              <a:t>shǎo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5322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5322"/>
                </a:solidFill>
                <a:latin typeface="+mn-lt"/>
              </a:rPr>
              <a:t>yī</a:t>
            </a:r>
            <a:r>
              <a:rPr lang="en-US" sz="3200" dirty="0">
                <a:solidFill>
                  <a:srgbClr val="005322"/>
                </a:solidFill>
                <a:latin typeface="+mn-lt"/>
              </a:rPr>
              <a:t>    </a:t>
            </a:r>
            <a:r>
              <a:rPr lang="en-US" sz="3200" dirty="0" err="1">
                <a:solidFill>
                  <a:srgbClr val="005322"/>
                </a:solidFill>
                <a:latin typeface="+mn-lt"/>
              </a:rPr>
              <a:t>diǎnr</a:t>
            </a:r>
            <a:r>
              <a:rPr lang="en-US" sz="3200" dirty="0">
                <a:solidFill>
                  <a:srgbClr val="005322"/>
                </a:solidFill>
                <a:latin typeface="+mn-lt"/>
              </a:rPr>
              <a:t>    </a:t>
            </a:r>
            <a:r>
              <a:rPr lang="en-US" altLang="zh-CN" sz="3200" dirty="0" err="1">
                <a:solidFill>
                  <a:srgbClr val="005322"/>
                </a:solidFill>
                <a:ea typeface="KaiTi" charset="-122"/>
                <a:cs typeface="KaiTi" charset="-122"/>
              </a:rPr>
              <a:t>yán</a:t>
            </a:r>
            <a:endParaRPr lang="en-US" altLang="zh-CN" sz="3200" dirty="0">
              <a:solidFill>
                <a:srgbClr val="005322"/>
              </a:solidFill>
              <a:ea typeface="KaiTi" charset="-122"/>
              <a:cs typeface="KaiTi" charset="-122"/>
            </a:endParaRPr>
          </a:p>
          <a:p>
            <a:pPr algn="l" eaLnBrk="1" hangingPunct="1">
              <a:defRPr/>
            </a:pPr>
            <a:r>
              <a:rPr lang="zh-CN" altLang="en-US" sz="54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请</a:t>
            </a:r>
            <a:r>
              <a:rPr lang="en-US" altLang="zh-CN" sz="54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放</a:t>
            </a:r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少一点儿</a:t>
            </a:r>
            <a:r>
              <a:rPr lang="zh-CN" altLang="en-US" sz="54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盐</a:t>
            </a:r>
            <a:r>
              <a:rPr lang="en-US" altLang="zh-CN" sz="54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!</a:t>
            </a:r>
          </a:p>
          <a:p>
            <a:pPr algn="l" eaLnBrk="1" hangingPunct="1">
              <a:defRPr/>
            </a:pPr>
            <a:r>
              <a:rPr lang="en-US" altLang="zh-CN" sz="3200" dirty="0">
                <a:solidFill>
                  <a:srgbClr val="005322"/>
                </a:solidFill>
                <a:latin typeface="+mn-lt"/>
              </a:rPr>
              <a:t>Please put less salt! </a:t>
            </a:r>
            <a:r>
              <a:rPr lang="zh-CN" altLang="en-US" sz="3200" dirty="0">
                <a:solidFill>
                  <a:srgbClr val="005322"/>
                </a:solidFill>
                <a:latin typeface="+mn-lt"/>
              </a:rPr>
              <a:t>  </a:t>
            </a:r>
            <a:r>
              <a:rPr lang="en-US" altLang="zh-CN" sz="3200" dirty="0">
                <a:solidFill>
                  <a:srgbClr val="005322"/>
                </a:solidFill>
                <a:latin typeface="+mn-lt"/>
              </a:rPr>
              <a:t> </a:t>
            </a:r>
            <a:r>
              <a:rPr lang="zh-CN" altLang="en-US" sz="3200" dirty="0">
                <a:solidFill>
                  <a:srgbClr val="005322"/>
                </a:solidFill>
                <a:latin typeface="+mn-lt"/>
              </a:rPr>
              <a:t>   </a:t>
            </a:r>
            <a:endParaRPr lang="ja-JP" altLang="en-US" sz="3200" dirty="0">
              <a:solidFill>
                <a:srgbClr val="005322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009" y="90315"/>
            <a:ext cx="992457" cy="99245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003" y="5201365"/>
            <a:ext cx="6482061" cy="143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en-US" sz="3200" dirty="0">
                <a:solidFill>
                  <a:srgbClr val="005322"/>
                </a:solidFill>
                <a:latin typeface="+mn-lt"/>
              </a:rPr>
              <a:t>           </a:t>
            </a:r>
            <a:r>
              <a:rPr lang="en-US" sz="3200" dirty="0" err="1">
                <a:solidFill>
                  <a:srgbClr val="005322"/>
                </a:solidFill>
                <a:latin typeface="+mn-lt"/>
              </a:rPr>
              <a:t>qǐng</a:t>
            </a:r>
            <a:r>
              <a:rPr lang="en-US" sz="3200" dirty="0">
                <a:solidFill>
                  <a:srgbClr val="005322"/>
                </a:solidFill>
                <a:latin typeface="+mn-lt"/>
              </a:rPr>
              <a:t> </a:t>
            </a:r>
            <a:r>
              <a:rPr lang="en-US" sz="3200" dirty="0" err="1"/>
              <a:t>shǎo</a:t>
            </a:r>
            <a:r>
              <a:rPr lang="en-US" sz="3200" dirty="0">
                <a:solidFill>
                  <a:srgbClr val="005322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f</a:t>
            </a:r>
            <a:r>
              <a:rPr lang="en-US" sz="3200" dirty="0" err="1">
                <a:solidFill>
                  <a:srgbClr val="C00000"/>
                </a:solidFill>
                <a:latin typeface="+mn-lt"/>
              </a:rPr>
              <a:t>àng</a:t>
            </a:r>
            <a:r>
              <a:rPr lang="en-US" sz="3200" dirty="0">
                <a:solidFill>
                  <a:srgbClr val="005322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5322"/>
                </a:solidFill>
                <a:latin typeface="+mn-lt"/>
              </a:rPr>
              <a:t>yī</a:t>
            </a:r>
            <a:r>
              <a:rPr lang="en-US" sz="3200" dirty="0">
                <a:solidFill>
                  <a:srgbClr val="005322"/>
                </a:solidFill>
                <a:latin typeface="+mn-lt"/>
              </a:rPr>
              <a:t>  </a:t>
            </a:r>
            <a:r>
              <a:rPr lang="en-US" sz="3200" dirty="0" err="1">
                <a:solidFill>
                  <a:srgbClr val="005322"/>
                </a:solidFill>
                <a:latin typeface="+mn-lt"/>
              </a:rPr>
              <a:t>diǎnr</a:t>
            </a:r>
            <a:r>
              <a:rPr lang="en-US" sz="3200" dirty="0">
                <a:solidFill>
                  <a:srgbClr val="005322"/>
                </a:solidFill>
                <a:latin typeface="+mn-lt"/>
              </a:rPr>
              <a:t> </a:t>
            </a:r>
          </a:p>
          <a:p>
            <a:pPr algn="l" eaLnBrk="1" hangingPunct="1">
              <a:defRPr/>
            </a:pPr>
            <a:r>
              <a:rPr lang="zh-CN" altLang="en-US" sz="54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盐</a:t>
            </a:r>
            <a:r>
              <a:rPr lang="en-US" altLang="zh-CN" sz="54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,</a:t>
            </a:r>
            <a:r>
              <a:rPr lang="zh-CN" altLang="en-US" sz="54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请</a:t>
            </a:r>
            <a:r>
              <a:rPr lang="en-US" altLang="zh-CN" sz="54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少</a:t>
            </a:r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放</a:t>
            </a:r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一点儿</a:t>
            </a:r>
            <a:r>
              <a:rPr lang="zh-CN" altLang="en-US" sz="54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！</a:t>
            </a:r>
            <a:r>
              <a:rPr lang="en-US" altLang="zh-CN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     </a:t>
            </a:r>
            <a:endParaRPr lang="ja-JP" altLang="en-US" sz="54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8501999" y="4045272"/>
            <a:ext cx="1926052" cy="14311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/>
              <a:t>xiē</a:t>
            </a:r>
            <a:r>
              <a:rPr lang="en-US" sz="3200" dirty="0">
                <a:latin typeface="+mn-lt"/>
              </a:rPr>
              <a:t> </a:t>
            </a:r>
          </a:p>
          <a:p>
            <a:pPr algn="l" eaLnBrk="1" hangingPunct="1">
              <a:defRPr/>
            </a:pPr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些</a:t>
            </a:r>
            <a:r>
              <a:rPr lang="en-US" altLang="zh-CN" sz="3600" dirty="0"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some</a:t>
            </a:r>
            <a:r>
              <a:rPr lang="en-US" altLang="zh-CN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48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zh-CN" altLang="en-US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     </a:t>
            </a:r>
            <a:endParaRPr lang="ja-JP" altLang="en-US" sz="5400" dirty="0">
              <a:solidFill>
                <a:srgbClr val="0079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D4011FC3-32B4-FA4F-AC10-A5611F50B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20" y="1912506"/>
            <a:ext cx="4031067" cy="2683539"/>
          </a:xfrm>
        </p:spPr>
      </p:pic>
    </p:spTree>
    <p:extLst>
      <p:ext uri="{BB962C8B-B14F-4D97-AF65-F5344CB8AC3E}">
        <p14:creationId xmlns:p14="http://schemas.microsoft.com/office/powerpoint/2010/main" val="11032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4714"/>
            <a:ext cx="12192001" cy="151988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饮食喜好或限制 </a:t>
            </a:r>
            <a:r>
              <a:rPr lang="en-US" sz="3600" dirty="0" err="1">
                <a:latin typeface="+mn-lt"/>
              </a:rPr>
              <a:t>yǐnshí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xǐhào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huò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xiànzhì</a:t>
            </a:r>
            <a:r>
              <a:rPr lang="en-US" dirty="0"/>
              <a:t/>
            </a:r>
            <a:br>
              <a:rPr lang="en-US" dirty="0"/>
            </a:br>
            <a:r>
              <a:rPr lang="en-US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(Dietary Preferences and restrictions)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919107" y="2721243"/>
            <a:ext cx="6145685" cy="207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en-US" sz="3600" dirty="0" err="1">
                <a:solidFill>
                  <a:srgbClr val="005322"/>
                </a:solidFill>
                <a:latin typeface="+mn-lt"/>
              </a:rPr>
              <a:t>Qǐng</a:t>
            </a:r>
            <a:r>
              <a:rPr lang="en-US" sz="3600" dirty="0">
                <a:solidFill>
                  <a:srgbClr val="005322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bié</a:t>
            </a: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+mn-lt"/>
              </a:rPr>
              <a:t>fàng</a:t>
            </a:r>
            <a:r>
              <a:rPr lang="en-US" sz="36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5322"/>
                </a:solidFill>
                <a:latin typeface="+mn-lt"/>
                <a:ea typeface="KaiTi" charset="-122"/>
              </a:rPr>
              <a:t>w</a:t>
            </a:r>
            <a:r>
              <a:rPr lang="en-US" altLang="zh-CN" sz="3600" dirty="0" err="1">
                <a:solidFill>
                  <a:srgbClr val="005322"/>
                </a:solidFill>
                <a:ea typeface="KaiTi" charset="-122"/>
                <a:cs typeface="KaiTi" charset="-122"/>
              </a:rPr>
              <a:t>èijīng</a:t>
            </a:r>
            <a:r>
              <a:rPr lang="en-US" altLang="zh-CN" sz="3600" dirty="0">
                <a:solidFill>
                  <a:srgbClr val="005322"/>
                </a:solidFill>
                <a:ea typeface="KaiTi" charset="-122"/>
                <a:cs typeface="KaiTi" charset="-122"/>
              </a:rPr>
              <a:t> </a:t>
            </a:r>
            <a:endParaRPr lang="en-US" altLang="zh-CN" sz="3600" dirty="0">
              <a:solidFill>
                <a:srgbClr val="00532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KaiTi" charset="-122"/>
              <a:cs typeface="KaiTi" charset="-122"/>
            </a:endParaRPr>
          </a:p>
          <a:p>
            <a:pPr algn="l" eaLnBrk="1" hangingPunct="1">
              <a:defRPr/>
            </a:pPr>
            <a:r>
              <a:rPr lang="zh-CN" altLang="en-US" sz="60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请</a:t>
            </a:r>
            <a:r>
              <a:rPr lang="zh-CN" altLang="en-US" sz="6000" dirty="0">
                <a:solidFill>
                  <a:srgbClr val="7030A0"/>
                </a:solidFill>
                <a:latin typeface="KaiTi" charset="-122"/>
                <a:ea typeface="KaiTi" charset="-122"/>
                <a:cs typeface="KaiTi" charset="-122"/>
              </a:rPr>
              <a:t>别</a:t>
            </a:r>
            <a:r>
              <a:rPr lang="zh-CN" altLang="en-US" sz="6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放</a:t>
            </a:r>
            <a:r>
              <a:rPr lang="zh-CN" altLang="en-US" sz="60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味精</a:t>
            </a:r>
            <a:r>
              <a:rPr lang="en-US" altLang="zh-CN" sz="60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!</a:t>
            </a:r>
          </a:p>
          <a:p>
            <a:pPr algn="l" eaLnBrk="1" hangingPunct="1">
              <a:defRPr/>
            </a:pPr>
            <a:r>
              <a:rPr lang="en-US" altLang="zh-CN" sz="3600" dirty="0">
                <a:solidFill>
                  <a:srgbClr val="0053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don’t put MSG!</a:t>
            </a:r>
            <a:r>
              <a:rPr lang="zh-CN" altLang="en-US" sz="3600" dirty="0">
                <a:solidFill>
                  <a:srgbClr val="0053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ja-JP" altLang="en-US" sz="3600" dirty="0">
              <a:solidFill>
                <a:srgbClr val="0053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009" y="90315"/>
            <a:ext cx="992457" cy="992457"/>
          </a:xfrm>
          <a:prstGeom prst="rect">
            <a:avLst/>
          </a:prstGeom>
        </p:spPr>
      </p:pic>
      <p:pic>
        <p:nvPicPr>
          <p:cNvPr id="14" name="Picture 4" descr="https://encrypted-tbn3.gstatic.com/images?q=tbn:ANd9GcRnfoXgIvPYc2o-mm3dC0ps_NHyWVylgRXVHNYnVZlmFPleQ9f31A">
            <a:extLst>
              <a:ext uri="{FF2B5EF4-FFF2-40B4-BE49-F238E27FC236}">
                <a16:creationId xmlns:a16="http://schemas.microsoft.com/office/drawing/2014/main" id="{90C03328-D3C1-6D48-B081-A11736971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151" y="2490695"/>
            <a:ext cx="1842368" cy="3004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27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4713"/>
            <a:ext cx="12192001" cy="1791729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放</a:t>
            </a:r>
            <a:r>
              <a:rPr lang="zh-CN" altLang="en-US" sz="4267" dirty="0">
                <a:solidFill>
                  <a:srgbClr val="C00000"/>
                </a:solidFill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+mn-lt"/>
              </a:rPr>
              <a:t>fàng</a:t>
            </a:r>
            <a:r>
              <a:rPr lang="en-US" altLang="zh-CN" sz="3200" dirty="0">
                <a:solidFill>
                  <a:srgbClr val="C00000"/>
                </a:solidFill>
                <a:latin typeface="+mn-lt"/>
              </a:rPr>
              <a:t>  </a:t>
            </a:r>
            <a:r>
              <a:rPr lang="en-US" altLang="zh-CN" sz="3200" dirty="0">
                <a:solidFill>
                  <a:prstClr val="black"/>
                </a:solidFill>
                <a:latin typeface="+mn-lt"/>
              </a:rPr>
              <a:t>( put; place) verb           </a:t>
            </a:r>
            <a:r>
              <a:rPr lang="en-US" altLang="zh-CN" sz="2400" dirty="0">
                <a:solidFill>
                  <a:prstClr val="black"/>
                </a:solidFill>
              </a:rPr>
              <a:t/>
            </a:r>
            <a:br>
              <a:rPr lang="en-US" altLang="zh-CN" sz="2400" dirty="0">
                <a:solidFill>
                  <a:prstClr val="black"/>
                </a:solidFill>
              </a:rPr>
            </a:br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些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</a:rPr>
              <a:t>xiē</a:t>
            </a:r>
            <a:r>
              <a:rPr lang="en-US" altLang="zh-CN" sz="3200" dirty="0">
                <a:solidFill>
                  <a:srgbClr val="C00000"/>
                </a:solidFill>
              </a:rPr>
              <a:t>     </a:t>
            </a:r>
            <a:r>
              <a:rPr lang="en-US" altLang="zh-CN" sz="3200" dirty="0"/>
              <a:t>(some)          measure word for an indefinite amount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505" y="173106"/>
            <a:ext cx="992457" cy="99245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36966" y="2004747"/>
            <a:ext cx="6892884" cy="485325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Qǐng</a:t>
            </a: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fàng</a:t>
            </a: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duō</a:t>
            </a: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yīxiē</a:t>
            </a:r>
            <a:endParaRPr lang="en-US" altLang="zh-CN" sz="3600" dirty="0">
              <a:solidFill>
                <a:srgbClr val="005322"/>
              </a:solidFill>
              <a:ea typeface="KaiTi" charset="-122"/>
              <a:cs typeface="KaiTi" charset="-122"/>
            </a:endParaRPr>
          </a:p>
          <a:p>
            <a:pPr>
              <a:spcBef>
                <a:spcPts val="0"/>
              </a:spcBef>
            </a:pPr>
            <a:r>
              <a:rPr lang="zh-CN" altLang="en-US" sz="54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请</a:t>
            </a:r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放</a:t>
            </a:r>
            <a:r>
              <a:rPr lang="zh-CN" altLang="en-US" sz="54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多一点儿</a:t>
            </a:r>
            <a:r>
              <a:rPr lang="en-US" altLang="zh-CN" sz="54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/</a:t>
            </a:r>
            <a:r>
              <a:rPr lang="zh-CN" altLang="en-US" sz="54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一些</a:t>
            </a:r>
            <a:endParaRPr lang="en-US" altLang="zh-CN" sz="5400" dirty="0">
              <a:solidFill>
                <a:srgbClr val="005322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Qǐng</a:t>
            </a: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bùyào</a:t>
            </a: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fàng</a:t>
            </a: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tài</a:t>
            </a: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duō</a:t>
            </a:r>
            <a:endParaRPr lang="en-US" altLang="zh-CN" sz="3600" dirty="0">
              <a:solidFill>
                <a:srgbClr val="00532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54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请不要</a:t>
            </a:r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放</a:t>
            </a:r>
            <a:r>
              <a:rPr lang="zh-CN" altLang="en-US" sz="54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太多</a:t>
            </a:r>
            <a:endParaRPr lang="en-US" altLang="zh-CN" sz="5400" dirty="0">
              <a:solidFill>
                <a:srgbClr val="005322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005322"/>
                </a:solidFill>
              </a:rPr>
              <a:t>    </a:t>
            </a:r>
            <a:r>
              <a:rPr lang="en-US" dirty="0" err="1">
                <a:solidFill>
                  <a:srgbClr val="005322"/>
                </a:solidFill>
              </a:rPr>
              <a:t>Qǐng</a:t>
            </a:r>
            <a:r>
              <a:rPr lang="en-US" dirty="0">
                <a:solidFill>
                  <a:srgbClr val="005322"/>
                </a:solidFill>
              </a:rPr>
              <a:t> </a:t>
            </a:r>
            <a:r>
              <a:rPr lang="en-US" dirty="0" err="1">
                <a:solidFill>
                  <a:srgbClr val="005322"/>
                </a:solidFill>
              </a:rPr>
              <a:t>bié</a:t>
            </a:r>
            <a:r>
              <a:rPr lang="en-US" dirty="0">
                <a:solidFill>
                  <a:srgbClr val="005322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fàng</a:t>
            </a:r>
            <a:r>
              <a:rPr lang="en-US" dirty="0">
                <a:solidFill>
                  <a:srgbClr val="0053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KaiTi" charset="-122"/>
                <a:cs typeface="KaiTi" charset="-122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请</a:t>
            </a:r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别放</a:t>
            </a:r>
            <a:r>
              <a:rPr lang="en-US" altLang="zh-CN" sz="54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_____</a:t>
            </a:r>
            <a:r>
              <a:rPr lang="zh-CN" altLang="en-US" sz="54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！</a:t>
            </a:r>
            <a:endParaRPr lang="en-US" altLang="zh-CN" sz="4267" dirty="0"/>
          </a:p>
          <a:p>
            <a:pPr>
              <a:buNone/>
            </a:pPr>
            <a:endParaRPr lang="en-US" altLang="zh-CN" sz="4267" dirty="0"/>
          </a:p>
          <a:p>
            <a:pPr>
              <a:buNone/>
            </a:pPr>
            <a:endParaRPr lang="en-US" altLang="zh-CN" sz="4267" dirty="0"/>
          </a:p>
          <a:p>
            <a:endParaRPr lang="en-US" sz="4267" dirty="0"/>
          </a:p>
          <a:p>
            <a:endParaRPr lang="en-US" sz="4267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286941" y="4917973"/>
            <a:ext cx="1232035" cy="189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altLang="zh-CN" dirty="0" err="1">
                <a:solidFill>
                  <a:srgbClr val="005322"/>
                </a:solidFill>
                <a:ea typeface="KaiTi" charset="-122"/>
                <a:cs typeface="KaiTi" charset="-122"/>
              </a:rPr>
              <a:t>Shǎo</a:t>
            </a:r>
            <a:endParaRPr lang="en-US" altLang="zh-CN" dirty="0">
              <a:solidFill>
                <a:srgbClr val="005322"/>
              </a:solidFill>
              <a:ea typeface="KaiTi" charset="-122"/>
              <a:cs typeface="KaiTi" charset="-122"/>
            </a:endParaRPr>
          </a:p>
          <a:p>
            <a:pPr marL="0" lvl="0" indent="0">
              <a:buNone/>
            </a:pPr>
            <a:r>
              <a:rPr lang="zh-CN" altLang="en-US" sz="60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少</a:t>
            </a:r>
            <a:endParaRPr lang="en-US" altLang="zh-CN" sz="6000" dirty="0">
              <a:solidFill>
                <a:srgbClr val="005322"/>
              </a:solidFill>
              <a:latin typeface="KaiTi" charset="-122"/>
              <a:ea typeface="KaiTi" charset="-122"/>
              <a:cs typeface="KaiTi" charset="-122"/>
            </a:endParaRPr>
          </a:p>
          <a:p>
            <a:pPr>
              <a:buFont typeface="Arial" charset="0"/>
              <a:buNone/>
            </a:pPr>
            <a:endParaRPr lang="en-US" altLang="zh-CN" sz="4267" dirty="0"/>
          </a:p>
          <a:p>
            <a:pPr>
              <a:buFont typeface="Arial" charset="0"/>
              <a:buNone/>
            </a:pPr>
            <a:endParaRPr lang="en-US" altLang="zh-CN" sz="4267" dirty="0"/>
          </a:p>
          <a:p>
            <a:pPr>
              <a:buFont typeface="Arial" charset="0"/>
              <a:buNone/>
            </a:pPr>
            <a:endParaRPr lang="en-US" altLang="zh-CN" sz="4267" dirty="0"/>
          </a:p>
          <a:p>
            <a:endParaRPr lang="en-US" sz="4267" dirty="0"/>
          </a:p>
          <a:p>
            <a:endParaRPr lang="en-US" sz="42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9FAA4E-A46F-C44D-A190-EE8DC9C1D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403" y="3576546"/>
            <a:ext cx="2167214" cy="3256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52820F-B64E-894E-AC33-0CDBC6119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252" y="3747712"/>
            <a:ext cx="1931109" cy="272807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5480B30-C0D6-7D4F-B32A-97C41DE4802D}"/>
              </a:ext>
            </a:extLst>
          </p:cNvPr>
          <p:cNvSpPr txBox="1">
            <a:spLocks/>
          </p:cNvSpPr>
          <p:nvPr/>
        </p:nvSpPr>
        <p:spPr bwMode="auto">
          <a:xfrm>
            <a:off x="9239973" y="2004747"/>
            <a:ext cx="1232035" cy="189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dirty="0" err="1">
                <a:solidFill>
                  <a:srgbClr val="0070C0"/>
                </a:solidFill>
              </a:rPr>
              <a:t>bīng</a:t>
            </a:r>
            <a:r>
              <a:rPr lang="zh-CN" altLang="en-US" sz="60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冰</a:t>
            </a:r>
            <a:endParaRPr lang="en-US" altLang="zh-CN" sz="4267" dirty="0"/>
          </a:p>
          <a:p>
            <a:pPr>
              <a:buFont typeface="Arial" charset="0"/>
              <a:buNone/>
            </a:pPr>
            <a:endParaRPr lang="en-US" altLang="zh-CN" sz="4267" dirty="0"/>
          </a:p>
          <a:p>
            <a:pPr>
              <a:buFont typeface="Arial" charset="0"/>
              <a:buNone/>
            </a:pPr>
            <a:endParaRPr lang="en-US" altLang="zh-CN" sz="4267" dirty="0"/>
          </a:p>
          <a:p>
            <a:endParaRPr lang="en-US" sz="4267" dirty="0"/>
          </a:p>
          <a:p>
            <a:endParaRPr lang="en-US" sz="4267" dirty="0"/>
          </a:p>
        </p:txBody>
      </p:sp>
    </p:spTree>
    <p:extLst>
      <p:ext uri="{BB962C8B-B14F-4D97-AF65-F5344CB8AC3E}">
        <p14:creationId xmlns:p14="http://schemas.microsoft.com/office/powerpoint/2010/main" val="314523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445</Words>
  <Application>Microsoft Office PowerPoint</Application>
  <PresentationFormat>Widescreen</PresentationFormat>
  <Paragraphs>176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DengXian</vt:lpstr>
      <vt:lpstr>DengXian Light</vt:lpstr>
      <vt:lpstr>DFKai-SB</vt:lpstr>
      <vt:lpstr>KaiTi</vt:lpstr>
      <vt:lpstr>新細明體</vt:lpstr>
      <vt:lpstr>黑体</vt:lpstr>
      <vt:lpstr>宋体</vt:lpstr>
      <vt:lpstr>Yu Gothic Light</vt:lpstr>
      <vt:lpstr>Arial</vt:lpstr>
      <vt:lpstr>Calibri</vt:lpstr>
      <vt:lpstr>Calibri Light</vt:lpstr>
      <vt:lpstr>Wingdings</vt:lpstr>
      <vt:lpstr>Office Theme</vt:lpstr>
      <vt:lpstr>   Dì          kè:    zài fàn guǎnr 第三课：在饭馆儿</vt:lpstr>
      <vt:lpstr>味道        wèi dào        (taste)</vt:lpstr>
      <vt:lpstr>味道        wèi dào        (taste)</vt:lpstr>
      <vt:lpstr>味道        wèi dào        (taste)</vt:lpstr>
      <vt:lpstr>调味料        Tiáowèi liào        (Seasoning)</vt:lpstr>
      <vt:lpstr>调味料        Tiáowèi liào        (Seasoning)</vt:lpstr>
      <vt:lpstr>饮食喜好或限制 yǐnshí xǐhào huò xiànzhì (Dietary Preferences and restrictions)</vt:lpstr>
      <vt:lpstr>饮食喜好或限制 yǐnshí xǐhào huò xiànzhì (Dietary Preferences and restrictions)</vt:lpstr>
      <vt:lpstr>放 fàng  ( put; place) verb            些  xiē     (some)          measure word for an indefinite amount</vt:lpstr>
      <vt:lpstr>  葱Cōng    姜jiāng    蒜suàn</vt:lpstr>
      <vt:lpstr>清蒸Qīngzhēng  红烧hóngshāo   炒chǎo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miaowen chang</dc:creator>
  <cp:lastModifiedBy>Chang, Miaowen    IHS - Staff</cp:lastModifiedBy>
  <cp:revision>223</cp:revision>
  <dcterms:created xsi:type="dcterms:W3CDTF">2019-03-08T08:01:17Z</dcterms:created>
  <dcterms:modified xsi:type="dcterms:W3CDTF">2020-06-10T04:26:18Z</dcterms:modified>
</cp:coreProperties>
</file>