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3220" r:id="rId2"/>
    <p:sldId id="3217" r:id="rId3"/>
    <p:sldId id="3218" r:id="rId4"/>
    <p:sldId id="3219" r:id="rId5"/>
    <p:sldId id="3221" r:id="rId6"/>
    <p:sldId id="3222" r:id="rId7"/>
    <p:sldId id="3212" r:id="rId8"/>
    <p:sldId id="3211" r:id="rId9"/>
    <p:sldId id="3210" r:id="rId10"/>
    <p:sldId id="3100" r:id="rId11"/>
    <p:sldId id="3208" r:id="rId12"/>
    <p:sldId id="3209" r:id="rId13"/>
    <p:sldId id="3112" r:id="rId14"/>
    <p:sldId id="3115" r:id="rId15"/>
    <p:sldId id="3122" r:id="rId16"/>
    <p:sldId id="3173" r:id="rId17"/>
    <p:sldId id="3181" r:id="rId18"/>
    <p:sldId id="3194" r:id="rId19"/>
    <p:sldId id="3197" r:id="rId20"/>
    <p:sldId id="3199" r:id="rId21"/>
    <p:sldId id="3206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8850" autoAdjust="0"/>
    <p:restoredTop sz="94619"/>
  </p:normalViewPr>
  <p:slideViewPr>
    <p:cSldViewPr snapToGrid="0" snapToObjects="1">
      <p:cViewPr varScale="1">
        <p:scale>
          <a:sx n="102" d="100"/>
          <a:sy n="102" d="100"/>
        </p:scale>
        <p:origin x="20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8227A2-0AF9-8044-81E6-212C475742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3327E0-9438-D94D-AA60-1FC05935F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153E9-E8F9-904F-9483-DD67AC88C6D5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A0D0E7-1083-104A-9E00-8A6986AA71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4F01-3870-864F-8FC3-E87A61DD53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87861-3752-444E-91B5-DB3263128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02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69C4-60F4-3D49-A49A-A5CC13AC9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1AE0F-E1E5-D141-B497-B5F8DFB11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002E5-64B7-C74C-9135-59BC079C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F2948-8195-C34A-BD84-C24C2B53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59220-6D09-7E46-BC3D-1DB76900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2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46776-DE5D-674A-B0A6-11BC8BB95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A0BC9-04F8-714B-8AB6-3B088DCB5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A6A8A-D643-7B4A-8E61-6DC7845B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6C58-A012-794F-8DF4-7342BDAA9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5C878-87A0-4B49-AC72-F36F783A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A6C4E-CB3D-6B4C-9DF0-32B48A5FA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133B5-BDE4-DE44-B90C-AB0F615F8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7CE10-5FA4-404E-89FD-B3D42605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F3591-68E7-EF49-94C1-56DE9B90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D555-F4D6-684D-AEDC-6F4D6130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289D-2860-4540-B3C9-026F0EE0D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6F9D-2F70-A944-91E4-A1AED741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690B-11A3-D946-9FF9-FC39A9A6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809FC-F368-7240-B1AA-5DFC83C5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C5627-AE24-BF4C-B143-6DD12D62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4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73079-161D-9C42-B746-CF614A9C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9B571-B28B-C441-8CC4-C31B1E3E6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43D52-62C5-8643-B5D5-4B501CB60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2F801-2A09-BE4B-9E25-784C8098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59965-05B5-BD41-AD83-D39693F2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9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4298-6122-2F49-B8B0-A1175465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FCBEF-BE81-774D-9A2F-0759D21A7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5C6AB-CE0F-184A-8726-6F9EE5CB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DDF94-056F-7F40-B668-16A96EE37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208B7-A647-2E42-B854-C8D757BE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0AD63-D2F3-4346-8C48-42FF8D8D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F300-F446-F844-BEFA-45B3DDA4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FE724-9C2B-6647-BD86-E6D4DC23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A5A94-C934-B24B-BE76-EC3DA2279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79BDE-9A57-0642-B94A-9ADE19844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6B55E3-95EA-D048-A742-FCB3E3204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F28072-9E5A-1A48-B681-65C2AC72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8B820-7D66-6042-A017-E5D432D6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49557-0CF5-7744-AAE2-FEEBFB9F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6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82C7-68B2-E146-9AE2-3EE829B8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EC337-3136-3F4E-97B0-2CA05A6F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F3D0BA-3620-4544-82AF-ED3D43E2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6F4B4-80BC-EC49-8A27-50D52940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44EF8-3B58-5D41-96B4-23685097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5B339-18B7-A245-B51D-1D318332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C44FB-AD35-3C41-9F33-4B6E044D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8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EB2C-BC2C-D540-B92F-B89224AC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0D73-4200-A24A-A5BA-BFB10FBA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5F7D0-CAA6-F545-B0A7-E72D70B6D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7AABB-2E86-5A41-BB25-30052FEA9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08707-A0E9-8C41-BF78-BC63D753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DF555-B6C2-4743-9135-6B4AEB2D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3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9D36-CD9F-4F45-91F9-BE107C5E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7DF45-990E-A04B-A35E-3BF123F5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367A2-4CEB-C14E-B160-F39B1503B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7978D-A659-AD47-839D-5292A2AC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E2E49-41D7-2845-9CF2-23F6704B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D5F0-9F5E-784A-BF62-5EF920DD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0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49FB56-6B09-FD4E-8407-0B87FA2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1D14B-B2FF-F647-A5AF-BDD21AFE0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680D7-0375-9C41-8F60-D68FBC78D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003E-537B-BB47-8E6A-1C7A23678D43}" type="datetimeFigureOut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F743-DD20-9646-9003-29CB305BF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67C4A-DBEC-1242-8E58-BA2C93FA1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BD35-63BD-BE4A-B264-A91F04CE9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0796" y="1285549"/>
            <a:ext cx="11128222" cy="4686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     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Nǐ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zěnme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le,           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nǎ’er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bú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shūfú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altLang="zh-CN" sz="6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Q: </a:t>
            </a:r>
            <a:r>
              <a:rPr lang="zh-TW" altLang="en-US" sz="6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你怎么了，哪儿不舒服？</a:t>
            </a:r>
            <a:endParaRPr lang="en-US" altLang="zh-TW" sz="6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altLang="zh-TW" sz="3600" dirty="0">
                <a:solidFill>
                  <a:schemeClr val="tx1">
                    <a:lumMod val="75000"/>
                    <a:lumOff val="25000"/>
                  </a:schemeClr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     What's wrong with you, where is it uncomfortable?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endParaRPr lang="en-US" altLang="zh-TW" sz="3600" dirty="0">
              <a:solidFill>
                <a:schemeClr val="tx1">
                  <a:lumMod val="75000"/>
                  <a:lumOff val="25000"/>
                </a:schemeClr>
              </a:solidFill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endParaRPr lang="en-US" altLang="zh-TW" sz="3600" dirty="0">
              <a:solidFill>
                <a:schemeClr val="tx1">
                  <a:lumMod val="75000"/>
                  <a:lumOff val="25000"/>
                </a:schemeClr>
              </a:solidFill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        </a:t>
            </a:r>
            <a:r>
              <a:rPr lang="en-US" sz="3600" dirty="0" err="1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Wǒ</a:t>
            </a:r>
            <a:r>
              <a:rPr lang="en-US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</a:t>
            </a:r>
            <a:r>
              <a:rPr lang="en-US" sz="3600" dirty="0" err="1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dùzi</a:t>
            </a:r>
            <a:r>
              <a:rPr lang="en-US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 </a:t>
            </a:r>
            <a:r>
              <a:rPr lang="en-US" sz="3600" dirty="0" err="1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téng</a:t>
            </a:r>
            <a:r>
              <a:rPr lang="en-US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sǐ</a:t>
            </a:r>
            <a:r>
              <a:rPr lang="en-US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le</a:t>
            </a:r>
            <a:endParaRPr lang="zh-TW" altLang="en-US" sz="3600" dirty="0">
              <a:solidFill>
                <a:srgbClr val="4E8F00"/>
              </a:solidFill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altLang="zh-CN" sz="6100" dirty="0">
                <a:solidFill>
                  <a:srgbClr val="4E8F00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A</a:t>
            </a:r>
            <a:r>
              <a:rPr lang="zh-CN" altLang="en-US" sz="6100" dirty="0">
                <a:solidFill>
                  <a:srgbClr val="4E8F00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zh-TW" altLang="en-US" sz="6100" dirty="0">
                <a:solidFill>
                  <a:srgbClr val="4E8F00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我肚子疼死了！</a:t>
            </a:r>
            <a:endParaRPr lang="en-US" altLang="zh-TW" sz="6100" dirty="0">
              <a:solidFill>
                <a:srgbClr val="4E8F00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r>
              <a:rPr lang="en-US" altLang="zh-TW" sz="3600" dirty="0">
                <a:solidFill>
                  <a:srgbClr val="4E8F00"/>
                </a:solidFill>
                <a:ea typeface="KaiTi" panose="02010609060101010101" pitchFamily="49" charset="-122"/>
                <a:cs typeface="Calibri" panose="020F0502020204030204" pitchFamily="34" charset="0"/>
              </a:rPr>
              <a:t>             My stomachache is killing me!</a:t>
            </a:r>
            <a:endParaRPr lang="zh-TW" altLang="en-US" sz="3600" dirty="0">
              <a:solidFill>
                <a:srgbClr val="4E8F00"/>
              </a:solidFill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  <a:defRPr/>
            </a:pPr>
            <a:endParaRPr lang="en-US" altLang="zh-CN" sz="3600" dirty="0">
              <a:solidFill>
                <a:srgbClr val="007935"/>
              </a:solidFill>
              <a:ea typeface="Kaiti TC" charset="-120"/>
              <a:cs typeface="Kaiti TC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9/18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513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866" y="1647655"/>
            <a:ext cx="11260233" cy="4026635"/>
          </a:xfrm>
          <a:ln>
            <a:noFill/>
          </a:ln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天气冷，你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穿暖和点儿；</a:t>
            </a: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buNone/>
            </a:pPr>
            <a:r>
              <a:rPr lang="en-US" sz="3600" dirty="0">
                <a:solidFill>
                  <a:srgbClr val="007935"/>
                </a:solidFill>
              </a:rPr>
              <a:t>	</a:t>
            </a:r>
            <a:r>
              <a:rPr lang="en-US" sz="3600" dirty="0" err="1">
                <a:solidFill>
                  <a:srgbClr val="007935"/>
                </a:solidFill>
              </a:rPr>
              <a:t>Tiānqì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lěng</a:t>
            </a:r>
            <a:r>
              <a:rPr lang="en-US" sz="3600" dirty="0">
                <a:solidFill>
                  <a:srgbClr val="007935"/>
                </a:solidFill>
              </a:rPr>
              <a:t>      </a:t>
            </a:r>
            <a:r>
              <a:rPr lang="en-US" sz="3600" dirty="0" err="1">
                <a:solidFill>
                  <a:srgbClr val="007935"/>
                </a:solidFill>
              </a:rPr>
              <a:t>nǐ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dé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chuān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nuǎnhuo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diǎnr</a:t>
            </a:r>
            <a:endParaRPr lang="en-US" altLang="zh-CN" sz="36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7935"/>
                </a:solidFill>
              </a:rPr>
              <a:t>	The weather is cold, you have to wear warmer (clothes);</a:t>
            </a:r>
            <a:endParaRPr lang="en-US" altLang="zh-CN" sz="5400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buNone/>
            </a:pPr>
            <a:r>
              <a:rPr lang="en-US" altLang="zh-CN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要不然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容易</a:t>
            </a:r>
            <a:r>
              <a:rPr lang="zh-CN" altLang="en-US" sz="5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感冒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buNone/>
            </a:pPr>
            <a:r>
              <a:rPr lang="en-US" sz="3600" dirty="0">
                <a:solidFill>
                  <a:srgbClr val="007935"/>
                </a:solidFill>
              </a:rPr>
              <a:t>	</a:t>
            </a:r>
            <a:r>
              <a:rPr lang="en-US" sz="3600" dirty="0" err="1">
                <a:solidFill>
                  <a:srgbClr val="007935"/>
                </a:solidFill>
              </a:rPr>
              <a:t>yào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bùrán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róngyì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gǎnmào</a:t>
            </a:r>
            <a:endParaRPr lang="en-US" sz="3600" dirty="0">
              <a:solidFill>
                <a:srgbClr val="007935"/>
              </a:solidFill>
            </a:endParaRPr>
          </a:p>
          <a:p>
            <a:pPr marL="0" lvl="0" indent="0">
              <a:buNone/>
            </a:pPr>
            <a:r>
              <a:rPr lang="en-US" sz="3600" dirty="0">
                <a:solidFill>
                  <a:srgbClr val="007935"/>
                </a:solidFill>
              </a:rPr>
              <a:t>	otherwise, it is easy</a:t>
            </a:r>
            <a:r>
              <a:rPr lang="zh-CN" altLang="en-US" sz="3600" dirty="0">
                <a:solidFill>
                  <a:srgbClr val="007935"/>
                </a:solidFill>
              </a:rPr>
              <a:t> </a:t>
            </a:r>
            <a:r>
              <a:rPr lang="en-US" altLang="zh-CN" sz="3600" dirty="0">
                <a:solidFill>
                  <a:srgbClr val="007935"/>
                </a:solidFill>
              </a:rPr>
              <a:t>to</a:t>
            </a:r>
            <a:r>
              <a:rPr lang="zh-CN" altLang="en-US" sz="3600" dirty="0">
                <a:solidFill>
                  <a:srgbClr val="007935"/>
                </a:solidFill>
              </a:rPr>
              <a:t> </a:t>
            </a:r>
            <a:r>
              <a:rPr lang="en-US" altLang="zh-CN" sz="3600" dirty="0">
                <a:solidFill>
                  <a:srgbClr val="007935"/>
                </a:solidFill>
              </a:rPr>
              <a:t>catch a cold.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10/09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542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42" y="1496646"/>
            <a:ext cx="10935758" cy="4607169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</a:t>
            </a:r>
            <a:r>
              <a:rPr lang="zh-CN" altLang="en-US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：你今晚为什么不去看电影？</a:t>
            </a:r>
            <a:endParaRPr lang="en-US" altLang="zh-CN" sz="66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6600" dirty="0">
                <a:solidFill>
                  <a:srgbClr val="007935"/>
                </a:solidFill>
                <a:ea typeface="KaiTi" panose="02010609060101010101" pitchFamily="49" charset="-122"/>
              </a:rPr>
              <a:t>     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Nǐ</a:t>
            </a:r>
            <a:r>
              <a:rPr 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jīn</a:t>
            </a:r>
            <a:r>
              <a:rPr 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wǎn</a:t>
            </a:r>
            <a:r>
              <a:rPr 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wèishéme</a:t>
            </a:r>
            <a:r>
              <a:rPr 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bù</a:t>
            </a:r>
            <a:r>
              <a:rPr 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qù</a:t>
            </a:r>
            <a:r>
              <a:rPr lang="zh-CN" alt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kàn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diànyǐng</a:t>
            </a:r>
            <a:endParaRPr lang="en-US" sz="48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       Why don‘t you go to see a movie</a:t>
            </a:r>
            <a:r>
              <a:rPr lang="zh-CN" alt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tonight?</a:t>
            </a:r>
          </a:p>
          <a:p>
            <a:pPr marL="0" indent="0">
              <a:buNone/>
            </a:pP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我没钱；</a:t>
            </a:r>
            <a:r>
              <a:rPr lang="zh-CN" altLang="en-US" sz="80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再说</a:t>
            </a:r>
            <a:r>
              <a:rPr lang="zh-CN" altLang="en-US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，我身体也不舒服。</a:t>
            </a:r>
            <a:endParaRPr lang="en-US" altLang="zh-CN" sz="66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      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méi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qián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; </a:t>
            </a:r>
            <a:r>
              <a:rPr lang="en-US" altLang="zh-CN" sz="4800" dirty="0" err="1">
                <a:solidFill>
                  <a:srgbClr val="C00000"/>
                </a:solidFill>
                <a:ea typeface="宋体" panose="02010600030101010101" pitchFamily="2" charset="-122"/>
              </a:rPr>
              <a:t>zàishuō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,    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shēntǐ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yě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bú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007935"/>
                </a:solidFill>
                <a:ea typeface="宋体" panose="02010600030101010101" pitchFamily="2" charset="-122"/>
              </a:rPr>
              <a:t>shūfú</a:t>
            </a:r>
            <a:endParaRPr lang="en-US" altLang="zh-CN" sz="48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    </a:t>
            </a:r>
            <a:r>
              <a:rPr lang="en-US" altLang="zh-CN" sz="4800" dirty="0">
                <a:solidFill>
                  <a:srgbClr val="007935"/>
                </a:solidFill>
                <a:ea typeface="宋体" panose="02010600030101010101" pitchFamily="2" charset="-122"/>
              </a:rPr>
              <a:t>  </a:t>
            </a:r>
            <a:r>
              <a:rPr lang="zh-CN" altLang="en-US" sz="48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100" dirty="0">
                <a:solidFill>
                  <a:srgbClr val="007935"/>
                </a:solidFill>
                <a:ea typeface="宋体" panose="02010600030101010101" pitchFamily="2" charset="-122"/>
              </a:rPr>
              <a:t>I have no money; moreover/besides, I don’t feel well.</a:t>
            </a:r>
            <a:endParaRPr lang="en-US" altLang="zh-CN" sz="4100" dirty="0">
              <a:solidFill>
                <a:srgbClr val="007935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10/10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789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099" y="2173053"/>
            <a:ext cx="10935758" cy="2326053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6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96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赶快</a:t>
            </a:r>
            <a:r>
              <a:rPr lang="en-US" altLang="zh-CN" sz="9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! </a:t>
            </a:r>
            <a:r>
              <a:rPr lang="zh-CN" altLang="en-US" sz="96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要不然看不到电影了。</a:t>
            </a:r>
            <a:endParaRPr lang="en-US" altLang="zh-CN" sz="96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200" dirty="0">
                <a:solidFill>
                  <a:srgbClr val="007935"/>
                </a:solidFill>
              </a:rPr>
              <a:t>      </a:t>
            </a:r>
            <a:r>
              <a:rPr lang="en-US" sz="6600" dirty="0" err="1">
                <a:solidFill>
                  <a:srgbClr val="007935"/>
                </a:solidFill>
              </a:rPr>
              <a:t>Gǎnkuài</a:t>
            </a:r>
            <a:r>
              <a:rPr lang="en-US" sz="6600" dirty="0">
                <a:solidFill>
                  <a:srgbClr val="007935"/>
                </a:solidFill>
              </a:rPr>
              <a:t>! </a:t>
            </a:r>
            <a:r>
              <a:rPr lang="en-US" sz="6600" dirty="0" err="1">
                <a:solidFill>
                  <a:srgbClr val="007935"/>
                </a:solidFill>
              </a:rPr>
              <a:t>Yào</a:t>
            </a:r>
            <a:r>
              <a:rPr lang="en-US" sz="6600" dirty="0">
                <a:solidFill>
                  <a:srgbClr val="007935"/>
                </a:solidFill>
              </a:rPr>
              <a:t> </a:t>
            </a:r>
            <a:r>
              <a:rPr lang="en-US" sz="6600" dirty="0" err="1">
                <a:solidFill>
                  <a:srgbClr val="007935"/>
                </a:solidFill>
              </a:rPr>
              <a:t>bùrán</a:t>
            </a:r>
            <a:r>
              <a:rPr lang="en-US" sz="6600" dirty="0">
                <a:solidFill>
                  <a:srgbClr val="007935"/>
                </a:solidFill>
              </a:rPr>
              <a:t> </a:t>
            </a:r>
            <a:r>
              <a:rPr lang="en-US" sz="6600" dirty="0" err="1">
                <a:solidFill>
                  <a:srgbClr val="007935"/>
                </a:solidFill>
              </a:rPr>
              <a:t>kàn</a:t>
            </a:r>
            <a:r>
              <a:rPr lang="en-US" sz="6600" dirty="0">
                <a:solidFill>
                  <a:srgbClr val="007935"/>
                </a:solidFill>
              </a:rPr>
              <a:t> </a:t>
            </a:r>
            <a:r>
              <a:rPr lang="en-US" sz="6600" dirty="0" err="1">
                <a:solidFill>
                  <a:srgbClr val="007935"/>
                </a:solidFill>
              </a:rPr>
              <a:t>bù</a:t>
            </a:r>
            <a:r>
              <a:rPr lang="en-US" sz="6600" dirty="0">
                <a:solidFill>
                  <a:srgbClr val="007935"/>
                </a:solidFill>
              </a:rPr>
              <a:t> </a:t>
            </a:r>
            <a:r>
              <a:rPr lang="en-US" sz="6600" dirty="0" err="1">
                <a:solidFill>
                  <a:srgbClr val="007935"/>
                </a:solidFill>
              </a:rPr>
              <a:t>dào</a:t>
            </a:r>
            <a:r>
              <a:rPr lang="en-US" sz="6600" dirty="0">
                <a:solidFill>
                  <a:srgbClr val="007935"/>
                </a:solidFill>
              </a:rPr>
              <a:t> </a:t>
            </a:r>
            <a:r>
              <a:rPr lang="en-US" sz="6600" dirty="0" err="1">
                <a:solidFill>
                  <a:srgbClr val="007935"/>
                </a:solidFill>
              </a:rPr>
              <a:t>diànyǐngle</a:t>
            </a:r>
            <a:r>
              <a:rPr lang="en-US" sz="6600" dirty="0">
                <a:solidFill>
                  <a:srgbClr val="007935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600" dirty="0">
                <a:solidFill>
                  <a:srgbClr val="007935"/>
                </a:solidFill>
              </a:rPr>
              <a:t>       Hurry up! Otherwise (we will) miss the movie!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10/12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6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42" y="1496647"/>
            <a:ext cx="11710458" cy="479239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你的房间为什么那么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乱</a:t>
            </a:r>
            <a:r>
              <a:rPr lang="en-US" altLang="zh-CN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 </a:t>
            </a:r>
            <a:r>
              <a:rPr lang="en-US" sz="4000" dirty="0" err="1">
                <a:solidFill>
                  <a:srgbClr val="007935"/>
                </a:solidFill>
              </a:rPr>
              <a:t>Nǐ</a:t>
            </a:r>
            <a:r>
              <a:rPr lang="en-US" sz="4000" dirty="0">
                <a:solidFill>
                  <a:srgbClr val="007935"/>
                </a:solidFill>
              </a:rPr>
              <a:t> de </a:t>
            </a:r>
            <a:r>
              <a:rPr lang="en-US" sz="4000" dirty="0" err="1">
                <a:solidFill>
                  <a:srgbClr val="007935"/>
                </a:solidFill>
              </a:rPr>
              <a:t>fángjiān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wèishéme</a:t>
            </a:r>
            <a:r>
              <a:rPr lang="en-US" sz="4000" dirty="0">
                <a:solidFill>
                  <a:srgbClr val="007935"/>
                </a:solidFill>
              </a:rPr>
              <a:t> name </a:t>
            </a:r>
            <a:r>
              <a:rPr lang="en-US" sz="4000" dirty="0" err="1">
                <a:solidFill>
                  <a:srgbClr val="007935"/>
                </a:solidFill>
              </a:rPr>
              <a:t>luàn</a:t>
            </a:r>
            <a:endParaRPr lang="en-US" sz="40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 Why is your room so messy?</a:t>
            </a:r>
            <a:br>
              <a:rPr lang="en-US" sz="4000" dirty="0">
                <a:solidFill>
                  <a:srgbClr val="007935"/>
                </a:solidFill>
              </a:rPr>
            </a:br>
            <a:endParaRPr lang="en-US" altLang="zh-CN" sz="40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因为我生病，所以我很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懒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 </a:t>
            </a:r>
            <a:r>
              <a:rPr lang="en-US" sz="4000" dirty="0" err="1">
                <a:solidFill>
                  <a:srgbClr val="007935"/>
                </a:solidFill>
              </a:rPr>
              <a:t>Yīnwèi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wǒ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shēngbìng</a:t>
            </a:r>
            <a:r>
              <a:rPr lang="en-US" sz="4000" dirty="0">
                <a:solidFill>
                  <a:srgbClr val="007935"/>
                </a:solidFill>
              </a:rPr>
              <a:t>, </a:t>
            </a:r>
            <a:r>
              <a:rPr lang="en-US" sz="4000" dirty="0" err="1">
                <a:solidFill>
                  <a:srgbClr val="007935"/>
                </a:solidFill>
              </a:rPr>
              <a:t>suǒyǐ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wǒ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hěn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lǎn</a:t>
            </a:r>
            <a:endParaRPr lang="en-US" sz="40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I am lazy because I am sick.</a:t>
            </a:r>
            <a:r>
              <a:rPr lang="en-US" altLang="zh-CN" sz="4000" dirty="0">
                <a:solidFill>
                  <a:srgbClr val="007935"/>
                </a:solidFill>
              </a:rPr>
              <a:t>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52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10/15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201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42" y="1496647"/>
            <a:ext cx="11710458" cy="479239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你爸妈最近身体好吗？</a:t>
            </a: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 </a:t>
            </a:r>
            <a:r>
              <a:rPr lang="en-US" sz="4000" dirty="0" err="1">
                <a:solidFill>
                  <a:srgbClr val="007935"/>
                </a:solidFill>
              </a:rPr>
              <a:t>Nǐ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bà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mā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zuìjìn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shēntǐ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hǎo</a:t>
            </a:r>
            <a:r>
              <a:rPr lang="en-US" sz="4000" dirty="0">
                <a:solidFill>
                  <a:srgbClr val="007935"/>
                </a:solidFill>
              </a:rPr>
              <a:t> 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007935"/>
                </a:solidFill>
              </a:rPr>
              <a:t>       Are you parents well? (How are your parents doing?)</a:t>
            </a:r>
            <a:br>
              <a:rPr lang="en-US" sz="3600" dirty="0">
                <a:solidFill>
                  <a:srgbClr val="007935"/>
                </a:solidFill>
              </a:rPr>
            </a:br>
            <a:endParaRPr lang="en-US" altLang="zh-CN" sz="36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TW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很好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他们身体都很健康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5400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zh-CN" altLang="en-US" sz="4000" dirty="0">
                <a:solidFill>
                  <a:srgbClr val="007935"/>
                </a:solidFill>
              </a:rPr>
              <a:t>      </a:t>
            </a:r>
            <a:r>
              <a:rPr lang="en-US" sz="3600" dirty="0" err="1">
                <a:solidFill>
                  <a:srgbClr val="007935"/>
                </a:solidFill>
              </a:rPr>
              <a:t>Hěn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hǎo</a:t>
            </a:r>
            <a:r>
              <a:rPr lang="en-US" sz="3600" dirty="0">
                <a:solidFill>
                  <a:srgbClr val="007935"/>
                </a:solidFill>
              </a:rPr>
              <a:t>,</a:t>
            </a:r>
            <a:r>
              <a:rPr lang="zh-CN" altLang="en-US" sz="3600" dirty="0">
                <a:solidFill>
                  <a:srgbClr val="007935"/>
                </a:solidFill>
              </a:rPr>
              <a:t>   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tāmen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shēntǐ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dōu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hěn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jiànkāng</a:t>
            </a:r>
            <a:endParaRPr lang="en-US" sz="36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000" dirty="0">
                <a:solidFill>
                  <a:srgbClr val="007935"/>
                </a:solidFill>
              </a:rPr>
              <a:t>       </a:t>
            </a:r>
            <a:r>
              <a:rPr lang="en-US" altLang="zh-CN" sz="4000" dirty="0">
                <a:solidFill>
                  <a:srgbClr val="007935"/>
                </a:solidFill>
              </a:rPr>
              <a:t>Very good, they both are healthy</a:t>
            </a:r>
            <a:r>
              <a:rPr lang="en-US" sz="4000" dirty="0">
                <a:solidFill>
                  <a:srgbClr val="007935"/>
                </a:solidFill>
              </a:rPr>
              <a:t>.</a:t>
            </a:r>
            <a:r>
              <a:rPr lang="en-US" altLang="zh-CN" sz="4000" dirty="0">
                <a:solidFill>
                  <a:srgbClr val="007935"/>
                </a:solidFill>
              </a:rPr>
              <a:t>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52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10/16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001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7542" y="1496647"/>
            <a:ext cx="11710458" cy="479239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周末你常在家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休息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还是出去玩儿</a:t>
            </a: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007935"/>
                </a:solidFill>
              </a:rPr>
              <a:t>         </a:t>
            </a:r>
            <a:r>
              <a:rPr lang="en-US" sz="3600" dirty="0" err="1">
                <a:solidFill>
                  <a:srgbClr val="007935"/>
                </a:solidFill>
              </a:rPr>
              <a:t>Zhōumò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nǐ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cháng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zàijiā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xiūxí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háishì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chūqù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wán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er</a:t>
            </a:r>
            <a:br>
              <a:rPr lang="en-US" sz="3600" dirty="0">
                <a:solidFill>
                  <a:srgbClr val="007935"/>
                </a:solidFill>
              </a:rPr>
            </a:br>
            <a:r>
              <a:rPr lang="en-US" sz="3600" dirty="0">
                <a:solidFill>
                  <a:srgbClr val="007935"/>
                </a:solidFill>
              </a:rPr>
              <a:t>On weekends, do you often rest at home or go out to play.</a:t>
            </a:r>
            <a:endParaRPr lang="en-US" altLang="zh-CN" sz="36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TW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周末我常在家休息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5400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rgbClr val="007935"/>
                </a:solidFill>
              </a:rPr>
              <a:t>      </a:t>
            </a:r>
            <a:r>
              <a:rPr lang="en-US" sz="4000" dirty="0" err="1">
                <a:solidFill>
                  <a:srgbClr val="007935"/>
                </a:solidFill>
              </a:rPr>
              <a:t>Zhōumò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>
                <a:solidFill>
                  <a:srgbClr val="007935"/>
                </a:solidFill>
              </a:rPr>
              <a:t>wǒ </a:t>
            </a:r>
            <a:r>
              <a:rPr lang="en-US" sz="4000" dirty="0" err="1">
                <a:solidFill>
                  <a:srgbClr val="007935"/>
                </a:solidFill>
              </a:rPr>
              <a:t>cháng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zàijiā</a:t>
            </a:r>
            <a:r>
              <a:rPr lang="en-US" sz="4000" dirty="0">
                <a:solidFill>
                  <a:srgbClr val="007935"/>
                </a:solidFill>
              </a:rPr>
              <a:t> </a:t>
            </a:r>
            <a:r>
              <a:rPr lang="en-US" sz="4000" dirty="0" err="1">
                <a:solidFill>
                  <a:srgbClr val="007935"/>
                </a:solidFill>
              </a:rPr>
              <a:t>xiūxí</a:t>
            </a:r>
            <a:endParaRPr lang="en-US" sz="4000" dirty="0">
              <a:solidFill>
                <a:srgbClr val="00793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4000" dirty="0">
                <a:solidFill>
                  <a:srgbClr val="007935"/>
                </a:solidFill>
              </a:rPr>
              <a:t> </a:t>
            </a:r>
            <a:r>
              <a:rPr lang="en-US" altLang="zh-CN" sz="4000" dirty="0">
                <a:solidFill>
                  <a:srgbClr val="007935"/>
                </a:solidFill>
              </a:rPr>
              <a:t>      </a:t>
            </a:r>
            <a:r>
              <a:rPr lang="en-US" sz="4000" dirty="0">
                <a:solidFill>
                  <a:srgbClr val="007935"/>
                </a:solidFill>
              </a:rPr>
              <a:t>On weekends, I often rest at home</a:t>
            </a:r>
            <a:endParaRPr lang="en-US" altLang="zh-CN" sz="4000" dirty="0">
              <a:solidFill>
                <a:srgbClr val="007935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52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10/23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174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4780" y="1609382"/>
            <a:ext cx="9141926" cy="4792393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这个电影是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谁演的</a:t>
            </a:r>
            <a:endParaRPr lang="en-US" altLang="zh-CN" sz="4800" dirty="0">
              <a:solidFill>
                <a:srgbClr val="C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Zhège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diànyǐng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shì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shéi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yǎn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zh-CN" altLang="en-US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2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     Who played the leading role in this movie?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32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这个电影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成龙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演的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Zhège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diànyǐng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shì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chénglóng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yǎn</a:t>
            </a:r>
            <a:r>
              <a:rPr lang="en-US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This movie’s leading performer is Jackie Chan.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52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10/24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38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6736" y="1761157"/>
            <a:ext cx="9322497" cy="4792393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4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北京的</a:t>
            </a:r>
            <a:r>
              <a:rPr lang="zh-CN" altLang="en-US" sz="4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印象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怎么样？</a:t>
            </a:r>
            <a:endParaRPr lang="en-US" altLang="zh-CN" sz="4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7935"/>
                </a:solidFill>
              </a:rPr>
              <a:t>       </a:t>
            </a:r>
            <a:r>
              <a:rPr lang="en-US" sz="3200" dirty="0" err="1">
                <a:solidFill>
                  <a:srgbClr val="007935"/>
                </a:solidFill>
              </a:rPr>
              <a:t>Nǐ</a:t>
            </a:r>
            <a:r>
              <a:rPr lang="en-US" sz="3200" dirty="0">
                <a:solidFill>
                  <a:srgbClr val="007935"/>
                </a:solidFill>
              </a:rPr>
              <a:t> </a:t>
            </a:r>
            <a:r>
              <a:rPr lang="en-US" sz="3200" dirty="0" err="1">
                <a:solidFill>
                  <a:srgbClr val="007935"/>
                </a:solidFill>
              </a:rPr>
              <a:t>duì</a:t>
            </a:r>
            <a:r>
              <a:rPr lang="en-US" sz="3200" dirty="0">
                <a:solidFill>
                  <a:srgbClr val="007935"/>
                </a:solidFill>
              </a:rPr>
              <a:t> </a:t>
            </a:r>
            <a:r>
              <a:rPr lang="en-US" sz="3200" dirty="0" err="1">
                <a:solidFill>
                  <a:srgbClr val="007935"/>
                </a:solidFill>
              </a:rPr>
              <a:t>běijīng</a:t>
            </a:r>
            <a:r>
              <a:rPr lang="en-US" sz="3200" dirty="0">
                <a:solidFill>
                  <a:srgbClr val="007935"/>
                </a:solidFill>
              </a:rPr>
              <a:t> de </a:t>
            </a:r>
            <a:r>
              <a:rPr lang="en-US" sz="3200" dirty="0" err="1">
                <a:solidFill>
                  <a:srgbClr val="007935"/>
                </a:solidFill>
              </a:rPr>
              <a:t>yìnxiàng</a:t>
            </a:r>
            <a:r>
              <a:rPr lang="en-US" sz="3200" dirty="0">
                <a:solidFill>
                  <a:srgbClr val="007935"/>
                </a:solidFill>
              </a:rPr>
              <a:t> </a:t>
            </a:r>
            <a:r>
              <a:rPr lang="en-US" sz="3200" dirty="0" err="1">
                <a:solidFill>
                  <a:srgbClr val="007935"/>
                </a:solidFill>
              </a:rPr>
              <a:t>zěnme</a:t>
            </a:r>
            <a:r>
              <a:rPr lang="en-US" sz="3200" dirty="0">
                <a:solidFill>
                  <a:srgbClr val="007935"/>
                </a:solidFill>
              </a:rPr>
              <a:t> </a:t>
            </a:r>
            <a:r>
              <a:rPr lang="en-US" sz="3200" dirty="0" err="1">
                <a:solidFill>
                  <a:srgbClr val="007935"/>
                </a:solidFill>
              </a:rPr>
              <a:t>yàng</a:t>
            </a:r>
            <a:r>
              <a:rPr lang="en-US" sz="3200" dirty="0">
                <a:solidFill>
                  <a:srgbClr val="007935"/>
                </a:solidFill>
              </a:rPr>
              <a:t>?</a:t>
            </a:r>
            <a:endParaRPr lang="en-US" altLang="zh-CN" dirty="0">
              <a:solidFill>
                <a:srgbClr val="007935"/>
              </a:solidFill>
            </a:endParaRPr>
          </a:p>
          <a:p>
            <a:pPr marL="0" lvl="0" indent="0">
              <a:buNone/>
            </a:pPr>
            <a:r>
              <a:rPr lang="en-US" altLang="zh-CN" dirty="0">
                <a:solidFill>
                  <a:srgbClr val="007935"/>
                </a:solidFill>
              </a:rPr>
              <a:t>       </a:t>
            </a:r>
            <a:r>
              <a:rPr lang="en-US" altLang="zh-CN" sz="3200" dirty="0">
                <a:solidFill>
                  <a:srgbClr val="007935"/>
                </a:solidFill>
              </a:rPr>
              <a:t>How is your impression on Beijing?</a:t>
            </a:r>
          </a:p>
          <a:p>
            <a:pPr marL="0" lvl="0" indent="0">
              <a:buNone/>
            </a:pPr>
            <a:endParaRPr lang="en-US" altLang="zh-CN" dirty="0">
              <a:solidFill>
                <a:srgbClr val="007935"/>
              </a:solidFill>
            </a:endParaRPr>
          </a:p>
          <a:p>
            <a:pPr marL="0" lvl="0" indent="0">
              <a:buNone/>
            </a:pPr>
            <a:r>
              <a:rPr lang="en-US" altLang="zh-CN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CN" altLang="en-US" sz="4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北京的</a:t>
            </a:r>
            <a:r>
              <a:rPr lang="zh-CN" altLang="en-US" sz="4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印象</a:t>
            </a:r>
            <a:r>
              <a:rPr lang="zh-CN" altLang="en-US" sz="4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还不错</a:t>
            </a:r>
            <a:r>
              <a:rPr lang="zh-CN" altLang="en-US" dirty="0">
                <a:solidFill>
                  <a:srgbClr val="007935"/>
                </a:solidFill>
              </a:rPr>
              <a:t>。</a:t>
            </a:r>
            <a:endParaRPr lang="en-US" altLang="zh-CN" dirty="0">
              <a:solidFill>
                <a:srgbClr val="007935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7935"/>
                </a:solidFill>
              </a:rPr>
              <a:t>        </a:t>
            </a:r>
            <a:r>
              <a:rPr lang="en-US" dirty="0" err="1">
                <a:solidFill>
                  <a:srgbClr val="007935"/>
                </a:solidFill>
              </a:rPr>
              <a:t>Wǒ</a:t>
            </a:r>
            <a:r>
              <a:rPr lang="en-US" dirty="0">
                <a:solidFill>
                  <a:srgbClr val="007935"/>
                </a:solidFill>
              </a:rPr>
              <a:t> </a:t>
            </a:r>
            <a:r>
              <a:rPr lang="en-US" dirty="0" err="1">
                <a:solidFill>
                  <a:srgbClr val="007935"/>
                </a:solidFill>
              </a:rPr>
              <a:t>duì</a:t>
            </a:r>
            <a:r>
              <a:rPr lang="en-US" dirty="0">
                <a:solidFill>
                  <a:srgbClr val="007935"/>
                </a:solidFill>
              </a:rPr>
              <a:t> </a:t>
            </a:r>
            <a:r>
              <a:rPr lang="en-US" dirty="0" err="1">
                <a:solidFill>
                  <a:srgbClr val="007935"/>
                </a:solidFill>
              </a:rPr>
              <a:t>běijīng</a:t>
            </a:r>
            <a:r>
              <a:rPr lang="en-US" dirty="0">
                <a:solidFill>
                  <a:srgbClr val="007935"/>
                </a:solidFill>
              </a:rPr>
              <a:t> de </a:t>
            </a:r>
            <a:r>
              <a:rPr lang="en-US" dirty="0" err="1">
                <a:solidFill>
                  <a:srgbClr val="007935"/>
                </a:solidFill>
              </a:rPr>
              <a:t>yìnxiàng</a:t>
            </a:r>
            <a:r>
              <a:rPr lang="en-US" dirty="0">
                <a:solidFill>
                  <a:srgbClr val="007935"/>
                </a:solidFill>
              </a:rPr>
              <a:t> </a:t>
            </a:r>
            <a:r>
              <a:rPr lang="en-US" dirty="0" err="1">
                <a:solidFill>
                  <a:srgbClr val="007935"/>
                </a:solidFill>
              </a:rPr>
              <a:t>hái</a:t>
            </a:r>
            <a:r>
              <a:rPr lang="en-US" dirty="0">
                <a:solidFill>
                  <a:srgbClr val="007935"/>
                </a:solidFill>
              </a:rPr>
              <a:t> </a:t>
            </a:r>
            <a:r>
              <a:rPr lang="en-US" dirty="0" err="1">
                <a:solidFill>
                  <a:srgbClr val="007935"/>
                </a:solidFill>
              </a:rPr>
              <a:t>bùcuò</a:t>
            </a:r>
            <a:r>
              <a:rPr lang="en-US" dirty="0">
                <a:solidFill>
                  <a:srgbClr val="007935"/>
                </a:solidFill>
              </a:rPr>
              <a:t>.</a:t>
            </a:r>
            <a:endParaRPr lang="en-US" altLang="zh-CN" dirty="0">
              <a:solidFill>
                <a:srgbClr val="007935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07935"/>
                </a:solidFill>
              </a:rPr>
              <a:t>       I have a pretty good impression of Beijing.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CN" sz="52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10/26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342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711" y="1299661"/>
            <a:ext cx="8668266" cy="5470657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zh-TW" sz="52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我请你去看电影</a:t>
            </a:r>
            <a:r>
              <a:rPr lang="zh-CN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57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Wǒ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qǐng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nǐ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qù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kàn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diànyǐng</a:t>
            </a:r>
            <a:endParaRPr lang="en-US" sz="3500" dirty="0">
              <a:solidFill>
                <a:srgbClr val="0079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35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I treat you to see a movie.</a:t>
            </a:r>
            <a:endParaRPr lang="zh-TW" altLang="en-US" sz="35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zh-TW" sz="10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太好了</a:t>
            </a:r>
            <a:r>
              <a:rPr lang="en-US" altLang="zh-TW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57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一言为定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endParaRPr lang="en-US" altLang="zh-TW" sz="57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Tài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hǎo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le,    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yī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yán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wéi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dìng</a:t>
            </a:r>
            <a:endParaRPr lang="en-US" sz="3500" dirty="0">
              <a:solidFill>
                <a:srgbClr val="0079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That’s great. It’s a deal.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52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（那</a:t>
            </a:r>
            <a:r>
              <a:rPr lang="zh-TW" altLang="en-US" sz="5700" dirty="0">
                <a:solidFill>
                  <a:schemeClr val="tx1">
                    <a:lumMod val="75000"/>
                    <a:lumOff val="2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这么</a:t>
            </a:r>
            <a:r>
              <a:rPr lang="zh-TW" altLang="en-US" sz="57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说定了</a:t>
            </a:r>
            <a:r>
              <a:rPr lang="zh-TW" altLang="en-US" sz="57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！）。</a:t>
            </a:r>
            <a:endParaRPr lang="en-US" altLang="zh-TW" sz="57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Nà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jiù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zhème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shuō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5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dìng</a:t>
            </a:r>
            <a:r>
              <a:rPr lang="en-US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zh-TW" sz="35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With that said, it’s a deal!</a:t>
            </a:r>
            <a:endParaRPr lang="zh-TW" altLang="en-US" sz="3500" dirty="0">
              <a:solidFill>
                <a:srgbClr val="0079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BB9E70-874A-7D42-89D1-8ECDCBA3E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1070A85-36C3-604E-8D04-DE266A5BFF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10/29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4893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332" y="1463326"/>
            <a:ext cx="9569885" cy="4993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：这封中文信你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看得懂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吗？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          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Zhè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fēng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Zhōngwén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xìn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nǐ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kàn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de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dǒng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ma? 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	  Can you understand this Chinese letter?</a:t>
            </a:r>
          </a:p>
          <a:p>
            <a:pPr marL="0" indent="0">
              <a:buNone/>
            </a:pPr>
            <a:endParaRPr lang="en-US" altLang="zh-CN" sz="39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这封中文信</a:t>
            </a:r>
            <a:r>
              <a:rPr lang="zh-TW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看得懂</a:t>
            </a:r>
            <a:r>
              <a:rPr lang="zh-TW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         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Zhè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fēng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Zhōngwén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xìn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wǒ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kàn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de </a:t>
            </a:r>
            <a:r>
              <a:rPr lang="en-US" altLang="zh-CN" sz="3200" dirty="0" err="1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dǒng</a:t>
            </a:r>
            <a:r>
              <a:rPr lang="en-US" altLang="zh-CN" sz="36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          </a:t>
            </a:r>
            <a:r>
              <a:rPr lang="en-US" altLang="zh-CN" sz="3200" dirty="0">
                <a:solidFill>
                  <a:srgbClr val="007935"/>
                </a:solidFill>
                <a:latin typeface="Calibri" panose="020F0502020204030204" pitchFamily="34" charset="0"/>
                <a:ea typeface="KaiTi" panose="02010609060101010101" pitchFamily="49" charset="-122"/>
                <a:cs typeface="Calibri" panose="020F0502020204030204" pitchFamily="34" charset="0"/>
              </a:rPr>
              <a:t>Yes, I can read and understand this Chinese letter .</a:t>
            </a:r>
            <a:endParaRPr lang="en-US" altLang="zh-CN" sz="39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39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36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BB9E70-874A-7D42-89D1-8ECDCBA3E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1070A85-36C3-604E-8D04-DE266A5BFF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10/30</a:t>
            </a:r>
            <a:r>
              <a:rPr lang="zh-CN" altLang="en-US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832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4391" y="1440493"/>
            <a:ext cx="8829525" cy="4985359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zh-CN" sz="4800" dirty="0">
              <a:solidFill>
                <a:srgbClr val="4E8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TW" altLang="en-US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医生</a:t>
            </a:r>
            <a:r>
              <a:rPr lang="zh-CN" altLang="en-US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我不舒服</a:t>
            </a:r>
            <a:r>
              <a:rPr lang="zh-CN" altLang="en-US" sz="66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4800" dirty="0">
                <a:ea typeface="宋体" panose="02010600030101010101" pitchFamily="2" charset="-122"/>
              </a:rPr>
              <a:t> 	 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Yīshēng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,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wǒ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bú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shūfú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. </a:t>
            </a:r>
          </a:p>
          <a:p>
            <a:pPr marL="0" indent="0">
              <a:buNone/>
            </a:pP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	</a:t>
            </a:r>
            <a:r>
              <a:rPr lang="zh-CN" altLang="en-US" sz="4800" dirty="0">
                <a:solidFill>
                  <a:srgbClr val="4E8F00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Doctor, I don’t feel well. </a:t>
            </a:r>
          </a:p>
          <a:p>
            <a:pPr marL="0" indent="0">
              <a:buNone/>
            </a:pPr>
            <a:endParaRPr lang="en-US" altLang="zh-CN" sz="4800" dirty="0">
              <a:solidFill>
                <a:srgbClr val="4E8F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66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  <a:r>
              <a:rPr lang="zh-CN" altLang="en-US" sz="6600" dirty="0">
                <a:solidFill>
                  <a:srgbClr val="4E8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这个药</a:t>
            </a:r>
            <a:r>
              <a:rPr lang="zh-CN" altLang="en-US" sz="66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吃了</a:t>
            </a:r>
            <a:r>
              <a:rPr lang="zh-CN" altLang="en-US" sz="66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6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4800" dirty="0">
                <a:ea typeface="宋体" panose="02010600030101010101" pitchFamily="2" charset="-122"/>
              </a:rPr>
              <a:t> 	</a:t>
            </a:r>
            <a:r>
              <a:rPr lang="zh-CN" altLang="en-US" sz="4800" dirty="0"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Nǐ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bǎ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zhè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ge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yào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 dirty="0" err="1">
                <a:solidFill>
                  <a:srgbClr val="4E8F00"/>
                </a:solidFill>
                <a:ea typeface="宋体" panose="02010600030101010101" pitchFamily="2" charset="-122"/>
              </a:rPr>
              <a:t>chī</a:t>
            </a: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 le. </a:t>
            </a:r>
          </a:p>
          <a:p>
            <a:pPr marL="0" indent="0">
              <a:buNone/>
            </a:pPr>
            <a:r>
              <a:rPr lang="en-US" altLang="zh-CN" sz="4800" dirty="0">
                <a:solidFill>
                  <a:srgbClr val="4E8F00"/>
                </a:solidFill>
                <a:ea typeface="宋体" panose="02010600030101010101" pitchFamily="2" charset="-122"/>
              </a:rPr>
              <a:t>	 Take the medicine.</a:t>
            </a:r>
            <a:endParaRPr lang="zh-CN" altLang="en-US" sz="3600" dirty="0">
              <a:solidFill>
                <a:srgbClr val="4E8F00"/>
              </a:solidFill>
              <a:ea typeface="宋体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9/21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363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886" y="1628308"/>
            <a:ext cx="10584493" cy="505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你晚上六点半能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回来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吗？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     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Nǐ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wǎnshang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liù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diǎn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bàn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néng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huí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lai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ma?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     Can you be back by 6:30 p.m.? </a:t>
            </a:r>
          </a:p>
          <a:p>
            <a:pPr marL="0" indent="0">
              <a:buNone/>
            </a:pPr>
            <a:endParaRPr lang="en-US" altLang="zh-CN" sz="35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TW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我得开会，六点半</a:t>
            </a:r>
            <a:r>
              <a:rPr lang="zh-TW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回不来</a:t>
            </a:r>
            <a:r>
              <a:rPr lang="zh-TW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   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Wǒ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děi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kāi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huì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,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liù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diǎn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bàn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huí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bu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KaiTi" panose="02010609060101010101" pitchFamily="49" charset="-122"/>
              </a:rPr>
              <a:t>lái</a:t>
            </a: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. </a:t>
            </a:r>
          </a:p>
          <a:p>
            <a:pPr marL="0" indent="0">
              <a:buNone/>
            </a:pPr>
            <a:r>
              <a:rPr lang="en-US" altLang="zh-CN" sz="3500" dirty="0">
                <a:solidFill>
                  <a:srgbClr val="007935"/>
                </a:solidFill>
                <a:ea typeface="KaiTi" panose="02010609060101010101" pitchFamily="49" charset="-122"/>
              </a:rPr>
              <a:t>I have a meeting and can’t make it back by 6:30 p.m.</a:t>
            </a:r>
          </a:p>
          <a:p>
            <a:pPr marL="0" indent="0">
              <a:buNone/>
            </a:pPr>
            <a:endParaRPr lang="en-US" altLang="zh-CN" sz="3500" dirty="0">
              <a:solidFill>
                <a:srgbClr val="007935"/>
              </a:solidFill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06E968-1045-104A-A09D-9264EE540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327" y="22994"/>
            <a:ext cx="718245" cy="71824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8A44C34-B045-6B43-949E-479DEAB2AC6F}"/>
              </a:ext>
            </a:extLst>
          </p:cNvPr>
          <p:cNvSpPr txBox="1">
            <a:spLocks/>
          </p:cNvSpPr>
          <p:nvPr/>
        </p:nvSpPr>
        <p:spPr>
          <a:xfrm>
            <a:off x="-31732" y="-35867"/>
            <a:ext cx="12223731" cy="8359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10/31</a:t>
            </a:r>
            <a:r>
              <a:rPr lang="zh-CN" altLang="en-US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2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2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3200" dirty="0">
                <a:latin typeface="+mn-lt"/>
                <a:ea typeface="宋体" pitchFamily="2" charset="-122"/>
              </a:rPr>
              <a:t>(Quiz)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46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8ACCCEA-A0B9-EF4B-BB91-5375594F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1535891"/>
            <a:ext cx="10784910" cy="452670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zh-TW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Q: </a:t>
            </a:r>
            <a:r>
              <a:rPr lang="zh-TW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上次过生日你</a:t>
            </a:r>
            <a:r>
              <a:rPr lang="zh-TW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玩得</a:t>
            </a:r>
            <a:r>
              <a:rPr lang="zh-TW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高兴吗？</a:t>
            </a:r>
            <a:br>
              <a:rPr lang="en-US" altLang="zh-TW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lang="en-US" altLang="zh-TW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	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Shàng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cìguò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shēngrì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nǐ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wán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gāoxìng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</a:t>
            </a:r>
            <a:b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Have you had a good time on your last birthday?</a:t>
            </a:r>
            <a:b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A: </a:t>
            </a:r>
            <a:r>
              <a:rPr lang="zh-CN" altLang="en-US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上次过生日</a:t>
            </a:r>
            <a:r>
              <a:rPr lang="zh-CN" altLang="en-US" sz="53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zh-CN" altLang="en-US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53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玩得</a:t>
            </a:r>
            <a:r>
              <a:rPr lang="zh-TW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挺</a:t>
            </a:r>
            <a:r>
              <a:rPr lang="zh-TW" altLang="en-US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高兴</a:t>
            </a:r>
            <a:r>
              <a:rPr lang="zh-TW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br>
              <a:rPr lang="en-US" altLang="zh-CN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53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Shàng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cìguò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shēngrì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7935"/>
                </a:solidFill>
                <a:latin typeface="Calibri" panose="020F0502020204030204"/>
                <a:ea typeface="+mn-ea"/>
                <a:cs typeface="+mn-cs"/>
              </a:rPr>
              <a:t>Wǒ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wán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tǐng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gāoxìng</a:t>
            </a: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    </a:t>
            </a:r>
            <a:b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79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(I had quite a good time on my last birthday.)</a:t>
            </a:r>
            <a:endParaRPr lang="ja-JP" altLang="en-US" sz="3600" dirty="0">
              <a:solidFill>
                <a:srgbClr val="007935"/>
              </a:solidFill>
              <a:latin typeface="Calibri" panose="020F0502020204030204" pitchFamily="34" charset="0"/>
              <a:ea typeface="KaiTi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DC302C-0FE1-5646-8B9E-290689E6DFCC}"/>
              </a:ext>
            </a:extLst>
          </p:cNvPr>
          <p:cNvSpPr txBox="1">
            <a:spLocks/>
          </p:cNvSpPr>
          <p:nvPr/>
        </p:nvSpPr>
        <p:spPr>
          <a:xfrm>
            <a:off x="-31732" y="-35867"/>
            <a:ext cx="12223731" cy="8359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11/02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2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2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3200" dirty="0">
                <a:latin typeface="+mn-lt"/>
                <a:ea typeface="宋体" pitchFamily="2" charset="-122"/>
              </a:rPr>
              <a:t>(Quiz)</a:t>
            </a:r>
            <a:endParaRPr lang="en-US" sz="32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208F28-4829-0241-BD9B-4F814C296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327" y="22994"/>
            <a:ext cx="718245" cy="71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055" y="1450864"/>
            <a:ext cx="11429353" cy="482467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TW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我生病了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000" dirty="0">
                <a:solidFill>
                  <a:srgbClr val="007935"/>
                </a:solidFill>
                <a:ea typeface="KaiTi" panose="02010609060101010101" pitchFamily="49" charset="-122"/>
              </a:rPr>
              <a:t>           </a:t>
            </a:r>
            <a:r>
              <a:rPr lang="en-US" sz="3000" dirty="0" err="1">
                <a:solidFill>
                  <a:srgbClr val="007935"/>
                </a:solidFill>
                <a:ea typeface="KaiTi" panose="02010609060101010101" pitchFamily="49" charset="-122"/>
              </a:rPr>
              <a:t>Wǒ</a:t>
            </a:r>
            <a:r>
              <a:rPr lang="en-US" sz="30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000" dirty="0" err="1">
                <a:solidFill>
                  <a:srgbClr val="007935"/>
                </a:solidFill>
                <a:ea typeface="KaiTi" panose="02010609060101010101" pitchFamily="49" charset="-122"/>
              </a:rPr>
              <a:t>shēngbìng</a:t>
            </a:r>
            <a:r>
              <a:rPr lang="zh-CN" altLang="en-US" sz="30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000" dirty="0">
                <a:solidFill>
                  <a:srgbClr val="007935"/>
                </a:solidFill>
                <a:ea typeface="KaiTi" panose="02010609060101010101" pitchFamily="49" charset="-122"/>
              </a:rPr>
              <a:t>le</a:t>
            </a:r>
          </a:p>
          <a:p>
            <a:pPr marL="0" indent="0">
              <a:buNone/>
            </a:pPr>
            <a:r>
              <a:rPr lang="zh-CN" altLang="en-US" sz="3000" dirty="0">
                <a:solidFill>
                  <a:srgbClr val="007935"/>
                </a:solidFill>
                <a:ea typeface="KaiTi" panose="02010609060101010101" pitchFamily="49" charset="-122"/>
              </a:rPr>
              <a:t>            </a:t>
            </a:r>
            <a:r>
              <a:rPr lang="en-US" altLang="zh-CN" sz="3000" dirty="0">
                <a:solidFill>
                  <a:srgbClr val="007935"/>
                </a:solidFill>
                <a:ea typeface="KaiTi" panose="02010609060101010101" pitchFamily="49" charset="-122"/>
              </a:rPr>
              <a:t>I am sick.</a:t>
            </a:r>
            <a:endParaRPr lang="en-US" sz="30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0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0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发烧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了，你要去</a:t>
            </a:r>
            <a:r>
              <a:rPr lang="zh-CN" altLang="en-US" sz="4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医院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看病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宋体" panose="02010600030101010101" pitchFamily="2" charset="-122"/>
              </a:rPr>
              <a:t> 	</a:t>
            </a:r>
            <a:r>
              <a:rPr lang="zh-CN" altLang="en-US" sz="3600" dirty="0"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Nǐ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fāshāo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le        </a:t>
            </a:r>
            <a:r>
              <a:rPr lang="zh-CN" alt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  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nǐ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yào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qù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yīyuàn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KaiTi" panose="02010609060101010101" pitchFamily="49" charset="-122"/>
              </a:rPr>
              <a:t>kànbìng</a:t>
            </a:r>
            <a:r>
              <a:rPr lang="en-US" sz="3200" dirty="0">
                <a:solidFill>
                  <a:srgbClr val="007935"/>
                </a:solidFill>
                <a:ea typeface="KaiTi" panose="02010609060101010101" pitchFamily="49" charset="-122"/>
              </a:rPr>
              <a:t>.</a:t>
            </a:r>
            <a:endParaRPr lang="en-US" altLang="zh-CN" sz="32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000" dirty="0">
                <a:solidFill>
                  <a:srgbClr val="007935"/>
                </a:solidFill>
                <a:ea typeface="KaiTi" panose="02010609060101010101" pitchFamily="49" charset="-122"/>
              </a:rPr>
              <a:t> You have a fever, you should/have to go to the hospital to see a  doctor.</a:t>
            </a:r>
            <a:endParaRPr lang="zh-CN" altLang="en-US" sz="3000" dirty="0">
              <a:solidFill>
                <a:srgbClr val="007935"/>
              </a:solidFill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9/24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040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3107" y="1628383"/>
            <a:ext cx="8748783" cy="4897677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CN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把药放在什么地方？</a:t>
            </a:r>
            <a:endParaRPr lang="en-US" altLang="zh-CN" sz="5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Bǎ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yào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fàng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zài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shénme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dìfāng</a:t>
            </a:r>
            <a:endParaRPr lang="en-US" altLang="zh-CN" sz="39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900" dirty="0">
                <a:solidFill>
                  <a:srgbClr val="007935"/>
                </a:solidFill>
                <a:ea typeface="KaiTi" panose="02010609060101010101" pitchFamily="49" charset="-122"/>
              </a:rPr>
              <a:t>           Where to put the medicine?</a:t>
            </a:r>
          </a:p>
          <a:p>
            <a:pPr marL="0" indent="0">
              <a:buNone/>
            </a:pPr>
            <a:endParaRPr lang="en-US" altLang="zh-CN" sz="4800" dirty="0">
              <a:solidFill>
                <a:srgbClr val="4E8F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58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58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请把药放在冰箱里。</a:t>
            </a:r>
            <a:endParaRPr lang="en-US" altLang="zh-CN" sz="58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Qǐng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bǎ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yào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fàng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zài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bīngxiāng</a:t>
            </a:r>
            <a:r>
              <a:rPr lang="en-US" sz="39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sz="3900" dirty="0" err="1">
                <a:solidFill>
                  <a:srgbClr val="007935"/>
                </a:solidFill>
                <a:ea typeface="KaiTi" panose="02010609060101010101" pitchFamily="49" charset="-122"/>
              </a:rPr>
              <a:t>lǐ</a:t>
            </a:r>
            <a:endParaRPr lang="en-US" altLang="zh-CN" sz="39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900" dirty="0">
                <a:solidFill>
                  <a:srgbClr val="007935"/>
                </a:solidFill>
                <a:ea typeface="KaiTi" panose="02010609060101010101" pitchFamily="49" charset="-122"/>
              </a:rPr>
              <a:t>           Please put it in the fridge.</a:t>
            </a:r>
            <a:endParaRPr lang="zh-CN" altLang="en-US" sz="3900" dirty="0">
              <a:solidFill>
                <a:srgbClr val="007935"/>
              </a:solidFill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9/25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72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6706" y="1917275"/>
            <a:ext cx="11354921" cy="425805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你每天听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几次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中文录音？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zh-CN" altLang="en-US" sz="3600" dirty="0">
                <a:solidFill>
                  <a:srgbClr val="007935"/>
                </a:solidFill>
                <a:ea typeface="宋体" panose="02010600030101010101" pitchFamily="2" charset="-122"/>
              </a:rPr>
              <a:t>        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Nǐ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měitiān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tīng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jǐ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cì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zhōngwén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lùyīn</a:t>
            </a:r>
            <a:endParaRPr lang="en-US" sz="3200" dirty="0">
              <a:solidFill>
                <a:srgbClr val="007935"/>
              </a:solidFill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</a:t>
            </a:r>
            <a:r>
              <a:rPr lang="en-US" altLang="zh-CN" sz="3000" dirty="0">
                <a:solidFill>
                  <a:srgbClr val="007935"/>
                </a:solidFill>
                <a:ea typeface="宋体" panose="02010600030101010101" pitchFamily="2" charset="-122"/>
              </a:rPr>
              <a:t>How many times do you listen to Chinese audios/recording a day?</a:t>
            </a:r>
          </a:p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我每天听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三次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中文录音。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宋体" panose="02010600030101010101" pitchFamily="2" charset="-122"/>
              </a:rPr>
              <a:t>        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měitiān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tīng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sāncì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zhōngwén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lùyīn</a:t>
            </a:r>
            <a:endParaRPr lang="en-US" sz="32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7935"/>
                </a:solidFill>
                <a:ea typeface="宋体" panose="02010600030101010101" pitchFamily="2" charset="-122"/>
              </a:rPr>
              <a:t>         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I listen to Chinese audios/recording three times every day.</a:t>
            </a:r>
            <a:endParaRPr lang="zh-CN" altLang="en-US" sz="3200" dirty="0">
              <a:solidFill>
                <a:srgbClr val="007935"/>
              </a:solidFill>
              <a:ea typeface="宋体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9/27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298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53" y="2217900"/>
            <a:ext cx="9476017" cy="361130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医生，我肚子疼死了。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Yīshēng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,     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dùzi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téng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sǐ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le</a:t>
            </a:r>
            <a:endParaRPr lang="en-US" sz="3200" dirty="0">
              <a:solidFill>
                <a:srgbClr val="007935"/>
              </a:solidFill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 Doctor, my stomach hurts badly.</a:t>
            </a:r>
          </a:p>
          <a:p>
            <a:pPr marL="0" indent="0">
              <a:buNone/>
            </a:pPr>
            <a:endParaRPr lang="en-US" altLang="zh-CN" sz="32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你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躺下</a:t>
            </a: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我帮你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检查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一下。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 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Nǐ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tǎng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xià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,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bāng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nǐ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jiǎnchá</a:t>
            </a:r>
            <a:r>
              <a:rPr 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7935"/>
                </a:solidFill>
                <a:ea typeface="宋体" panose="02010600030101010101" pitchFamily="2" charset="-122"/>
              </a:rPr>
              <a:t>yīxià</a:t>
            </a:r>
            <a:endParaRPr lang="en-US" sz="32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 You lie down. I will check it for you. </a:t>
            </a:r>
          </a:p>
          <a:p>
            <a:pPr marL="0" indent="0">
              <a:buNone/>
            </a:pPr>
            <a:endParaRPr lang="zh-CN" altLang="en-US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9/28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92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331" y="1904749"/>
            <a:ext cx="10202526" cy="425948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 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你昨天夜里上了几次厕所？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2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Nǐ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zuótiān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yè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lǐ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shàng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le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jǐ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cì</a:t>
            </a:r>
            <a:r>
              <a:rPr lang="en-US" altLang="zh-CN" sz="3500" dirty="0">
                <a:solidFill>
                  <a:srgbClr val="007935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cèsuǒ</a:t>
            </a:r>
            <a:endParaRPr lang="en-US" sz="3500" dirty="0">
              <a:solidFill>
                <a:srgbClr val="007935"/>
              </a:solidFill>
            </a:endParaRPr>
          </a:p>
          <a:p>
            <a:pPr marL="0" indent="0">
              <a:buNone/>
            </a:pP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 How often did you use the restroom last night?</a:t>
            </a:r>
          </a:p>
          <a:p>
            <a:pPr marL="0" indent="0">
              <a:buNone/>
            </a:pPr>
            <a:endParaRPr lang="en-US" altLang="zh-CN" sz="32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我昨天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夜里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上了五次</a:t>
            </a:r>
            <a:r>
              <a:rPr lang="zh-CN" altLang="en-US" sz="4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厕所</a:t>
            </a:r>
            <a:r>
              <a:rPr lang="zh-CN" altLang="en-US" sz="4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            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Wǒ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zuótiān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yèlǐ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shàngle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wǔ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cì</a:t>
            </a:r>
            <a:r>
              <a:rPr lang="en-US" sz="3500" dirty="0">
                <a:solidFill>
                  <a:srgbClr val="007935"/>
                </a:solidFill>
                <a:ea typeface="宋体" panose="02010600030101010101" pitchFamily="2" charset="-122"/>
              </a:rPr>
              <a:t> </a:t>
            </a:r>
            <a:r>
              <a:rPr lang="en-US" sz="3500" dirty="0" err="1">
                <a:solidFill>
                  <a:srgbClr val="007935"/>
                </a:solidFill>
                <a:ea typeface="宋体" panose="02010600030101010101" pitchFamily="2" charset="-122"/>
              </a:rPr>
              <a:t>cèsuǒ</a:t>
            </a:r>
            <a:endParaRPr lang="en-US" sz="35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dirty="0">
                <a:solidFill>
                  <a:srgbClr val="007935"/>
                </a:solidFill>
                <a:ea typeface="宋体" panose="02010600030101010101" pitchFamily="2" charset="-122"/>
              </a:rPr>
              <a:t>            I went to the restroom five times last night.</a:t>
            </a:r>
          </a:p>
          <a:p>
            <a:pPr marL="0" indent="0">
              <a:buNone/>
            </a:pPr>
            <a:endParaRPr lang="zh-CN" altLang="en-US" sz="4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10/02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61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296A-0D4E-CA4C-900A-6F0F8CB2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893" y="1766012"/>
            <a:ext cx="7324078" cy="476876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Q:</a:t>
            </a:r>
            <a:r>
              <a:rPr lang="zh-TW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你对什么过敏</a:t>
            </a:r>
            <a:r>
              <a:rPr lang="en-US" altLang="zh-TW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 </a:t>
            </a:r>
          </a:p>
          <a:p>
            <a:pPr marL="914400" lvl="2" indent="0">
              <a:buNone/>
            </a:pP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Nǐ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  </a:t>
            </a: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duì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   </a:t>
            </a: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shénmeguòmǐn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</a:p>
          <a:p>
            <a:pPr marL="914400" lvl="2" indent="0">
              <a:buNone/>
            </a:pP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What are you allergic to?</a:t>
            </a:r>
            <a:b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</a:br>
            <a:endParaRPr lang="en-US" altLang="zh-CN" sz="31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3900" dirty="0">
              <a:solidFill>
                <a:srgbClr val="007935"/>
              </a:solidFill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</a:t>
            </a:r>
            <a:r>
              <a:rPr lang="zh-TW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5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</a:t>
            </a:r>
            <a:r>
              <a:rPr lang="zh-TW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花生</a:t>
            </a:r>
            <a:r>
              <a:rPr lang="zh-TW" altLang="en-US" sz="5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过敏</a:t>
            </a:r>
            <a:r>
              <a:rPr lang="zh-TW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58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2" indent="0">
              <a:buNone/>
            </a:pP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Wǒ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 </a:t>
            </a: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duì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 </a:t>
            </a: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huāshēng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 </a:t>
            </a:r>
            <a:r>
              <a:rPr lang="en-US" altLang="zh-CN" sz="3100" dirty="0" err="1">
                <a:solidFill>
                  <a:srgbClr val="007935"/>
                </a:solidFill>
                <a:ea typeface="KaiTi" panose="02010609060101010101" pitchFamily="49" charset="-122"/>
              </a:rPr>
              <a:t>guòmǐn</a:t>
            </a: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.  </a:t>
            </a:r>
          </a:p>
          <a:p>
            <a:pPr marL="914400" lvl="2" indent="0">
              <a:buNone/>
            </a:pPr>
            <a: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  <a:t>I am allergic to peanuts.</a:t>
            </a:r>
            <a:br>
              <a:rPr lang="en-US" altLang="zh-CN" sz="3100" dirty="0">
                <a:solidFill>
                  <a:srgbClr val="007935"/>
                </a:solidFill>
                <a:ea typeface="KaiTi" panose="02010609060101010101" pitchFamily="49" charset="-122"/>
              </a:rPr>
            </a:br>
            <a:endParaRPr lang="zh-CN" altLang="en-US" sz="3100" dirty="0">
              <a:solidFill>
                <a:srgbClr val="007935"/>
              </a:solidFill>
              <a:ea typeface="KaiTi" panose="020106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BEDF5-031B-844E-B4C3-C49971970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DFA512A-3F0C-2942-9F5C-2F6D17C94AD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10/03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430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5DA6-710B-3247-AFF2-6C23C2D9A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568" y="1492971"/>
            <a:ext cx="10423357" cy="492813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zh-CN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：最近</a:t>
            </a:r>
            <a:r>
              <a:rPr lang="en-US" altLang="zh-CN" sz="3900" dirty="0">
                <a:solidFill>
                  <a:srgbClr val="007935"/>
                </a:solidFill>
              </a:rPr>
              <a:t>Issaquah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天气</a:t>
            </a:r>
            <a:r>
              <a:rPr lang="zh-CN" altLang="en-US" sz="54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怎么样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2" indent="0">
              <a:lnSpc>
                <a:spcPct val="100000"/>
              </a:lnSpc>
              <a:buNone/>
            </a:pPr>
            <a:r>
              <a:rPr lang="en-US" sz="3500" dirty="0">
                <a:solidFill>
                  <a:srgbClr val="007935"/>
                </a:solidFill>
              </a:rPr>
              <a:t>  </a:t>
            </a:r>
            <a:r>
              <a:rPr lang="en-US" sz="3500" dirty="0" err="1">
                <a:solidFill>
                  <a:srgbClr val="007935"/>
                </a:solidFill>
              </a:rPr>
              <a:t>Zuìjìn</a:t>
            </a:r>
            <a:r>
              <a:rPr lang="en-US" sz="3500" dirty="0">
                <a:solidFill>
                  <a:srgbClr val="007935"/>
                </a:solidFill>
              </a:rPr>
              <a:t> </a:t>
            </a:r>
            <a:r>
              <a:rPr lang="en-US" altLang="zh-CN" sz="3500" dirty="0">
                <a:solidFill>
                  <a:srgbClr val="007935"/>
                </a:solidFill>
              </a:rPr>
              <a:t>Issaquah </a:t>
            </a:r>
            <a:r>
              <a:rPr lang="en-US" sz="3500" dirty="0" err="1">
                <a:solidFill>
                  <a:srgbClr val="007935"/>
                </a:solidFill>
              </a:rPr>
              <a:t>tiānqì</a:t>
            </a:r>
            <a:r>
              <a:rPr lang="en-US" sz="3500" dirty="0">
                <a:solidFill>
                  <a:srgbClr val="007935"/>
                </a:solidFill>
              </a:rPr>
              <a:t> </a:t>
            </a:r>
            <a:r>
              <a:rPr lang="en-US" sz="3500" dirty="0" err="1">
                <a:solidFill>
                  <a:srgbClr val="007935"/>
                </a:solidFill>
              </a:rPr>
              <a:t>zěnme</a:t>
            </a:r>
            <a:r>
              <a:rPr lang="en-US" sz="3500" dirty="0">
                <a:solidFill>
                  <a:srgbClr val="007935"/>
                </a:solidFill>
              </a:rPr>
              <a:t> </a:t>
            </a:r>
            <a:r>
              <a:rPr lang="en-US" sz="3500" dirty="0" err="1">
                <a:solidFill>
                  <a:srgbClr val="007935"/>
                </a:solidFill>
              </a:rPr>
              <a:t>yàng</a:t>
            </a:r>
            <a:r>
              <a:rPr lang="en-US" sz="3500" dirty="0">
                <a:solidFill>
                  <a:srgbClr val="007935"/>
                </a:solidFill>
              </a:rPr>
              <a:t>?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altLang="zh-CN" sz="3500" dirty="0">
                <a:solidFill>
                  <a:srgbClr val="007935"/>
                </a:solidFill>
              </a:rPr>
              <a:t>  How’s it in Issaquah recently?</a:t>
            </a:r>
          </a:p>
          <a:p>
            <a:pPr marL="0" indent="0">
              <a:buNone/>
            </a:pP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A: </a:t>
            </a:r>
            <a:r>
              <a:rPr lang="zh-CN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最近</a:t>
            </a:r>
            <a:r>
              <a:rPr lang="en-US" altLang="zh-CN" sz="3900" dirty="0">
                <a:solidFill>
                  <a:srgbClr val="007935"/>
                </a:solidFill>
              </a:rPr>
              <a:t>Issaquah</a:t>
            </a:r>
            <a:r>
              <a:rPr lang="zh-CN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天气</a:t>
            </a:r>
            <a:r>
              <a:rPr lang="zh-CN" altLang="en-US" sz="5800" dirty="0">
                <a:solidFill>
                  <a:srgbClr val="C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越来越</a:t>
            </a:r>
            <a:r>
              <a:rPr lang="zh-CN" altLang="en-US" sz="58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冷了</a:t>
            </a:r>
            <a:r>
              <a:rPr lang="zh-CN" altLang="en-US" sz="5400" dirty="0">
                <a:solidFill>
                  <a:srgbClr val="007935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5400" dirty="0">
              <a:solidFill>
                <a:srgbClr val="007935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7935"/>
                </a:solidFill>
                <a:ea typeface="宋体" panose="02010600030101010101" pitchFamily="2" charset="-122"/>
              </a:rPr>
              <a:t>           </a:t>
            </a:r>
            <a:r>
              <a:rPr lang="en-US" sz="3600" dirty="0" err="1">
                <a:solidFill>
                  <a:srgbClr val="007935"/>
                </a:solidFill>
              </a:rPr>
              <a:t>Zuìjìn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altLang="zh-CN" sz="3600" dirty="0">
                <a:solidFill>
                  <a:srgbClr val="007935"/>
                </a:solidFill>
              </a:rPr>
              <a:t>Issaquah </a:t>
            </a:r>
            <a:r>
              <a:rPr lang="en-US" sz="3600" dirty="0" err="1">
                <a:solidFill>
                  <a:srgbClr val="007935"/>
                </a:solidFill>
              </a:rPr>
              <a:t>tiānqì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yuè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lái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yuè</a:t>
            </a:r>
            <a:r>
              <a:rPr lang="en-US" sz="3600" dirty="0">
                <a:solidFill>
                  <a:srgbClr val="007935"/>
                </a:solidFill>
              </a:rPr>
              <a:t> </a:t>
            </a:r>
            <a:r>
              <a:rPr lang="en-US" sz="3600" dirty="0" err="1">
                <a:solidFill>
                  <a:srgbClr val="007935"/>
                </a:solidFill>
              </a:rPr>
              <a:t>lěng</a:t>
            </a:r>
            <a:r>
              <a:rPr lang="en-US" sz="3600" dirty="0">
                <a:solidFill>
                  <a:srgbClr val="007935"/>
                </a:solidFill>
              </a:rPr>
              <a:t> le?</a:t>
            </a:r>
            <a:endParaRPr lang="en-US" altLang="zh-CN" sz="3600" dirty="0">
              <a:solidFill>
                <a:srgbClr val="007935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rgbClr val="007935"/>
                </a:solidFill>
                <a:ea typeface="宋体" panose="02010600030101010101" pitchFamily="2" charset="-122"/>
              </a:rPr>
              <a:t>           The weather is becoming colder and colder.</a:t>
            </a:r>
            <a:endParaRPr lang="zh-CN" altLang="en-US" sz="3600" dirty="0">
              <a:solidFill>
                <a:srgbClr val="007935"/>
              </a:solidFill>
              <a:ea typeface="宋体" panose="02010600030101010101" pitchFamily="2" charset="-12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D29B90-B2C1-CC47-B7F9-E467E0997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108" y="41562"/>
            <a:ext cx="953499" cy="95349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83A49D0-45E7-8B4E-B67D-E2E172E55A8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03100" cy="10207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10/04</a:t>
            </a:r>
            <a:r>
              <a:rPr lang="zh-CN" altLang="en-US" sz="360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</a:t>
            </a:r>
            <a:r>
              <a:rPr lang="zh-CN" altLang="en-US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小考</a:t>
            </a:r>
            <a:r>
              <a:rPr lang="en-US" altLang="zh-CN" sz="3600" dirty="0">
                <a:solidFill>
                  <a:srgbClr val="000000"/>
                </a:solidFill>
                <a:latin typeface="KaiTi" charset="-122"/>
                <a:ea typeface="KaiTi" charset="-122"/>
                <a:cs typeface="KaiTi" charset="-122"/>
              </a:rPr>
              <a:t>  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xiǎo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 err="1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kǎo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 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  </a:t>
            </a:r>
            <a:r>
              <a:rPr lang="ja-JP" altLang="en-US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</a:t>
            </a:r>
            <a:r>
              <a:rPr lang="en-US" altLang="ja-JP" sz="3600" dirty="0">
                <a:solidFill>
                  <a:srgbClr val="000000"/>
                </a:solidFill>
                <a:latin typeface="+mn-lt"/>
                <a:ea typeface="KaiTi" charset="-122"/>
                <a:cs typeface="KaiTi" charset="-122"/>
              </a:rPr>
              <a:t>         </a:t>
            </a:r>
            <a:r>
              <a:rPr lang="en-US" altLang="zh-CN" sz="4000" dirty="0">
                <a:latin typeface="+mn-lt"/>
                <a:ea typeface="宋体" pitchFamily="2" charset="-122"/>
              </a:rPr>
              <a:t>(Quiz)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20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997</Words>
  <Application>Microsoft Macintosh PowerPoint</Application>
  <PresentationFormat>Widescreen</PresentationFormat>
  <Paragraphs>159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等线</vt:lpstr>
      <vt:lpstr>等线 Light</vt:lpstr>
      <vt:lpstr>KaiTi</vt:lpstr>
      <vt:lpstr>Kaiti TC</vt:lpstr>
      <vt:lpstr>宋体</vt:lpstr>
      <vt:lpstr>Arial</vt:lpstr>
      <vt:lpstr>Calibri</vt:lpstr>
      <vt:lpstr>Calibri Light</vt:lpstr>
      <vt:lpstr>新細明體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Q: 上次过生日你玩得高兴吗？  Shàng cìguò shēngrì nǐ wán dé gāoxìng ma  Have you had a good time on your last birthday?  A: 上次过生日 我玩得挺高兴的。  Shàng cìguò shēngrì Wǒ wán dé tǐng gāoxìng de       (I had quite a good time on my last birthday.)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miaowen chang</dc:creator>
  <cp:lastModifiedBy>miaowen chang</cp:lastModifiedBy>
  <cp:revision>9</cp:revision>
  <cp:lastPrinted>2018-11-04T20:31:13Z</cp:lastPrinted>
  <dcterms:created xsi:type="dcterms:W3CDTF">2018-11-02T14:44:31Z</dcterms:created>
  <dcterms:modified xsi:type="dcterms:W3CDTF">2018-11-04T20:31:39Z</dcterms:modified>
</cp:coreProperties>
</file>