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sldIdLst>
    <p:sldId id="346" r:id="rId2"/>
    <p:sldId id="348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47" r:id="rId18"/>
    <p:sldId id="283" r:id="rId19"/>
    <p:sldId id="329" r:id="rId20"/>
    <p:sldId id="296" r:id="rId21"/>
    <p:sldId id="298" r:id="rId22"/>
    <p:sldId id="299" r:id="rId23"/>
    <p:sldId id="297" r:id="rId24"/>
    <p:sldId id="331" r:id="rId25"/>
    <p:sldId id="300" r:id="rId26"/>
    <p:sldId id="302" r:id="rId27"/>
    <p:sldId id="303" r:id="rId28"/>
    <p:sldId id="345" r:id="rId29"/>
    <p:sldId id="301" r:id="rId30"/>
    <p:sldId id="292" r:id="rId31"/>
    <p:sldId id="295" r:id="rId32"/>
    <p:sldId id="294" r:id="rId33"/>
    <p:sldId id="344" r:id="rId34"/>
    <p:sldId id="293" r:id="rId35"/>
    <p:sldId id="288" r:id="rId36"/>
    <p:sldId id="290" r:id="rId37"/>
    <p:sldId id="291" r:id="rId38"/>
    <p:sldId id="289" r:id="rId39"/>
    <p:sldId id="332" r:id="rId40"/>
    <p:sldId id="284" r:id="rId41"/>
    <p:sldId id="285" r:id="rId42"/>
    <p:sldId id="286" r:id="rId43"/>
    <p:sldId id="287" r:id="rId44"/>
    <p:sldId id="333" r:id="rId45"/>
    <p:sldId id="279" r:id="rId46"/>
    <p:sldId id="281" r:id="rId47"/>
    <p:sldId id="282" r:id="rId48"/>
    <p:sldId id="334" r:id="rId49"/>
    <p:sldId id="335" r:id="rId50"/>
    <p:sldId id="275" r:id="rId51"/>
    <p:sldId id="276" r:id="rId52"/>
    <p:sldId id="277" r:id="rId53"/>
    <p:sldId id="278" r:id="rId54"/>
    <p:sldId id="336" r:id="rId55"/>
    <p:sldId id="265" r:id="rId56"/>
    <p:sldId id="267" r:id="rId57"/>
    <p:sldId id="268" r:id="rId58"/>
    <p:sldId id="266" r:id="rId59"/>
    <p:sldId id="337" r:id="rId60"/>
    <p:sldId id="261" r:id="rId61"/>
    <p:sldId id="262" r:id="rId62"/>
    <p:sldId id="263" r:id="rId63"/>
    <p:sldId id="264" r:id="rId64"/>
    <p:sldId id="338" r:id="rId65"/>
    <p:sldId id="257" r:id="rId66"/>
    <p:sldId id="259" r:id="rId67"/>
    <p:sldId id="260" r:id="rId68"/>
    <p:sldId id="258" r:id="rId69"/>
    <p:sldId id="339" r:id="rId70"/>
    <p:sldId id="330" r:id="rId71"/>
    <p:sldId id="304" r:id="rId72"/>
    <p:sldId id="306" r:id="rId73"/>
    <p:sldId id="310" r:id="rId74"/>
    <p:sldId id="305" r:id="rId75"/>
    <p:sldId id="340" r:id="rId76"/>
    <p:sldId id="311" r:id="rId77"/>
    <p:sldId id="313" r:id="rId78"/>
    <p:sldId id="314" r:id="rId79"/>
    <p:sldId id="312" r:id="rId80"/>
    <p:sldId id="341" r:id="rId81"/>
    <p:sldId id="315" r:id="rId82"/>
    <p:sldId id="317" r:id="rId83"/>
    <p:sldId id="318" r:id="rId84"/>
    <p:sldId id="316" r:id="rId85"/>
    <p:sldId id="342" r:id="rId86"/>
    <p:sldId id="324" r:id="rId87"/>
    <p:sldId id="327" r:id="rId88"/>
    <p:sldId id="328" r:id="rId89"/>
    <p:sldId id="325" r:id="rId90"/>
    <p:sldId id="343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69"/>
    <p:restoredTop sz="94613"/>
  </p:normalViewPr>
  <p:slideViewPr>
    <p:cSldViewPr snapToGrid="0" snapToObjects="1">
      <p:cViewPr varScale="1">
        <p:scale>
          <a:sx n="105" d="100"/>
          <a:sy n="105" d="100"/>
        </p:scale>
        <p:origin x="19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133EA-6B63-5941-ACA4-2BC1006CA17B}" type="datetimeFigureOut">
              <a:rPr lang="en-US" smtClean="0"/>
              <a:t>5/22/18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99719-5E30-0942-8CAA-48B0BF0D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0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719-5E30-0942-8CAA-48B0BF0DDB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49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75254-7913-7541-ACB7-821D89AE847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87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75254-7913-7541-ACB7-821D89AE847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3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75254-7913-7541-ACB7-821D89AE847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42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75254-7913-7541-ACB7-821D89AE847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96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75254-7913-7541-ACB7-821D89AE847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0333-7321-F34E-BF4B-46694FCE64E3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2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0333-7321-F34E-BF4B-46694FCE64E3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2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0333-7321-F34E-BF4B-46694FCE64E3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0333-7321-F34E-BF4B-46694FCE64E3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3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0333-7321-F34E-BF4B-46694FCE64E3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34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0333-7321-F34E-BF4B-46694FCE64E3}" type="datetimeFigureOut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1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0333-7321-F34E-BF4B-46694FCE64E3}" type="datetimeFigureOut">
              <a:rPr lang="en-US" smtClean="0"/>
              <a:t>5/22/18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2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0333-7321-F34E-BF4B-46694FCE64E3}" type="datetimeFigureOut">
              <a:rPr lang="en-US" smtClean="0"/>
              <a:t>5/22/18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48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0333-7321-F34E-BF4B-46694FCE64E3}" type="datetimeFigureOut">
              <a:rPr lang="en-US" smtClean="0"/>
              <a:t>5/22/18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0333-7321-F34E-BF4B-46694FCE64E3}" type="datetimeFigureOut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3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0333-7321-F34E-BF4B-46694FCE64E3}" type="datetimeFigureOut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4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30333-7321-F34E-BF4B-46694FCE64E3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4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2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2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22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4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23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tiff"/><Relationship Id="rId3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tiff"/><Relationship Id="rId3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5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26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6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27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28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Relationship Id="rId3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7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30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1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8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tiff"/><Relationship Id="rId3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33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9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0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35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38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2.tif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tiff"/><Relationship Id="rId3" Type="http://schemas.openxmlformats.org/officeDocument/2006/relationships/image" Target="../media/image1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42.tif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3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4.tif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44.tif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45.tif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40" y="1413538"/>
            <a:ext cx="6751058" cy="5391708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1524001" y="0"/>
            <a:ext cx="9144000" cy="13132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42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2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42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2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42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42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42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42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42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Wèn</a:t>
            </a:r>
            <a:r>
              <a:rPr lang="en-US" altLang="zh-CN" sz="42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42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Hǎo</a:t>
            </a:r>
            <a:r>
              <a:rPr lang="en-US" sz="42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2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42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77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第一课：问好 </a:t>
            </a:r>
            <a:r>
              <a:rPr lang="en-US" altLang="zh-CN" sz="77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	</a:t>
            </a:r>
            <a:r>
              <a:rPr lang="en-US" sz="5800" kern="0" dirty="0" smtClean="0">
                <a:solidFill>
                  <a:prstClr val="black"/>
                </a:solidFill>
                <a:latin typeface="Calibri" pitchFamily="34" charset="0"/>
              </a:rPr>
              <a:t>Lesson </a:t>
            </a:r>
            <a:r>
              <a:rPr lang="en-US" sz="5800" kern="0" dirty="0" smtClean="0">
                <a:solidFill>
                  <a:prstClr val="black"/>
                </a:solidFill>
                <a:latin typeface="Calibri" pitchFamily="34" charset="0"/>
              </a:rPr>
              <a:t>One:  Greetings </a:t>
            </a:r>
            <a:endParaRPr lang="zh-CN" altLang="en-US" sz="5800" dirty="0">
              <a:latin typeface="DFKai-SB" charset="0"/>
              <a:ea typeface="DFKai-S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41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1962912" y="29191"/>
            <a:ext cx="8680704" cy="12509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xué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xiào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shēng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huó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2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第八课：学校</a:t>
            </a:r>
            <a:r>
              <a:rPr lang="zh-CN" altLang="en-US" sz="52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生活</a:t>
            </a:r>
            <a:r>
              <a:rPr lang="en-US" altLang="zh-CN" sz="52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Eight: School Life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896" y="1360802"/>
            <a:ext cx="6822082" cy="544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1853183" y="12192"/>
            <a:ext cx="8619745" cy="1207008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mǎi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dōng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xi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第九课：买东西 </a:t>
            </a:r>
            <a:r>
              <a:rPr lang="en-US" sz="3200" kern="0" dirty="0">
                <a:solidFill>
                  <a:prstClr val="black"/>
                </a:solidFill>
                <a:latin typeface="Calibri" pitchFamily="34" charset="0"/>
              </a:rPr>
              <a:t>Lesson </a:t>
            </a:r>
            <a:r>
              <a:rPr lang="en-US" sz="3200" kern="0" dirty="0" smtClean="0">
                <a:solidFill>
                  <a:prstClr val="black"/>
                </a:solidFill>
                <a:latin typeface="Calibri" pitchFamily="34" charset="0"/>
              </a:rPr>
              <a:t>Nine: Shopping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162" y="1350339"/>
            <a:ext cx="6971790" cy="53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 bwMode="auto">
          <a:xfrm>
            <a:off x="1901951" y="49104"/>
            <a:ext cx="8875777" cy="1329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jiāo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tōng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第十课：交通 </a:t>
            </a:r>
            <a:r>
              <a:rPr lang="en-US" sz="3200" kern="0" dirty="0" smtClean="0">
                <a:solidFill>
                  <a:prstClr val="black"/>
                </a:solidFill>
                <a:latin typeface="Calibri" pitchFamily="34" charset="0"/>
              </a:rPr>
              <a:t>Lesson Ten:  Transportation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095" y="1473441"/>
            <a:ext cx="4398975" cy="53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6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49" y="1603466"/>
            <a:ext cx="7581900" cy="5232400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 bwMode="auto">
          <a:xfrm>
            <a:off x="1328929" y="49103"/>
            <a:ext cx="10131551" cy="1329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4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4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4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4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</a:t>
            </a:r>
            <a:r>
              <a:rPr lang="en-US" altLang="zh-CN" sz="24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zh-CN" altLang="en-US" sz="24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4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4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4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4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Tán</a:t>
            </a:r>
            <a:r>
              <a:rPr lang="en-US" altLang="zh-CN" sz="24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Tiān</a:t>
            </a:r>
            <a:r>
              <a:rPr lang="en-US" altLang="zh-CN" sz="24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Qì</a:t>
            </a:r>
            <a:r>
              <a:rPr lang="en-US" sz="24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第十一课：谈</a:t>
            </a: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天气</a:t>
            </a:r>
            <a:r>
              <a:rPr lang="en-US" altLang="zh-CN" sz="20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2400" kern="0" dirty="0" smtClean="0">
                <a:solidFill>
                  <a:prstClr val="black"/>
                </a:solidFill>
                <a:latin typeface="Calibri" pitchFamily="34" charset="0"/>
              </a:rPr>
              <a:t>Lesson </a:t>
            </a:r>
            <a:r>
              <a:rPr lang="en-US" sz="2400" kern="0" dirty="0" smtClean="0">
                <a:solidFill>
                  <a:prstClr val="black"/>
                </a:solidFill>
                <a:latin typeface="Calibri" pitchFamily="34" charset="0"/>
              </a:rPr>
              <a:t>Eleven:  Talking about the Weather</a:t>
            </a:r>
            <a:endParaRPr lang="zh-CN" altLang="en-US" sz="2400" dirty="0">
              <a:latin typeface="DFKai-SB" charset="0"/>
              <a:ea typeface="DFKai-S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6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1989783" y="36912"/>
            <a:ext cx="8375904" cy="1329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Chī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Fàn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第十二课：吃饭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Twelve:  Dining</a:t>
            </a:r>
            <a:endParaRPr lang="zh-CN" altLang="en-US" sz="2800" dirty="0">
              <a:latin typeface="DFKai-SB" charset="0"/>
              <a:ea typeface="DFKai-SB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643" y="1500188"/>
            <a:ext cx="7061033" cy="53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1438657" y="49104"/>
            <a:ext cx="9509760" cy="1329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Wèn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lù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第十三课：问路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Thirteen:  Asking Directions</a:t>
            </a:r>
            <a:endParaRPr lang="zh-CN" altLang="en-US" sz="28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760" y="1484308"/>
            <a:ext cx="6714274" cy="537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1292352" y="36576"/>
            <a:ext cx="9363456" cy="115343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shēng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rì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pài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duì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第十四课：生日派</a:t>
            </a: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</a:t>
            </a:r>
            <a:r>
              <a:rPr lang="en-US" altLang="zh-CN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2400" kern="0" dirty="0" smtClean="0">
                <a:solidFill>
                  <a:prstClr val="black"/>
                </a:solidFill>
                <a:latin typeface="Calibri" pitchFamily="34" charset="0"/>
              </a:rPr>
              <a:t>Lesson </a:t>
            </a:r>
            <a:r>
              <a:rPr lang="en-US" sz="2400" kern="0" dirty="0" smtClean="0">
                <a:solidFill>
                  <a:prstClr val="black"/>
                </a:solidFill>
                <a:latin typeface="Calibri" pitchFamily="34" charset="0"/>
              </a:rPr>
              <a:t>Fourteen: Birthday Party</a:t>
            </a:r>
            <a:endParaRPr lang="zh-CN" altLang="en-US" sz="2400" dirty="0">
              <a:latin typeface="DFKai-SB" charset="0"/>
              <a:ea typeface="DFKai-SB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120" y="1423300"/>
            <a:ext cx="6153427" cy="529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4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Tíng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第二课：家庭 </a:t>
            </a:r>
            <a:r>
              <a:rPr lang="en-US" sz="3600" kern="0" dirty="0" smtClean="0">
                <a:solidFill>
                  <a:prstClr val="black"/>
                </a:solidFill>
                <a:latin typeface="Calibri" pitchFamily="34" charset="0"/>
              </a:rPr>
              <a:t>Lesson Two:  Family 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193" y="1521282"/>
            <a:ext cx="5358724" cy="533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4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2"/>
            <a:ext cx="12115801" cy="8803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altLang="zh-CN" sz="4800" dirty="0" smtClean="0">
                <a:latin typeface="KaiTi" charset="-122"/>
                <a:ea typeface="KaiTi" charset="-122"/>
                <a:cs typeface="KaiTi" charset="-122"/>
              </a:rPr>
              <a:t>IC</a:t>
            </a:r>
            <a:r>
              <a:rPr lang="zh-CN" altLang="en-US" sz="4800" dirty="0" smtClean="0">
                <a:latin typeface="KaiTi" charset="-122"/>
                <a:ea typeface="KaiTi" charset="-122"/>
                <a:cs typeface="KaiTi" charset="-122"/>
              </a:rPr>
              <a:t> 教科书中的角色</a:t>
            </a:r>
            <a:r>
              <a:rPr lang="en-US" altLang="zh-CN" sz="4800" dirty="0" smtClean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200" dirty="0" smtClean="0">
                <a:latin typeface="+mn-lt"/>
                <a:ea typeface="KaiTi" charset="-122"/>
                <a:cs typeface="KaiTi" charset="-122"/>
              </a:rPr>
              <a:t>The</a:t>
            </a:r>
            <a:r>
              <a:rPr lang="en-US" altLang="zh-CN" sz="3200" dirty="0">
                <a:latin typeface="+mn-lt"/>
                <a:ea typeface="KaiTi" charset="-122"/>
                <a:cs typeface="KaiTi" charset="-122"/>
              </a:rPr>
              <a:t> C</a:t>
            </a:r>
            <a:r>
              <a:rPr lang="en-US" altLang="zh-CN" sz="3200" dirty="0" smtClean="0">
                <a:latin typeface="+mn-lt"/>
                <a:ea typeface="KaiTi" charset="-122"/>
                <a:cs typeface="KaiTi" charset="-122"/>
              </a:rPr>
              <a:t>haracters in Your Textbook</a:t>
            </a:r>
            <a:endParaRPr lang="zh-CN" altLang="en-US" sz="3200" dirty="0">
              <a:latin typeface="+mn-lt"/>
              <a:ea typeface="KaiTi" charset="-122"/>
              <a:cs typeface="KaiTi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18" y="85410"/>
            <a:ext cx="824111" cy="8241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321" y="1091814"/>
            <a:ext cx="8199915" cy="576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1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8137" y="1165225"/>
            <a:ext cx="7310438" cy="2387600"/>
          </a:xfrm>
        </p:spPr>
        <p:txBody>
          <a:bodyPr/>
          <a:lstStyle/>
          <a:p>
            <a:r>
              <a:rPr lang="en-US" b="1" dirty="0" smtClean="0"/>
              <a:t>Integrated Chinese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8137" y="3644900"/>
            <a:ext cx="7310438" cy="165576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Level One 	Part </a:t>
            </a:r>
            <a:r>
              <a:rPr lang="en-US" altLang="zh-CN" sz="4800" dirty="0" smtClean="0">
                <a:solidFill>
                  <a:prstClr val="black"/>
                </a:solidFill>
              </a:rPr>
              <a:t>1</a:t>
            </a:r>
            <a:endParaRPr lang="en-US" sz="4800" dirty="0"/>
          </a:p>
        </p:txBody>
      </p:sp>
      <p:pic>
        <p:nvPicPr>
          <p:cNvPr id="4" name="Picture 3" descr="C:\Documents and Settings\Administrator\桌面\chinese_ppt_revision\textbook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842963"/>
            <a:ext cx="4129088" cy="520065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246612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081" y="1390597"/>
            <a:ext cx="6845837" cy="5467403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1600212" y="0"/>
            <a:ext cx="8909292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Tíng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第二课：家庭 </a:t>
            </a:r>
            <a:r>
              <a:rPr lang="en-US" sz="3600" kern="0" dirty="0" smtClean="0">
                <a:solidFill>
                  <a:prstClr val="black"/>
                </a:solidFill>
                <a:latin typeface="Calibri" pitchFamily="34" charset="0"/>
              </a:rPr>
              <a:t>Lesson Two:  Family 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65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Wèn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Hǎo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第一课：问好 </a:t>
            </a:r>
            <a:r>
              <a:rPr lang="en-US" sz="3600" kern="0" dirty="0" smtClean="0">
                <a:solidFill>
                  <a:prstClr val="black"/>
                </a:solidFill>
                <a:latin typeface="Calibri" pitchFamily="34" charset="0"/>
              </a:rPr>
              <a:t>Lesson One:  Greetings 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237" y="1511808"/>
            <a:ext cx="5368237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6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347890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                    </a:t>
            </a:r>
            <a:r>
              <a:rPr lang="en-US" sz="2800" dirty="0" err="1" smtClean="0"/>
              <a:t>Hù</a:t>
            </a:r>
            <a:r>
              <a:rPr lang="zh-CN" altLang="en-US" sz="2800" dirty="0" smtClean="0"/>
              <a:t> </a:t>
            </a:r>
            <a:r>
              <a:rPr lang="en-US" sz="2800" dirty="0" err="1" smtClean="0"/>
              <a:t>xiāng</a:t>
            </a:r>
            <a:r>
              <a:rPr lang="en-US" sz="2800" dirty="0" smtClean="0"/>
              <a:t> </a:t>
            </a:r>
            <a:r>
              <a:rPr lang="en-US" sz="2800" dirty="0" err="1" smtClean="0"/>
              <a:t>wèn</a:t>
            </a:r>
            <a:r>
              <a:rPr lang="zh-CN" altLang="en-US" sz="2800" dirty="0" smtClean="0"/>
              <a:t> </a:t>
            </a:r>
            <a:r>
              <a:rPr lang="en-US" sz="2800" dirty="0" err="1" smtClean="0"/>
              <a:t>hòu</a:t>
            </a:r>
            <a:r>
              <a:rPr lang="en-US" sz="2800" dirty="0" smtClean="0"/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对话一：互相问候 </a:t>
            </a:r>
            <a:r>
              <a:rPr lang="en-US" altLang="zh-CN" sz="32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Exchange Greetings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35" y="94386"/>
            <a:ext cx="1066801" cy="1066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293" y="1513613"/>
            <a:ext cx="6634434" cy="529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9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1" y="18682"/>
            <a:ext cx="12115801" cy="11635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                </a:t>
            </a:r>
            <a:r>
              <a:rPr lang="en-US" altLang="zh-CN" sz="2800" dirty="0" smtClean="0"/>
              <a:t>   </a:t>
            </a:r>
            <a:r>
              <a:rPr lang="en-US" sz="2800" dirty="0" err="1" smtClean="0"/>
              <a:t>Wèn</a:t>
            </a:r>
            <a:r>
              <a:rPr lang="en-US" sz="2800" dirty="0" smtClean="0"/>
              <a:t>  </a:t>
            </a:r>
            <a:r>
              <a:rPr lang="en-US" sz="2800" dirty="0" err="1" smtClean="0"/>
              <a:t>bié</a:t>
            </a:r>
            <a:r>
              <a:rPr lang="en-US" sz="2800" dirty="0" smtClean="0"/>
              <a:t>   </a:t>
            </a:r>
            <a:r>
              <a:rPr lang="en-US" sz="2800" dirty="0" err="1" smtClean="0"/>
              <a:t>rén</a:t>
            </a:r>
            <a:r>
              <a:rPr lang="en-US" sz="2800" dirty="0" smtClean="0"/>
              <a:t>  de    </a:t>
            </a:r>
            <a:r>
              <a:rPr lang="en-US" sz="2800" dirty="0" err="1" smtClean="0"/>
              <a:t>guó</a:t>
            </a:r>
            <a:r>
              <a:rPr lang="en-US" sz="2800" dirty="0" smtClean="0"/>
              <a:t>   </a:t>
            </a:r>
            <a:r>
              <a:rPr lang="en-US" sz="2800" dirty="0" err="1" smtClean="0"/>
              <a:t>jí</a:t>
            </a:r>
            <a:r>
              <a:rPr lang="en-US" sz="2800" dirty="0" smtClean="0"/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对话二：问別人的国籍</a:t>
            </a:r>
            <a:r>
              <a:rPr lang="en-US" altLang="zh-CN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400" kern="0" dirty="0" smtClean="0">
                <a:solidFill>
                  <a:prstClr val="black"/>
                </a:solidFill>
                <a:latin typeface="Calibri" panose="020F0502020204030204"/>
                <a:ea typeface="KaiTi" charset="-122"/>
                <a:cs typeface="KaiTi" charset="-122"/>
              </a:rPr>
              <a:t>Ask </a:t>
            </a:r>
            <a:r>
              <a:rPr lang="en-US" altLang="zh-CN" sz="3400" kern="0" dirty="0">
                <a:solidFill>
                  <a:prstClr val="black"/>
                </a:solidFill>
                <a:latin typeface="Calibri" panose="020F0502020204030204"/>
                <a:ea typeface="KaiTi" charset="-122"/>
                <a:cs typeface="KaiTi" charset="-122"/>
              </a:rPr>
              <a:t>Someone’s Nationality</a:t>
            </a:r>
            <a:r>
              <a:rPr lang="zh-CN" altLang="en-US" sz="3900" kern="0" dirty="0">
                <a:solidFill>
                  <a:prstClr val="black"/>
                </a:solidFill>
                <a:latin typeface="Calibri" panose="020F0502020204030204"/>
                <a:ea typeface="KaiTi" charset="-122"/>
                <a:cs typeface="KaiTi" charset="-122"/>
              </a:rPr>
              <a:t> </a:t>
            </a:r>
            <a:endParaRPr lang="en-US" altLang="zh-CN" sz="5400" kern="0" dirty="0" smtClean="0">
              <a:solidFill>
                <a:prstClr val="black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516" y="230545"/>
            <a:ext cx="857069" cy="857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421" y="1306792"/>
            <a:ext cx="6716109" cy="536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0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4830" y="1710564"/>
            <a:ext cx="12080969" cy="4711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</a:t>
            </a:r>
            <a:r>
              <a:rPr lang="en-US" sz="3200" u="sng" dirty="0" smtClean="0">
                <a:solidFill>
                  <a:schemeClr val="tx1"/>
                </a:solidFill>
              </a:rPr>
              <a:t>OBJECTIVES: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In this lesson, you will learn to use Chinese to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Exchange </a:t>
            </a:r>
            <a:r>
              <a:rPr lang="en-US" sz="3200" dirty="0">
                <a:solidFill>
                  <a:srgbClr val="007935"/>
                </a:solidFill>
              </a:rPr>
              <a:t>basic </a:t>
            </a:r>
            <a:r>
              <a:rPr lang="en-US" sz="3200" dirty="0" smtClean="0">
                <a:solidFill>
                  <a:srgbClr val="007935"/>
                </a:solidFill>
              </a:rPr>
              <a:t>greetings.</a:t>
            </a:r>
            <a:endParaRPr lang="en-US" sz="3200" dirty="0">
              <a:solidFill>
                <a:srgbClr val="007935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Request </a:t>
            </a:r>
            <a:r>
              <a:rPr lang="en-US" sz="3200" dirty="0">
                <a:solidFill>
                  <a:srgbClr val="007935"/>
                </a:solidFill>
              </a:rPr>
              <a:t>a person’s last name and full name and provide your </a:t>
            </a:r>
            <a:r>
              <a:rPr lang="en-US" sz="3200" dirty="0" smtClean="0">
                <a:solidFill>
                  <a:srgbClr val="007935"/>
                </a:solidFill>
              </a:rPr>
              <a:t>own.</a:t>
            </a:r>
            <a:endParaRPr lang="en-US" sz="3200" dirty="0">
              <a:solidFill>
                <a:srgbClr val="007935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Determine </a:t>
            </a:r>
            <a:r>
              <a:rPr lang="en-US" sz="3200" dirty="0">
                <a:solidFill>
                  <a:srgbClr val="007935"/>
                </a:solidFill>
              </a:rPr>
              <a:t>whether someone is a teacher or a </a:t>
            </a:r>
            <a:r>
              <a:rPr lang="en-US" sz="3200" dirty="0" smtClean="0">
                <a:solidFill>
                  <a:srgbClr val="007935"/>
                </a:solidFill>
              </a:rPr>
              <a:t>student.</a:t>
            </a:r>
            <a:endParaRPr lang="en-US" sz="3200" dirty="0">
              <a:solidFill>
                <a:srgbClr val="007935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Ascertain </a:t>
            </a:r>
            <a:r>
              <a:rPr lang="en-US" sz="3200" dirty="0">
                <a:solidFill>
                  <a:srgbClr val="007935"/>
                </a:solidFill>
              </a:rPr>
              <a:t>someone’s nationality.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Wèn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Hǎo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第一课：问好 </a:t>
            </a:r>
            <a:r>
              <a:rPr lang="en-US" sz="3600" kern="0" dirty="0" smtClean="0">
                <a:solidFill>
                  <a:prstClr val="black"/>
                </a:solidFill>
                <a:latin typeface="Calibri" pitchFamily="34" charset="0"/>
              </a:rPr>
              <a:t>Lesson One:  Greetings 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4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11031" y="1467108"/>
            <a:ext cx="12080969" cy="5505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 smtClean="0">
                <a:solidFill>
                  <a:schemeClr val="tx1"/>
                </a:solidFill>
              </a:rPr>
              <a:t>Forms </a:t>
            </a:r>
            <a:r>
              <a:rPr lang="en-US" sz="3200" u="sng" smtClean="0">
                <a:solidFill>
                  <a:schemeClr val="tx1"/>
                </a:solidFill>
              </a:rPr>
              <a:t>&amp; Accuracy: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tx1"/>
                </a:solidFill>
              </a:rPr>
              <a:t>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1. The Verb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姓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Kaiti SC" charset="-122"/>
                <a:ea typeface="Kaiti SC" charset="-122"/>
                <a:cs typeface="Kaiti SC" charset="-122"/>
              </a:rPr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xìng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2. Questions Ending with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呢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Kaiti SC" charset="-122"/>
                <a:ea typeface="Kaiti SC" charset="-122"/>
                <a:cs typeface="Kaiti SC" charset="-122"/>
              </a:rPr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3. The Verb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叫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jiào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4. The Verb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shì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5. Questions Ending with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吗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(ma)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6. The Negative Adverb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不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bù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7. The Adverb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也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yě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-1" y="8171"/>
            <a:ext cx="12115801" cy="12410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Wèn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Hǎo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第一课：问好</a:t>
            </a: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3600" kern="0" dirty="0" smtClean="0">
                <a:solidFill>
                  <a:prstClr val="black"/>
                </a:solidFill>
                <a:latin typeface="Calibri" pitchFamily="34" charset="0"/>
              </a:rPr>
              <a:t>Lesson One:  Greetings 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1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Tíng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第二课：家庭 </a:t>
            </a:r>
            <a:r>
              <a:rPr lang="en-US" sz="3600" kern="0" dirty="0" smtClean="0">
                <a:solidFill>
                  <a:prstClr val="black"/>
                </a:solidFill>
                <a:latin typeface="Calibri" pitchFamily="34" charset="0"/>
              </a:rPr>
              <a:t>Lesson Two:  Family 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193" y="1521282"/>
            <a:ext cx="5358724" cy="533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8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34789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                </a:t>
            </a:r>
            <a:r>
              <a:rPr lang="en-US" sz="2800" dirty="0" err="1" smtClean="0"/>
              <a:t>Kàn</a:t>
            </a:r>
            <a:r>
              <a:rPr lang="en-US" sz="2800" dirty="0" smtClean="0"/>
              <a:t> </a:t>
            </a:r>
            <a:r>
              <a:rPr lang="en-US" sz="2800" dirty="0" err="1"/>
              <a:t>yī</a:t>
            </a:r>
            <a:r>
              <a:rPr lang="en-US" sz="2800" dirty="0"/>
              <a:t> </a:t>
            </a:r>
            <a:r>
              <a:rPr lang="zh-CN" altLang="en-US" sz="2800" dirty="0" smtClean="0"/>
              <a:t> </a:t>
            </a:r>
            <a:r>
              <a:rPr lang="en-US" sz="2800" dirty="0" err="1" smtClean="0"/>
              <a:t>zhāng</a:t>
            </a:r>
            <a:r>
              <a:rPr lang="en-US" sz="2800" dirty="0" smtClean="0"/>
              <a:t> </a:t>
            </a:r>
            <a:r>
              <a:rPr lang="en-US" sz="2800" dirty="0" err="1" smtClean="0"/>
              <a:t>jiā</a:t>
            </a:r>
            <a:r>
              <a:rPr lang="zh-CN" altLang="en-US" sz="2800" dirty="0" smtClean="0"/>
              <a:t> </a:t>
            </a:r>
            <a:r>
              <a:rPr lang="en-US" sz="2800" dirty="0" err="1" smtClean="0"/>
              <a:t>tíng</a:t>
            </a:r>
            <a:r>
              <a:rPr lang="en-US" sz="2800" dirty="0" smtClean="0"/>
              <a:t> </a:t>
            </a:r>
            <a:r>
              <a:rPr lang="en-US" sz="2800" dirty="0" err="1"/>
              <a:t>zhào</a:t>
            </a:r>
            <a:r>
              <a:rPr lang="en-US" sz="2800" dirty="0"/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对话一：看一张家庭照</a:t>
            </a:r>
            <a:r>
              <a:rPr lang="en-US" altLang="zh-CN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2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Looking at A Family Photo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945" y="283096"/>
            <a:ext cx="878091" cy="8780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763" y="1621954"/>
            <a:ext cx="6556149" cy="523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1" y="18681"/>
            <a:ext cx="12115801" cy="17958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                </a:t>
            </a:r>
            <a:r>
              <a:rPr lang="en-US" altLang="zh-CN" sz="2800" dirty="0" smtClean="0"/>
              <a:t>  </a:t>
            </a:r>
            <a:r>
              <a:rPr lang="zh-CN" altLang="en-US" sz="2800" dirty="0" smtClean="0"/>
              <a:t> </a:t>
            </a:r>
            <a:r>
              <a:rPr lang="en-US" sz="2800" dirty="0" err="1" smtClean="0"/>
              <a:t>Wèn</a:t>
            </a:r>
            <a:r>
              <a:rPr lang="en-US" sz="2800" dirty="0" smtClean="0"/>
              <a:t> </a:t>
            </a:r>
            <a:r>
              <a:rPr lang="en-US" sz="2800" dirty="0" err="1" smtClean="0"/>
              <a:t>guān</a:t>
            </a:r>
            <a:r>
              <a:rPr lang="zh-CN" altLang="en-US" sz="2800" dirty="0"/>
              <a:t> </a:t>
            </a:r>
            <a:r>
              <a:rPr lang="en-US" sz="2800" dirty="0" err="1" smtClean="0"/>
              <a:t>yú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bié</a:t>
            </a:r>
            <a:r>
              <a:rPr lang="zh-CN" altLang="en-US" sz="2800" dirty="0" smtClean="0"/>
              <a:t>   </a:t>
            </a:r>
            <a:r>
              <a:rPr lang="en-US" sz="2800" dirty="0" err="1" smtClean="0"/>
              <a:t>rén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 </a:t>
            </a:r>
            <a:r>
              <a:rPr lang="en-US" sz="2800" dirty="0" smtClean="0"/>
              <a:t>de </a:t>
            </a:r>
            <a:r>
              <a:rPr lang="zh-CN" altLang="en-US" sz="2800" dirty="0" smtClean="0"/>
              <a:t>    </a:t>
            </a:r>
            <a:r>
              <a:rPr lang="en-US" sz="2800" dirty="0" err="1" smtClean="0"/>
              <a:t>jiā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tíng</a:t>
            </a:r>
            <a:endParaRPr lang="en-US" sz="2800" dirty="0" smtClean="0"/>
          </a:p>
          <a:p>
            <a:pPr algn="l">
              <a:lnSpc>
                <a:spcPct val="100000"/>
              </a:lnSpc>
            </a:pP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对话二：问关于別人的家庭</a:t>
            </a:r>
            <a:r>
              <a:rPr lang="en-US" altLang="zh-CN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en-US" altLang="zh-CN" sz="3400" kern="0" dirty="0" smtClean="0">
                <a:solidFill>
                  <a:prstClr val="black"/>
                </a:solidFill>
                <a:latin typeface="Calibri" panose="020F0502020204030204"/>
                <a:ea typeface="KaiTi" charset="-122"/>
                <a:cs typeface="KaiTi" charset="-122"/>
              </a:rPr>
              <a:t>		</a:t>
            </a:r>
            <a:r>
              <a:rPr lang="zh-CN" altLang="en-US" sz="3400" kern="0" dirty="0" smtClean="0">
                <a:solidFill>
                  <a:prstClr val="black"/>
                </a:solidFill>
                <a:latin typeface="Calibri" panose="020F0502020204030204"/>
                <a:ea typeface="KaiTi" charset="-122"/>
                <a:cs typeface="KaiTi" charset="-122"/>
              </a:rPr>
              <a:t>        </a:t>
            </a:r>
            <a:r>
              <a:rPr lang="en-US" altLang="zh-CN" sz="3400" kern="0" dirty="0" smtClean="0">
                <a:solidFill>
                  <a:prstClr val="black"/>
                </a:solidFill>
                <a:latin typeface="Calibri" panose="020F0502020204030204"/>
                <a:ea typeface="KaiTi" charset="-122"/>
                <a:cs typeface="KaiTi" charset="-122"/>
              </a:rPr>
              <a:t>Asking about </a:t>
            </a:r>
            <a:r>
              <a:rPr lang="en-US" altLang="zh-CN" sz="3400" kern="0" dirty="0">
                <a:solidFill>
                  <a:prstClr val="black"/>
                </a:solidFill>
                <a:latin typeface="Calibri" panose="020F0502020204030204"/>
                <a:ea typeface="KaiTi" charset="-122"/>
                <a:cs typeface="KaiTi" charset="-122"/>
              </a:rPr>
              <a:t>Someone’s </a:t>
            </a:r>
            <a:r>
              <a:rPr lang="en-US" altLang="zh-CN" sz="3400" kern="0" dirty="0" smtClean="0">
                <a:solidFill>
                  <a:prstClr val="black"/>
                </a:solidFill>
                <a:latin typeface="Calibri" panose="020F0502020204030204"/>
                <a:ea typeface="KaiTi" charset="-122"/>
                <a:cs typeface="KaiTi" charset="-122"/>
              </a:rPr>
              <a:t>Family</a:t>
            </a:r>
            <a:r>
              <a:rPr lang="zh-CN" altLang="en-US" sz="3900" kern="0" dirty="0" smtClean="0">
                <a:solidFill>
                  <a:prstClr val="black"/>
                </a:solidFill>
                <a:latin typeface="Calibri" panose="020F0502020204030204"/>
                <a:ea typeface="KaiTi" charset="-122"/>
                <a:cs typeface="KaiTi" charset="-122"/>
              </a:rPr>
              <a:t> </a:t>
            </a:r>
            <a:endParaRPr lang="en-US" altLang="zh-CN" sz="5400" kern="0" dirty="0" smtClean="0">
              <a:solidFill>
                <a:prstClr val="black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516" y="230545"/>
            <a:ext cx="857069" cy="857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810" y="1942998"/>
            <a:ext cx="6035728" cy="482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2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4830" y="1710564"/>
            <a:ext cx="12080969" cy="4711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</a:t>
            </a:r>
            <a:r>
              <a:rPr lang="en-US" sz="3200" u="sng" dirty="0" smtClean="0">
                <a:solidFill>
                  <a:schemeClr val="tx1"/>
                </a:solidFill>
              </a:rPr>
              <a:t>OBJECTIVES: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In this lesson, you will learn to use Chinese to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Employ </a:t>
            </a:r>
            <a:r>
              <a:rPr lang="en-US" sz="3200" dirty="0">
                <a:solidFill>
                  <a:srgbClr val="007935"/>
                </a:solidFill>
              </a:rPr>
              <a:t>basic kinship terms;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Describe </a:t>
            </a:r>
            <a:r>
              <a:rPr lang="en-US" sz="3200" dirty="0">
                <a:solidFill>
                  <a:srgbClr val="007935"/>
                </a:solidFill>
              </a:rPr>
              <a:t>a family photo;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Ask </a:t>
            </a:r>
            <a:r>
              <a:rPr lang="en-US" sz="3200" dirty="0">
                <a:solidFill>
                  <a:srgbClr val="007935"/>
                </a:solidFill>
              </a:rPr>
              <a:t>about someone’s profession;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Say </a:t>
            </a:r>
            <a:r>
              <a:rPr lang="en-US" sz="3200" dirty="0">
                <a:solidFill>
                  <a:srgbClr val="007935"/>
                </a:solidFill>
              </a:rPr>
              <a:t>some common professions.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Tíng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第二课：家庭 </a:t>
            </a:r>
            <a:r>
              <a:rPr lang="en-US" sz="3600" kern="0" dirty="0" smtClean="0">
                <a:solidFill>
                  <a:prstClr val="black"/>
                </a:solidFill>
                <a:latin typeface="Calibri" pitchFamily="34" charset="0"/>
              </a:rPr>
              <a:t>Lesson Two:  Family 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1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Tíng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第二课：家庭 </a:t>
            </a:r>
            <a:r>
              <a:rPr lang="en-US" sz="3600" kern="0" dirty="0" smtClean="0">
                <a:solidFill>
                  <a:prstClr val="black"/>
                </a:solidFill>
                <a:latin typeface="Calibri" pitchFamily="34" charset="0"/>
              </a:rPr>
              <a:t>Lesson Two:  Family 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1031" y="1467108"/>
            <a:ext cx="12080969" cy="5505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 smtClean="0">
                <a:solidFill>
                  <a:schemeClr val="tx1"/>
                </a:solidFill>
              </a:rPr>
              <a:t>Forms &amp; Accuracy: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tx1"/>
                </a:solidFill>
              </a:rPr>
              <a:t>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 The Particle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的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(de) (I)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2. Measure Words (I)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3. Question Pronouns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4.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有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yǒu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in the sense of "to Have" or "to Possess"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5.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有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yǒu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in the sense of “to Exist”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6. The Usage of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二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èr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and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两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liǎng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7. The Adverb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都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dōu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1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847" y="1414980"/>
            <a:ext cx="6845837" cy="5467403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1734324" y="0"/>
            <a:ext cx="932688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Tíng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第二课：家庭 </a:t>
            </a:r>
            <a:r>
              <a:rPr lang="en-US" sz="3600" kern="0" dirty="0" smtClean="0">
                <a:solidFill>
                  <a:prstClr val="black"/>
                </a:solidFill>
                <a:latin typeface="Calibri" pitchFamily="34" charset="0"/>
              </a:rPr>
              <a:t>Lesson Two:  Family 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450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rì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qí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hé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shí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第三课：日期和时间</a:t>
            </a:r>
            <a:r>
              <a:rPr lang="en-US" altLang="zh-CN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Three: Date and Time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09" y="252248"/>
            <a:ext cx="924911" cy="924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483" y="1491235"/>
            <a:ext cx="4619363" cy="53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8171"/>
            <a:ext cx="12115801" cy="162093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                    </a:t>
            </a:r>
            <a:r>
              <a:rPr lang="en-US" sz="2800" dirty="0" err="1" smtClean="0"/>
              <a:t>Qǐng</a:t>
            </a:r>
            <a:r>
              <a:rPr lang="en-US" sz="2800" dirty="0" smtClean="0"/>
              <a:t> </a:t>
            </a:r>
            <a:r>
              <a:rPr lang="en-US" sz="2800" dirty="0" err="1" smtClean="0"/>
              <a:t>rén</a:t>
            </a:r>
            <a:r>
              <a:rPr lang="en-US" sz="2800" dirty="0" smtClean="0"/>
              <a:t> </a:t>
            </a:r>
            <a:r>
              <a:rPr lang="en-US" sz="2800" dirty="0" err="1" smtClean="0"/>
              <a:t>chī</a:t>
            </a:r>
            <a:r>
              <a:rPr lang="zh-CN" altLang="en-US" sz="2800" dirty="0" smtClean="0"/>
              <a:t>    </a:t>
            </a:r>
            <a:r>
              <a:rPr lang="en-US" sz="2800" dirty="0" err="1" smtClean="0"/>
              <a:t>fàn</a:t>
            </a:r>
            <a:r>
              <a:rPr lang="en-US" sz="2800" dirty="0" smtClean="0"/>
              <a:t> </a:t>
            </a:r>
            <a:r>
              <a:rPr lang="en-US" sz="2800" dirty="0" err="1"/>
              <a:t>wèi</a:t>
            </a:r>
            <a:r>
              <a:rPr lang="en-US" sz="2800" dirty="0"/>
              <a:t> </a:t>
            </a:r>
            <a:r>
              <a:rPr lang="zh-CN" altLang="en-US" sz="2800" dirty="0" smtClean="0"/>
              <a:t>          </a:t>
            </a:r>
            <a:r>
              <a:rPr lang="en-US" sz="2800" dirty="0" err="1" smtClean="0"/>
              <a:t>tā</a:t>
            </a:r>
            <a:r>
              <a:rPr lang="en-US" sz="2800" dirty="0" smtClean="0"/>
              <a:t>/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       </a:t>
            </a:r>
            <a:r>
              <a:rPr lang="en-US" sz="2800" dirty="0" err="1" smtClean="0"/>
              <a:t>qìng</a:t>
            </a:r>
            <a:r>
              <a:rPr lang="zh-CN" altLang="en-US" sz="2800" dirty="0" smtClean="0"/>
              <a:t> </a:t>
            </a:r>
            <a:r>
              <a:rPr lang="en-US" sz="2800" dirty="0" err="1" smtClean="0"/>
              <a:t>shēng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对话一：请人吃饭为他／她庆生</a:t>
            </a:r>
            <a:r>
              <a:rPr lang="en-US" altLang="zh-CN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altLang="zh-CN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en-US" altLang="zh-CN" sz="28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                                   Taking Someone Out to Eat on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His/Her</a:t>
            </a:r>
            <a:r>
              <a:rPr lang="en-US" altLang="zh-CN" sz="28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 Birthday</a:t>
            </a:r>
            <a:endParaRPr lang="zh-CN" altLang="en-US" sz="28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35" y="94386"/>
            <a:ext cx="1066801" cy="1066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743" y="1820152"/>
            <a:ext cx="6254312" cy="499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5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8171"/>
            <a:ext cx="12115801" cy="174492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                    </a:t>
            </a:r>
            <a:r>
              <a:rPr lang="en-US" sz="2800" dirty="0" err="1" smtClean="0"/>
              <a:t>Yāo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qǐng</a:t>
            </a:r>
            <a:r>
              <a:rPr lang="en-US" sz="2800" dirty="0" smtClean="0"/>
              <a:t> </a:t>
            </a:r>
            <a:r>
              <a:rPr lang="en-US" sz="2800" dirty="0" err="1" smtClean="0"/>
              <a:t>bié</a:t>
            </a:r>
            <a:r>
              <a:rPr lang="zh-CN" altLang="en-US" sz="2800" dirty="0" smtClean="0"/>
              <a:t>   </a:t>
            </a:r>
            <a:r>
              <a:rPr lang="en-US" sz="2800" dirty="0" err="1" smtClean="0"/>
              <a:t>rén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 </a:t>
            </a:r>
            <a:r>
              <a:rPr lang="en-US" sz="2800" dirty="0" err="1" smtClean="0"/>
              <a:t>chī</a:t>
            </a:r>
            <a:r>
              <a:rPr lang="en-US" sz="2800" dirty="0" smtClean="0"/>
              <a:t> </a:t>
            </a:r>
            <a:r>
              <a:rPr lang="en-US" sz="2800" dirty="0" err="1" smtClean="0"/>
              <a:t>wǎn</a:t>
            </a:r>
            <a:r>
              <a:rPr lang="zh-CN" altLang="en-US" sz="2800" dirty="0" smtClean="0"/>
              <a:t>   </a:t>
            </a:r>
            <a:r>
              <a:rPr lang="en-US" sz="2800" dirty="0" err="1" smtClean="0"/>
              <a:t>fàn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对话二：邀请别人吃晚饭</a:t>
            </a:r>
            <a:r>
              <a:rPr lang="en-US" altLang="zh-CN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altLang="zh-CN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en-US" altLang="zh-CN" sz="28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                                   </a:t>
            </a:r>
            <a:r>
              <a:rPr lang="en-US" altLang="zh-CN" sz="32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Invite Someone to Dinner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35" y="94386"/>
            <a:ext cx="1066801" cy="1066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469" y="1871024"/>
            <a:ext cx="6170394" cy="492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1714" y="1721074"/>
            <a:ext cx="11852370" cy="4711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</a:t>
            </a:r>
            <a:r>
              <a:rPr lang="en-US" sz="3200" u="sng" dirty="0" smtClean="0">
                <a:solidFill>
                  <a:schemeClr val="tx1"/>
                </a:solidFill>
              </a:rPr>
              <a:t>OBJECTIVES: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In this lesson, you will learn to use Chinese to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Tell </a:t>
            </a:r>
            <a:r>
              <a:rPr lang="en-US" sz="3600" dirty="0">
                <a:solidFill>
                  <a:srgbClr val="007935"/>
                </a:solidFill>
              </a:rPr>
              <a:t>and speak about time and dates;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Talk </a:t>
            </a:r>
            <a:r>
              <a:rPr lang="en-US" sz="3600" dirty="0">
                <a:solidFill>
                  <a:srgbClr val="007935"/>
                </a:solidFill>
              </a:rPr>
              <a:t>about one’s age and birthday;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Invite </a:t>
            </a:r>
            <a:r>
              <a:rPr lang="en-US" sz="3600" dirty="0">
                <a:solidFill>
                  <a:srgbClr val="007935"/>
                </a:solidFill>
              </a:rPr>
              <a:t>someone to dinner;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Arrange </a:t>
            </a:r>
            <a:r>
              <a:rPr lang="en-US" sz="3600" dirty="0">
                <a:solidFill>
                  <a:srgbClr val="007935"/>
                </a:solidFill>
              </a:rPr>
              <a:t>a dinner date.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rì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qí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hé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shí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第三课：日期和时间</a:t>
            </a:r>
            <a:r>
              <a:rPr lang="en-US" altLang="zh-CN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Three: Date and Time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09" y="252248"/>
            <a:ext cx="924911" cy="9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2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rì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qí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hé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shí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第三课：日期和时间</a:t>
            </a:r>
            <a:r>
              <a:rPr lang="en-US" altLang="zh-CN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Three: Date and Time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09" y="252248"/>
            <a:ext cx="924911" cy="924911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1031" y="1467108"/>
            <a:ext cx="12080969" cy="5505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 smtClean="0">
                <a:solidFill>
                  <a:schemeClr val="tx1"/>
                </a:solidFill>
              </a:rPr>
              <a:t>Forms &amp; Accuracy: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Numbers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(0, 1–100)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2.  Dates and Time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3.  Pronouns as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Modifiers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and the Usage of the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Particle </a:t>
            </a:r>
            <a:r>
              <a:rPr lang="en-US" sz="4000" dirty="0" smtClean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的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(de)  (II)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4.  The Sentence Structure of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我请你吃饭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Wǒ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qǐng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nǐchī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fàn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5.  Alternative Questions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6. 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Affirmative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+ Negative (</a:t>
            </a:r>
            <a:r>
              <a:rPr lang="en-US" sz="3200" dirty="0">
                <a:solidFill>
                  <a:srgbClr val="FF0000"/>
                </a:solidFill>
              </a:rPr>
              <a:t>A-not-A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Questions (I)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7.  The Adverb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还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hái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463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ài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hào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第四课：爱好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Four: Hobbies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319" y="1379741"/>
            <a:ext cx="6481160" cy="53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2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347890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zh-CN" altLang="en-US" sz="2800" dirty="0"/>
              <a:t> </a:t>
            </a:r>
            <a:r>
              <a:rPr lang="zh-CN" altLang="en-US" sz="2800" dirty="0" smtClean="0"/>
              <a:t>               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  </a:t>
            </a:r>
            <a:r>
              <a:rPr lang="en-US" altLang="zh-CN" sz="2800" dirty="0" err="1" smtClean="0"/>
              <a:t>Tán</a:t>
            </a:r>
            <a:r>
              <a:rPr lang="en-US" altLang="zh-CN" sz="2800" dirty="0" smtClean="0"/>
              <a:t>  </a:t>
            </a:r>
            <a:r>
              <a:rPr lang="en-US" altLang="zh-CN" sz="2800" dirty="0" err="1" smtClean="0"/>
              <a:t>xìng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qù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对话一：谈兴趣 </a:t>
            </a:r>
            <a:r>
              <a:rPr lang="en-US" altLang="zh-CN" sz="32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T</a:t>
            </a:r>
            <a:r>
              <a:rPr lang="en-US" altLang="zh-CN" sz="32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alking About Hobbies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35" y="94386"/>
            <a:ext cx="1066801" cy="1066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03" y="1483842"/>
            <a:ext cx="6729083" cy="537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4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262" y="1443837"/>
            <a:ext cx="6779172" cy="5414162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-1" y="18681"/>
            <a:ext cx="12115801" cy="122945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                </a:t>
            </a:r>
            <a:r>
              <a:rPr lang="en-US" altLang="zh-CN" sz="2800" dirty="0" smtClean="0"/>
              <a:t>   </a:t>
            </a:r>
            <a:r>
              <a:rPr lang="en-US" altLang="zh-CN" sz="2800" dirty="0" err="1" smtClean="0"/>
              <a:t>Tán</a:t>
            </a:r>
            <a:r>
              <a:rPr lang="en-US" altLang="zh-CN" sz="2800" dirty="0" smtClean="0"/>
              <a:t>  </a:t>
            </a:r>
            <a:r>
              <a:rPr lang="en-US" altLang="zh-CN" sz="2800" dirty="0" err="1" smtClean="0"/>
              <a:t>xìng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qù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对话二：你想打球吗？</a:t>
            </a:r>
            <a:r>
              <a:rPr lang="en-US" altLang="zh-CN" sz="28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Would you like to play ball?</a:t>
            </a:r>
            <a:endParaRPr lang="zh-CN" altLang="en-US" sz="2800" dirty="0">
              <a:latin typeface="+mn-lt"/>
              <a:ea typeface="DFKai-SB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24" y="230545"/>
            <a:ext cx="951662" cy="95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4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1714" y="1721074"/>
            <a:ext cx="11852370" cy="4711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</a:t>
            </a:r>
            <a:r>
              <a:rPr lang="en-US" sz="3200" u="sng" dirty="0" smtClean="0">
                <a:solidFill>
                  <a:schemeClr val="tx1"/>
                </a:solidFill>
              </a:rPr>
              <a:t>OBJECTIVES: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In this lesson, you will learn to use Chinese to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Say </a:t>
            </a:r>
            <a:r>
              <a:rPr lang="en-US" sz="3600" dirty="0">
                <a:solidFill>
                  <a:srgbClr val="007935"/>
                </a:solidFill>
              </a:rPr>
              <a:t>and write the terms for basic personal hobbies;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Ask </a:t>
            </a:r>
            <a:r>
              <a:rPr lang="en-US" sz="3600" dirty="0">
                <a:solidFill>
                  <a:srgbClr val="007935"/>
                </a:solidFill>
              </a:rPr>
              <a:t>about someone’s hobbies;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Ask </a:t>
            </a:r>
            <a:r>
              <a:rPr lang="en-US" sz="3600" dirty="0">
                <a:solidFill>
                  <a:srgbClr val="007935"/>
                </a:solidFill>
              </a:rPr>
              <a:t>friends out to see a movie;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Set </a:t>
            </a:r>
            <a:r>
              <a:rPr lang="en-US" sz="3600" dirty="0">
                <a:solidFill>
                  <a:srgbClr val="007935"/>
                </a:solidFill>
              </a:rPr>
              <a:t>up plans for the weekend.</a:t>
            </a: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ài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hào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第四课：爱好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Four: Hobbies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2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ài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hào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第四课：爱好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Four: Hobbies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11031" y="1467108"/>
            <a:ext cx="12080969" cy="5505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 smtClean="0">
                <a:solidFill>
                  <a:schemeClr val="tx1"/>
                </a:solidFill>
              </a:rPr>
              <a:t>Forms &amp; Accuracy: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1. Word Order in Chinese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2.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Affirmative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+ Negative (A-not-A) Questions (II)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3. The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Conjunction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那（么</a:t>
            </a:r>
            <a:r>
              <a:rPr lang="en-US" sz="4000" dirty="0" smtClean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）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[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nà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(me)]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4.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qù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+ Action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5. Questions with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好吗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hǎo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ma)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6. The Modal Verb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xiǎng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7.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Verb + Object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as a Detachable Compound</a:t>
            </a:r>
          </a:p>
        </p:txBody>
      </p:sp>
    </p:spTree>
    <p:extLst>
      <p:ext uri="{BB962C8B-B14F-4D97-AF65-F5344CB8AC3E}">
        <p14:creationId xmlns:p14="http://schemas.microsoft.com/office/powerpoint/2010/main" val="165048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1492187" y="12192"/>
            <a:ext cx="9534145" cy="11338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rì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qí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hé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shí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第三</a:t>
            </a: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课：日期</a:t>
            </a: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和</a:t>
            </a: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时间</a:t>
            </a:r>
            <a:r>
              <a:rPr lang="en-US" altLang="zh-CN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Three: Date and Time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673" y="1266067"/>
            <a:ext cx="4813174" cy="559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0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868" y="1249252"/>
            <a:ext cx="5191588" cy="5528836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-1" y="2919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kè: </a:t>
            </a:r>
            <a:r>
              <a:rPr lang="zh-CN" alt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altLang="zh-CN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kàn   péng yǒu</a:t>
            </a:r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第五课：看朋友 </a:t>
            </a:r>
            <a:r>
              <a:rPr lang="en-US" sz="2800" kern="0" smtClean="0">
                <a:solidFill>
                  <a:prstClr val="black"/>
                </a:solidFill>
                <a:latin typeface="Calibri" pitchFamily="34" charset="0"/>
              </a:rPr>
              <a:t>Lesson Five: Visiting Friends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176154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zh-CN" altLang="en-US" sz="2800" dirty="0"/>
              <a:t> </a:t>
            </a:r>
            <a:r>
              <a:rPr lang="zh-CN" altLang="en-US" sz="2800" dirty="0" smtClean="0"/>
              <a:t>               </a:t>
            </a:r>
            <a:r>
              <a:rPr lang="en-US" sz="2800" dirty="0" err="1" smtClean="0"/>
              <a:t>Cānjiā</a:t>
            </a:r>
            <a:r>
              <a:rPr lang="en-US" sz="2800" dirty="0" smtClean="0"/>
              <a:t> s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hēngrì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pàiduì</a:t>
            </a:r>
            <a:r>
              <a:rPr lang="en-US" sz="2800" dirty="0" smtClean="0"/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对话一：拜访朋友的家 </a:t>
            </a:r>
            <a:r>
              <a:rPr lang="en-US" altLang="zh-CN" sz="32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Visiting A Friend’s House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35" y="94386"/>
            <a:ext cx="1066801" cy="1066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17" y="1345767"/>
            <a:ext cx="6676451" cy="53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4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131996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zh-CN" altLang="en-US" sz="3100" dirty="0" smtClean="0">
                <a:latin typeface="+mn-lt"/>
              </a:rPr>
              <a:t>                </a:t>
            </a:r>
            <a:r>
              <a:rPr lang="en-US" altLang="zh-CN" sz="3100" dirty="0" err="1" smtClean="0">
                <a:latin typeface="+mn-lt"/>
              </a:rPr>
              <a:t>Xùshù</a:t>
            </a:r>
            <a:r>
              <a:rPr lang="en-US" altLang="zh-CN" sz="3100" dirty="0" smtClean="0">
                <a:latin typeface="+mn-lt"/>
              </a:rPr>
              <a:t> </a:t>
            </a:r>
            <a:r>
              <a:rPr lang="en-US" altLang="zh-CN" sz="3100" dirty="0" err="1">
                <a:latin typeface="+mn-lt"/>
              </a:rPr>
              <a:t>wén</a:t>
            </a:r>
            <a:r>
              <a:rPr lang="en-US" altLang="zh-CN" sz="3100" dirty="0">
                <a:latin typeface="+mn-lt"/>
              </a:rPr>
              <a:t> </a:t>
            </a:r>
            <a:r>
              <a:rPr lang="en-US" altLang="zh-CN" sz="3100" dirty="0" smtClean="0">
                <a:latin typeface="+mn-lt"/>
              </a:rPr>
              <a:t>      </a:t>
            </a:r>
            <a:r>
              <a:rPr lang="en-US" altLang="zh-CN" sz="3100" dirty="0" err="1" smtClean="0">
                <a:latin typeface="+mn-lt"/>
              </a:rPr>
              <a:t>B</a:t>
            </a:r>
            <a:r>
              <a:rPr lang="en-US" sz="3100" dirty="0" err="1" smtClean="0">
                <a:latin typeface="+mn-lt"/>
              </a:rPr>
              <a:t>àifǎng</a:t>
            </a:r>
            <a:r>
              <a:rPr lang="en-US" sz="3100" dirty="0" smtClean="0">
                <a:latin typeface="+mn-lt"/>
              </a:rPr>
              <a:t> </a:t>
            </a:r>
            <a:r>
              <a:rPr lang="en-US" sz="3100" dirty="0" err="1">
                <a:latin typeface="+mn-lt"/>
              </a:rPr>
              <a:t>péngyǒu</a:t>
            </a:r>
            <a:r>
              <a:rPr lang="en-US" sz="3100" dirty="0">
                <a:latin typeface="+mn-lt"/>
              </a:rPr>
              <a:t> de </a:t>
            </a:r>
            <a:r>
              <a:rPr lang="en-US" sz="3100" dirty="0" err="1">
                <a:latin typeface="+mn-lt"/>
              </a:rPr>
              <a:t>jiā</a:t>
            </a:r>
            <a:r>
              <a:rPr lang="en-US" sz="3100" dirty="0">
                <a:latin typeface="+mn-lt"/>
              </a:rPr>
              <a:t> </a:t>
            </a:r>
            <a:r>
              <a:rPr lang="en-US" sz="3100" dirty="0" smtClean="0">
                <a:latin typeface="+mn-lt"/>
              </a:rPr>
              <a:t>      Narrative </a:t>
            </a:r>
            <a:r>
              <a:rPr lang="en-US" sz="31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/>
            </a:r>
            <a:br>
              <a:rPr lang="en-US" sz="31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</a:br>
            <a:r>
              <a:rPr lang="zh-CN" altLang="en-US" sz="36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（二）</a:t>
            </a: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叙述文：拜访朋友的家  </a:t>
            </a:r>
            <a:r>
              <a:rPr lang="en-US" altLang="zh-CN" sz="32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Visiting A Friend’s House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67" y="207818"/>
            <a:ext cx="953369" cy="953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851" y="1451897"/>
            <a:ext cx="6255045" cy="499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2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4831" y="1479336"/>
            <a:ext cx="11852370" cy="537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</a:t>
            </a:r>
            <a:r>
              <a:rPr lang="en-US" sz="3200" u="sng" dirty="0" smtClean="0">
                <a:solidFill>
                  <a:schemeClr val="tx1"/>
                </a:solidFill>
              </a:rPr>
              <a:t>OBJECTIVES: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In this lesson, you will learn to use Chinese to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Welcome </a:t>
            </a:r>
            <a:r>
              <a:rPr lang="en-US" sz="3600" dirty="0">
                <a:solidFill>
                  <a:srgbClr val="007935"/>
                </a:solidFill>
              </a:rPr>
              <a:t>a visitor;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Introduce </a:t>
            </a:r>
            <a:r>
              <a:rPr lang="en-US" sz="3600" dirty="0">
                <a:solidFill>
                  <a:srgbClr val="007935"/>
                </a:solidFill>
              </a:rPr>
              <a:t>one person to another;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Compliment </a:t>
            </a:r>
            <a:r>
              <a:rPr lang="en-US" sz="3600" dirty="0">
                <a:solidFill>
                  <a:srgbClr val="007935"/>
                </a:solidFill>
              </a:rPr>
              <a:t>someone on his/her house;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Ask </a:t>
            </a:r>
            <a:r>
              <a:rPr lang="en-US" sz="3600" dirty="0">
                <a:solidFill>
                  <a:srgbClr val="007935"/>
                </a:solidFill>
              </a:rPr>
              <a:t>for beverages as a guest at someone else’s place;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Offer </a:t>
            </a:r>
            <a:r>
              <a:rPr lang="en-US" sz="3600" dirty="0">
                <a:solidFill>
                  <a:srgbClr val="007935"/>
                </a:solidFill>
              </a:rPr>
              <a:t>beverages to a visitor;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Briefly </a:t>
            </a:r>
            <a:r>
              <a:rPr lang="en-US" sz="3600" dirty="0">
                <a:solidFill>
                  <a:srgbClr val="007935"/>
                </a:solidFill>
              </a:rPr>
              <a:t>y describe a visit to a friend’s place.</a:t>
            </a: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-1" y="2919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kè: </a:t>
            </a:r>
            <a:r>
              <a:rPr lang="zh-CN" alt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altLang="zh-CN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kàn   péng yǒu</a:t>
            </a:r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第五课：看朋友 </a:t>
            </a:r>
            <a:r>
              <a:rPr lang="en-US" sz="2800" kern="0" smtClean="0">
                <a:solidFill>
                  <a:prstClr val="black"/>
                </a:solidFill>
                <a:latin typeface="Calibri" pitchFamily="34" charset="0"/>
              </a:rPr>
              <a:t>Lesson Five: Visiting Friends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-1" y="2919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kè: </a:t>
            </a:r>
            <a:r>
              <a:rPr lang="zh-CN" alt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altLang="zh-CN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kàn   péng yǒu</a:t>
            </a:r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第五课：看朋友 </a:t>
            </a:r>
            <a:r>
              <a:rPr lang="en-US" sz="2800" kern="0" smtClean="0">
                <a:solidFill>
                  <a:prstClr val="black"/>
                </a:solidFill>
                <a:latin typeface="Calibri" pitchFamily="34" charset="0"/>
              </a:rPr>
              <a:t>Lesson Five: Visiting Friends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1031" y="1467108"/>
            <a:ext cx="12080969" cy="5287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 smtClean="0">
                <a:solidFill>
                  <a:schemeClr val="tx1"/>
                </a:solidFill>
              </a:rPr>
              <a:t>Forms &amp; Accuracy: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一下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yí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xià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and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(一)点儿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yìdiǎnr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Moderating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the Tone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of Voice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2. Adjectives as Predicates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3. The Preposition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 在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zài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4. The Particle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吧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ba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5. The Particle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了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(le) (I)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6. The Adverb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才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cái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8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1" y="2919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yuē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shí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jiān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第六课：约时间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Six: Making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Appointments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60" y="235526"/>
            <a:ext cx="1013725" cy="1013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308" y="1458563"/>
            <a:ext cx="4502727" cy="540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1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17615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zh-CN" altLang="en-US" sz="2800" dirty="0"/>
              <a:t> </a:t>
            </a:r>
            <a:r>
              <a:rPr lang="zh-CN" altLang="en-US" sz="2800" dirty="0" smtClean="0"/>
              <a:t>               </a:t>
            </a:r>
            <a:r>
              <a:rPr lang="en-US" altLang="zh-CN" sz="2800" dirty="0" err="1" smtClean="0"/>
              <a:t>gěi</a:t>
            </a:r>
            <a:r>
              <a:rPr lang="en-US" altLang="zh-CN" sz="2800" dirty="0" smtClean="0"/>
              <a:t>   </a:t>
            </a:r>
            <a:r>
              <a:rPr lang="en-US" altLang="zh-CN" sz="2800" dirty="0" err="1" smtClean="0"/>
              <a:t>lǎo</a:t>
            </a:r>
            <a:r>
              <a:rPr lang="en-US" altLang="zh-CN" sz="2800" dirty="0" smtClean="0"/>
              <a:t>  </a:t>
            </a:r>
            <a:r>
              <a:rPr lang="en-US" altLang="zh-CN" sz="2800" dirty="0" err="1" smtClean="0"/>
              <a:t>shī</a:t>
            </a:r>
            <a:r>
              <a:rPr lang="en-US" altLang="zh-CN" sz="2800" dirty="0" smtClean="0"/>
              <a:t>  </a:t>
            </a:r>
            <a:r>
              <a:rPr lang="en-US" altLang="zh-CN" sz="2800" dirty="0" err="1" smtClean="0"/>
              <a:t>dǎ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diàn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huà</a:t>
            </a:r>
            <a:r>
              <a:rPr lang="en-US" sz="2800" dirty="0" smtClean="0"/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对话一：给老师打电话 </a:t>
            </a:r>
            <a:r>
              <a:rPr lang="en-US" altLang="zh-CN" sz="32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Calling One’s Teacher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35" y="94386"/>
            <a:ext cx="1066801" cy="1066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39" y="1385455"/>
            <a:ext cx="6713495" cy="536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0" y="14874"/>
            <a:ext cx="12115801" cy="117615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800" dirty="0" err="1" smtClean="0">
                <a:latin typeface="+mn-lt"/>
              </a:rPr>
              <a:t>Duì</a:t>
            </a:r>
            <a:r>
              <a:rPr lang="zh-CN" altLang="en-US" sz="2800" dirty="0" smtClean="0">
                <a:latin typeface="+mn-lt"/>
              </a:rPr>
              <a:t>  </a:t>
            </a:r>
            <a:r>
              <a:rPr lang="en-US" sz="2800" dirty="0" err="1" smtClean="0">
                <a:latin typeface="+mn-lt"/>
              </a:rPr>
              <a:t>huà</a:t>
            </a:r>
            <a:r>
              <a:rPr lang="en-US" sz="2800" dirty="0" smtClean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</a:t>
            </a:r>
            <a:r>
              <a:rPr lang="zh-CN" altLang="en-US" sz="2800" dirty="0" smtClean="0">
                <a:latin typeface="+mn-lt"/>
              </a:rPr>
              <a:t>       </a:t>
            </a:r>
            <a:r>
              <a:rPr lang="en-US" altLang="zh-CN" sz="2800" dirty="0" err="1" smtClean="0">
                <a:latin typeface="+mn-lt"/>
              </a:rPr>
              <a:t>dǎ</a:t>
            </a:r>
            <a:r>
              <a:rPr lang="en-US" altLang="zh-CN" sz="2800" dirty="0" smtClean="0">
                <a:latin typeface="+mn-lt"/>
              </a:rPr>
              <a:t> </a:t>
            </a:r>
            <a:r>
              <a:rPr lang="en-US" altLang="zh-CN" sz="2800" dirty="0" err="1" smtClean="0">
                <a:latin typeface="+mn-lt"/>
              </a:rPr>
              <a:t>diàn</a:t>
            </a:r>
            <a:r>
              <a:rPr lang="en-US" altLang="zh-CN" sz="2800" dirty="0" smtClean="0">
                <a:latin typeface="+mn-lt"/>
              </a:rPr>
              <a:t> </a:t>
            </a:r>
            <a:r>
              <a:rPr lang="en-US" altLang="zh-CN" sz="2800" dirty="0" err="1" smtClean="0">
                <a:latin typeface="+mn-lt"/>
              </a:rPr>
              <a:t>huà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qǐng</a:t>
            </a:r>
            <a:r>
              <a:rPr lang="en-US" sz="2800" dirty="0" smtClean="0">
                <a:latin typeface="+mn-lt"/>
              </a:rPr>
              <a:t>        </a:t>
            </a:r>
            <a:r>
              <a:rPr lang="en-US" sz="2800" dirty="0" err="1" smtClean="0">
                <a:latin typeface="+mn-lt"/>
              </a:rPr>
              <a:t>bāng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máng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0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对话二：打电话请朋友帮忙 </a:t>
            </a:r>
            <a:r>
              <a:rPr lang="en-US" altLang="zh-CN" sz="32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Calling </a:t>
            </a:r>
            <a:r>
              <a:rPr lang="en-US" altLang="zh-CN" sz="3200" kern="0" dirty="0" err="1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A</a:t>
            </a:r>
            <a:r>
              <a:rPr lang="en-US" altLang="zh-CN" sz="3200" kern="0" dirty="0" err="1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Friend</a:t>
            </a:r>
            <a:r>
              <a:rPr lang="en-US" altLang="zh-CN" sz="32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 for Help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192" y="241018"/>
            <a:ext cx="866210" cy="8662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431" y="1373202"/>
            <a:ext cx="6568938" cy="524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kern="0" cap="none" spc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kern="0" cap="none" spc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kern="0" cap="none" spc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kern="0" cap="none" spc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kern="0" cap="none" spc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kern="0" cap="none" spc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kern="0" cap="none" spc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kern="0" cap="none" spc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yuē</a:t>
            </a:r>
            <a:r>
              <a:rPr lang="en-US" altLang="zh-CN" kern="0" cap="none" spc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kern="0" cap="none" spc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shí</a:t>
            </a:r>
            <a:r>
              <a:rPr lang="en-US" altLang="zh-CN" kern="0" cap="none" spc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kern="0" cap="none" spc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jiān</a:t>
            </a:r>
            <a:r>
              <a:rPr lang="en-US" kern="0" cap="none" spc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cap="none" spc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cap="none" spc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100" kern="0" cap="none" spc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第六课：约时间 </a:t>
            </a:r>
            <a:r>
              <a:rPr lang="en-US" kern="0" cap="none" spc="0" dirty="0">
                <a:solidFill>
                  <a:prstClr val="black"/>
                </a:solidFill>
                <a:latin typeface="Calibri" pitchFamily="34" charset="0"/>
              </a:rPr>
              <a:t>Lesson Six: Making Appointments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7373" y="1579632"/>
            <a:ext cx="11852370" cy="5285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</a:t>
            </a:r>
            <a:r>
              <a:rPr lang="en-US" sz="3200" u="sng" dirty="0" smtClean="0">
                <a:solidFill>
                  <a:schemeClr val="tx1"/>
                </a:solidFill>
              </a:rPr>
              <a:t>OBJECTIVES: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In this lesson, you will learn to use Chinese to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srgbClr val="007935"/>
                </a:solidFill>
              </a:rPr>
              <a:t>Answer </a:t>
            </a:r>
            <a:r>
              <a:rPr lang="en-US" sz="4000" dirty="0">
                <a:solidFill>
                  <a:srgbClr val="007935"/>
                </a:solidFill>
              </a:rPr>
              <a:t>a phone call and initiate a phone conversation;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srgbClr val="007935"/>
                </a:solidFill>
              </a:rPr>
              <a:t>Set </a:t>
            </a:r>
            <a:r>
              <a:rPr lang="en-US" sz="4000" dirty="0">
                <a:solidFill>
                  <a:srgbClr val="007935"/>
                </a:solidFill>
              </a:rPr>
              <a:t>up an appointment with a teacher on the phone;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srgbClr val="007935"/>
                </a:solidFill>
              </a:rPr>
              <a:t>Ask </a:t>
            </a:r>
            <a:r>
              <a:rPr lang="en-US" sz="4000" dirty="0">
                <a:solidFill>
                  <a:srgbClr val="007935"/>
                </a:solidFill>
              </a:rPr>
              <a:t>for a favor;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srgbClr val="007935"/>
                </a:solidFill>
              </a:rPr>
              <a:t>Ask </a:t>
            </a:r>
            <a:r>
              <a:rPr lang="en-US" sz="4000" dirty="0">
                <a:solidFill>
                  <a:srgbClr val="007935"/>
                </a:solidFill>
              </a:rPr>
              <a:t>someone to return your call.</a:t>
            </a:r>
          </a:p>
        </p:txBody>
      </p:sp>
    </p:spTree>
    <p:extLst>
      <p:ext uri="{BB962C8B-B14F-4D97-AF65-F5344CB8AC3E}">
        <p14:creationId xmlns:p14="http://schemas.microsoft.com/office/powerpoint/2010/main" val="106622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kern="0" cap="none" spc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kern="0" cap="none" spc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kern="0" cap="none" spc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kern="0" cap="none" spc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kern="0" cap="none" spc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kern="0" cap="none" spc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kern="0" cap="none" spc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kern="0" cap="none" spc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yuē</a:t>
            </a:r>
            <a:r>
              <a:rPr lang="en-US" altLang="zh-CN" kern="0" cap="none" spc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kern="0" cap="none" spc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shí</a:t>
            </a:r>
            <a:r>
              <a:rPr lang="en-US" altLang="zh-CN" kern="0" cap="none" spc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kern="0" cap="none" spc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jiān</a:t>
            </a:r>
            <a:r>
              <a:rPr lang="en-US" kern="0" cap="none" spc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cap="none" spc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cap="none" spc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100" kern="0" cap="none" spc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第六课：约时间 </a:t>
            </a:r>
            <a:r>
              <a:rPr lang="en-US" kern="0" cap="none" spc="0" dirty="0">
                <a:solidFill>
                  <a:prstClr val="black"/>
                </a:solidFill>
                <a:latin typeface="Calibri" pitchFamily="34" charset="0"/>
              </a:rPr>
              <a:t>Lesson Six: Making Appointments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11031" y="1467108"/>
            <a:ext cx="10983689" cy="5287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 smtClean="0">
                <a:solidFill>
                  <a:schemeClr val="tx1"/>
                </a:solidFill>
              </a:rPr>
              <a:t>Forms &amp; Accuracy: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1. The Preposition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给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2. The Modal Verb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要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(I)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3. The Adverb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别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bié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4. Time Expressions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5. The Modal Verb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得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děi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6. Directional Complements (I)</a:t>
            </a:r>
          </a:p>
          <a:p>
            <a:pPr marL="0" indent="0">
              <a:spcBef>
                <a:spcPts val="0"/>
              </a:spcBef>
              <a:buNone/>
            </a:pP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7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1828801" y="50211"/>
            <a:ext cx="8802624" cy="11446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ài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hào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第四课：爱好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Four: Hobbies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319" y="1379741"/>
            <a:ext cx="6481160" cy="53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5222" y="1552670"/>
            <a:ext cx="4339144" cy="5154622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-1" y="2919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xué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zhōng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wén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第七课：学中文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Seven: Studying Chinese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60" y="235526"/>
            <a:ext cx="1013725" cy="101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123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17615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zh-CN" altLang="en-US" sz="2800" dirty="0"/>
              <a:t> </a:t>
            </a:r>
            <a:r>
              <a:rPr lang="zh-CN" altLang="en-US" sz="2800" dirty="0" smtClean="0"/>
              <a:t>             </a:t>
            </a:r>
            <a:r>
              <a:rPr lang="en-US" sz="3100" dirty="0" err="1" smtClean="0"/>
              <a:t>Nǐ</a:t>
            </a:r>
            <a:r>
              <a:rPr lang="en-US" sz="3100" dirty="0" smtClean="0"/>
              <a:t> </a:t>
            </a:r>
            <a:r>
              <a:rPr lang="en-US" sz="3100" dirty="0" err="1"/>
              <a:t>kǎoshì</a:t>
            </a:r>
            <a:r>
              <a:rPr lang="en-US" sz="3100" dirty="0"/>
              <a:t> </a:t>
            </a:r>
            <a:r>
              <a:rPr lang="en-US" sz="3100" dirty="0" err="1"/>
              <a:t>kǎo</a:t>
            </a:r>
            <a:r>
              <a:rPr lang="en-US" sz="3100" dirty="0"/>
              <a:t> de </a:t>
            </a:r>
            <a:r>
              <a:rPr lang="en-US" sz="3100" dirty="0" err="1"/>
              <a:t>zěnme</a:t>
            </a:r>
            <a:r>
              <a:rPr lang="en-US" sz="3100" dirty="0"/>
              <a:t> </a:t>
            </a:r>
            <a:r>
              <a:rPr lang="en-US" sz="3100" dirty="0" err="1"/>
              <a:t>yàng</a:t>
            </a:r>
            <a:r>
              <a:rPr lang="en-US" sz="3100" dirty="0"/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对话一：你考试考得怎么样？</a:t>
            </a:r>
            <a:r>
              <a:rPr lang="en-US" altLang="zh-CN" sz="32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How did you do on the exam?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327" y="228600"/>
            <a:ext cx="789709" cy="7897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220" y="1326969"/>
            <a:ext cx="6925507" cy="55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6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0" y="14874"/>
            <a:ext cx="12115801" cy="117615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800" dirty="0" err="1" smtClean="0">
                <a:latin typeface="+mn-lt"/>
              </a:rPr>
              <a:t>Duì</a:t>
            </a:r>
            <a:r>
              <a:rPr lang="zh-CN" altLang="en-US" sz="2800" dirty="0" smtClean="0">
                <a:latin typeface="+mn-lt"/>
              </a:rPr>
              <a:t>  </a:t>
            </a:r>
            <a:r>
              <a:rPr lang="en-US" sz="2800" dirty="0" err="1" smtClean="0">
                <a:latin typeface="+mn-lt"/>
              </a:rPr>
              <a:t>huà</a:t>
            </a:r>
            <a:r>
              <a:rPr lang="en-US" sz="2800" dirty="0" smtClean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</a:t>
            </a:r>
            <a:r>
              <a:rPr lang="zh-CN" altLang="en-US" sz="2800" dirty="0" smtClean="0">
                <a:latin typeface="+mn-lt"/>
              </a:rPr>
              <a:t>       </a:t>
            </a:r>
            <a:r>
              <a:rPr lang="en-US" altLang="zh-CN" sz="2800" dirty="0" err="1" smtClean="0">
                <a:latin typeface="+mn-lt"/>
              </a:rPr>
              <a:t>Zhǔnbèi</a:t>
            </a:r>
            <a:r>
              <a:rPr lang="en-US" altLang="zh-CN" sz="2800" dirty="0" smtClean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zhōngwén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kè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sz="28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/>
            </a:r>
            <a:br>
              <a:rPr lang="en-US" sz="28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</a:br>
            <a:r>
              <a:rPr lang="zh-CN" altLang="en-US" sz="40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对话二：准备中文课</a:t>
            </a:r>
            <a:r>
              <a:rPr lang="en-US" altLang="zh-CN" sz="40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	</a:t>
            </a:r>
            <a:r>
              <a:rPr lang="en-US" altLang="zh-CN" sz="32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Preparing for a Chinese Class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192" y="241018"/>
            <a:ext cx="866210" cy="866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477" y="1357845"/>
            <a:ext cx="6886846" cy="550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1815" y="1378634"/>
            <a:ext cx="11852370" cy="5285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</a:t>
            </a:r>
            <a:r>
              <a:rPr lang="en-US" sz="3200" u="sng" dirty="0" smtClean="0">
                <a:solidFill>
                  <a:schemeClr val="tx1"/>
                </a:solidFill>
              </a:rPr>
              <a:t>OBJECTIVES: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</a:rPr>
              <a:t>In this lesson, you will learn to use Chinese </a:t>
            </a:r>
            <a:r>
              <a:rPr lang="en-US" sz="3600" dirty="0" smtClean="0">
                <a:solidFill>
                  <a:schemeClr val="tx1"/>
                </a:solidFill>
              </a:rPr>
              <a:t>to</a:t>
            </a:r>
          </a:p>
          <a:p>
            <a:pPr marL="0" indent="0"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pPr marL="742950" indent="-742950">
              <a:spcBef>
                <a:spcPts val="0"/>
              </a:spcBef>
              <a:buClr>
                <a:srgbClr val="007935"/>
              </a:buClr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Comment </a:t>
            </a:r>
            <a:r>
              <a:rPr lang="en-US" sz="3600" dirty="0">
                <a:solidFill>
                  <a:srgbClr val="007935"/>
                </a:solidFill>
              </a:rPr>
              <a:t>on one’s performance in an exam;</a:t>
            </a:r>
          </a:p>
          <a:p>
            <a:pPr marL="742950" indent="-742950">
              <a:spcBef>
                <a:spcPts val="0"/>
              </a:spcBef>
              <a:buClr>
                <a:srgbClr val="007935"/>
              </a:buClr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Comment </a:t>
            </a:r>
            <a:r>
              <a:rPr lang="en-US" sz="3600" dirty="0">
                <a:solidFill>
                  <a:srgbClr val="007935"/>
                </a:solidFill>
              </a:rPr>
              <a:t>on one’s character writing;</a:t>
            </a:r>
          </a:p>
          <a:p>
            <a:pPr marL="742950" indent="-742950">
              <a:spcBef>
                <a:spcPts val="0"/>
              </a:spcBef>
              <a:buClr>
                <a:srgbClr val="007935"/>
              </a:buClr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Talk </a:t>
            </a:r>
            <a:r>
              <a:rPr lang="en-US" sz="3600" dirty="0">
                <a:solidFill>
                  <a:srgbClr val="007935"/>
                </a:solidFill>
              </a:rPr>
              <a:t>about one’s experience in learning Chinese vocabulary </a:t>
            </a:r>
            <a:r>
              <a:rPr lang="en-US" sz="3600" dirty="0" smtClean="0">
                <a:solidFill>
                  <a:srgbClr val="007935"/>
                </a:solidFill>
              </a:rPr>
              <a:t>and</a:t>
            </a:r>
            <a:r>
              <a:rPr lang="zh-CN" altLang="en-US" sz="3600" dirty="0" smtClean="0">
                <a:solidFill>
                  <a:srgbClr val="007935"/>
                </a:solidFill>
              </a:rPr>
              <a:t> </a:t>
            </a:r>
            <a:r>
              <a:rPr lang="en-US" sz="3600" dirty="0" smtClean="0">
                <a:solidFill>
                  <a:srgbClr val="007935"/>
                </a:solidFill>
              </a:rPr>
              <a:t>grammar</a:t>
            </a:r>
            <a:r>
              <a:rPr lang="en-US" sz="3600" dirty="0">
                <a:solidFill>
                  <a:srgbClr val="007935"/>
                </a:solidFill>
              </a:rPr>
              <a:t>;</a:t>
            </a:r>
          </a:p>
          <a:p>
            <a:pPr marL="742950" indent="-742950">
              <a:spcBef>
                <a:spcPts val="0"/>
              </a:spcBef>
              <a:buClr>
                <a:srgbClr val="007935"/>
              </a:buClr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Talk </a:t>
            </a:r>
            <a:r>
              <a:rPr lang="en-US" sz="3600" dirty="0">
                <a:solidFill>
                  <a:srgbClr val="007935"/>
                </a:solidFill>
              </a:rPr>
              <a:t>about one’s study </a:t>
            </a:r>
            <a:r>
              <a:rPr lang="en-US" sz="3600" dirty="0" smtClean="0">
                <a:solidFill>
                  <a:srgbClr val="007935"/>
                </a:solidFill>
              </a:rPr>
              <a:t>habits;</a:t>
            </a:r>
          </a:p>
          <a:p>
            <a:pPr marL="742950" indent="-742950">
              <a:spcBef>
                <a:spcPts val="0"/>
              </a:spcBef>
              <a:buClr>
                <a:srgbClr val="007935"/>
              </a:buClr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Remark on typical scenes from one’s language class.</a:t>
            </a:r>
            <a:endParaRPr lang="en-US" sz="3600" dirty="0">
              <a:solidFill>
                <a:srgbClr val="007935"/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-1" y="29191"/>
            <a:ext cx="12115801" cy="115377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xué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zhōng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wén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第七课：学中文 </a:t>
            </a:r>
            <a:r>
              <a:rPr lang="en-US" sz="3200" kern="0" dirty="0" smtClean="0">
                <a:solidFill>
                  <a:prstClr val="black"/>
                </a:solidFill>
                <a:latin typeface="Calibri" pitchFamily="34" charset="0"/>
              </a:rPr>
              <a:t>Lesson Seven: Studying Chinese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353" y="152399"/>
            <a:ext cx="884832" cy="88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0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-1" y="29191"/>
            <a:ext cx="12115801" cy="115377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xué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zhōng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wén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第七课：学中文 </a:t>
            </a:r>
            <a:r>
              <a:rPr lang="en-US" sz="3200" kern="0" dirty="0" smtClean="0">
                <a:solidFill>
                  <a:prstClr val="black"/>
                </a:solidFill>
                <a:latin typeface="Calibri" pitchFamily="34" charset="0"/>
              </a:rPr>
              <a:t>Lesson Seven: Studying Chinese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353" y="152399"/>
            <a:ext cx="884832" cy="884832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1031" y="1186692"/>
            <a:ext cx="10983689" cy="5726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 smtClean="0">
                <a:solidFill>
                  <a:schemeClr val="tx1"/>
                </a:solidFill>
              </a:rPr>
              <a:t>Forms &amp; Accuracy: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 Descriptive Complements (I)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2. The Adverbs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太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tài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and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真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zhēn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3. The Adverb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 就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jiù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(I)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4. Double Objects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5. Ordinal Numbers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6.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有(一)点儿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yǒu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{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}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diǎnr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7.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怎么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zěnme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in Questions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8. The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的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(de) Structure (I)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9. The Use of Nouns and Pronouns in Continuous Discourse</a:t>
            </a:r>
          </a:p>
        </p:txBody>
      </p:sp>
    </p:spTree>
    <p:extLst>
      <p:ext uri="{BB962C8B-B14F-4D97-AF65-F5344CB8AC3E}">
        <p14:creationId xmlns:p14="http://schemas.microsoft.com/office/powerpoint/2010/main" val="18646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-1" y="2919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xué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xiào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shēng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huó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第八课：学校生活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Eight: School Life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60" y="235526"/>
            <a:ext cx="1013725" cy="101372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550" y="1650516"/>
            <a:ext cx="4445291" cy="510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0"/>
            <a:ext cx="12115801" cy="1910446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100" dirty="0" err="1">
                <a:solidFill>
                  <a:prstClr val="black"/>
                </a:solidFill>
                <a:latin typeface="+mn-lt"/>
              </a:rPr>
              <a:t>Yī</a:t>
            </a:r>
            <a:r>
              <a:rPr lang="en-US" sz="3100" dirty="0">
                <a:solidFill>
                  <a:prstClr val="black"/>
                </a:solidFill>
                <a:latin typeface="+mn-lt"/>
              </a:rPr>
              <a:t> </a:t>
            </a:r>
            <a:r>
              <a:rPr lang="zh-CN" altLang="en-US" sz="3100" dirty="0">
                <a:solidFill>
                  <a:prstClr val="black"/>
                </a:solidFill>
                <a:latin typeface="+mn-lt"/>
              </a:rPr>
              <a:t>   </a:t>
            </a:r>
            <a:r>
              <a:rPr lang="en-US" sz="3100" dirty="0" err="1">
                <a:solidFill>
                  <a:prstClr val="black"/>
                </a:solidFill>
                <a:latin typeface="+mn-lt"/>
              </a:rPr>
              <a:t>piān</a:t>
            </a:r>
            <a:r>
              <a:rPr lang="en-US" sz="3100" dirty="0">
                <a:solidFill>
                  <a:prstClr val="black"/>
                </a:solidFill>
                <a:latin typeface="+mn-lt"/>
              </a:rPr>
              <a:t> </a:t>
            </a:r>
            <a:r>
              <a:rPr lang="zh-CN" altLang="en-US" sz="310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+mn-lt"/>
              </a:rPr>
              <a:t>rì</a:t>
            </a:r>
            <a:r>
              <a:rPr lang="zh-CN" altLang="en-US" sz="3100" dirty="0">
                <a:solidFill>
                  <a:prstClr val="black"/>
                </a:solidFill>
                <a:latin typeface="+mn-lt"/>
              </a:rPr>
              <a:t>    </a:t>
            </a:r>
            <a:r>
              <a:rPr lang="en-US" sz="3100" dirty="0" err="1">
                <a:solidFill>
                  <a:prstClr val="black"/>
                </a:solidFill>
                <a:latin typeface="+mn-lt"/>
              </a:rPr>
              <a:t>jì</a:t>
            </a:r>
            <a:r>
              <a:rPr lang="en-US" sz="3100" dirty="0">
                <a:solidFill>
                  <a:prstClr val="black"/>
                </a:solidFill>
                <a:latin typeface="+mn-lt"/>
              </a:rPr>
              <a:t>: </a:t>
            </a:r>
            <a:r>
              <a:rPr lang="zh-CN" altLang="en-US" sz="3100" dirty="0">
                <a:solidFill>
                  <a:prstClr val="black"/>
                </a:solidFill>
                <a:latin typeface="+mn-lt"/>
              </a:rPr>
              <a:t>       </a:t>
            </a:r>
            <a:r>
              <a:rPr lang="en-US" altLang="zh-CN" sz="31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3100" dirty="0" err="1" smtClean="0">
                <a:solidFill>
                  <a:prstClr val="black"/>
                </a:solidFill>
                <a:latin typeface="Calibri" panose="020F0502020204030204"/>
              </a:rPr>
              <a:t>Yī</a:t>
            </a:r>
            <a:r>
              <a:rPr lang="zh-CN" altLang="en-US" sz="31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/>
              </a:rPr>
              <a:t>gè</a:t>
            </a:r>
            <a:r>
              <a:rPr lang="en-US" sz="31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/>
              </a:rPr>
              <a:t>diǎn</a:t>
            </a:r>
            <a:r>
              <a:rPr lang="zh-CN" altLang="en-US" sz="31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/>
              </a:rPr>
              <a:t>xíng</a:t>
            </a:r>
            <a:r>
              <a:rPr lang="en-US" sz="31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100" dirty="0" smtClean="0">
                <a:solidFill>
                  <a:prstClr val="black"/>
                </a:solidFill>
                <a:latin typeface="Calibri" panose="020F0502020204030204"/>
              </a:rPr>
              <a:t>de </a:t>
            </a:r>
            <a:r>
              <a:rPr lang="en-US" sz="3100" dirty="0" err="1" smtClean="0">
                <a:solidFill>
                  <a:prstClr val="black"/>
                </a:solidFill>
                <a:latin typeface="Calibri" panose="020F0502020204030204"/>
              </a:rPr>
              <a:t>shàngxué</a:t>
            </a:r>
            <a:r>
              <a:rPr lang="en-US" sz="31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100" dirty="0" err="1" smtClean="0">
                <a:solidFill>
                  <a:prstClr val="black"/>
                </a:solidFill>
                <a:latin typeface="Calibri" panose="020F0502020204030204"/>
              </a:rPr>
              <a:t>rì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zh-CN" altLang="en-US" sz="49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一篇日记</a:t>
            </a:r>
            <a:r>
              <a:rPr lang="zh-CN" altLang="en-US" sz="49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：</a:t>
            </a:r>
            <a:r>
              <a:rPr lang="zh-CN" altLang="en-US" sz="49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一个</a:t>
            </a:r>
            <a:r>
              <a:rPr lang="zh-CN" altLang="en-US" sz="49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典型的学校日</a:t>
            </a:r>
            <a:r>
              <a:rPr lang="en-US" altLang="zh-CN" sz="49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     </a:t>
            </a:r>
            <a:r>
              <a:rPr lang="en-US" altLang="zh-CN" sz="4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altLang="zh-CN" sz="4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en-US" altLang="zh-CN" sz="40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A Diary:              A   Typical School Day</a:t>
            </a:r>
            <a:endParaRPr lang="zh-CN" altLang="en-US" sz="40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19" y="446567"/>
            <a:ext cx="1211306" cy="1211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636" y="2169948"/>
            <a:ext cx="5869997" cy="468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860" y="1636488"/>
            <a:ext cx="6537952" cy="5221512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-1" y="29190"/>
            <a:ext cx="12115801" cy="19104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100" dirty="0" err="1" smtClean="0">
                <a:solidFill>
                  <a:prstClr val="black"/>
                </a:solidFill>
                <a:latin typeface="+mn-lt"/>
              </a:rPr>
              <a:t>Yī</a:t>
            </a:r>
            <a:r>
              <a:rPr lang="en-US" sz="31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zh-CN" altLang="en-US" sz="3100" dirty="0" smtClean="0">
                <a:solidFill>
                  <a:prstClr val="black"/>
                </a:solidFill>
                <a:latin typeface="+mn-lt"/>
              </a:rPr>
              <a:t>   </a:t>
            </a:r>
            <a:r>
              <a:rPr lang="en-US" altLang="zh-CN" sz="3100" dirty="0" err="1" smtClean="0">
                <a:solidFill>
                  <a:prstClr val="black"/>
                </a:solidFill>
                <a:latin typeface="+mn-lt"/>
              </a:rPr>
              <a:t>fēng</a:t>
            </a:r>
            <a:r>
              <a:rPr lang="en-US" altLang="zh-CN" sz="31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zh-CN" sz="3100" dirty="0" err="1" smtClean="0">
                <a:solidFill>
                  <a:prstClr val="black"/>
                </a:solidFill>
                <a:latin typeface="+mn-lt"/>
              </a:rPr>
              <a:t>xìn</a:t>
            </a:r>
            <a:r>
              <a:rPr lang="en-US" sz="3100" dirty="0" smtClean="0">
                <a:solidFill>
                  <a:prstClr val="black"/>
                </a:solidFill>
                <a:latin typeface="+mn-lt"/>
              </a:rPr>
              <a:t>: </a:t>
            </a:r>
            <a:r>
              <a:rPr lang="zh-CN" altLang="en-US" sz="3100" dirty="0" smtClean="0">
                <a:solidFill>
                  <a:prstClr val="black"/>
                </a:solidFill>
                <a:latin typeface="+mn-lt"/>
              </a:rPr>
              <a:t>    </a:t>
            </a:r>
            <a:r>
              <a:rPr lang="en-US" altLang="zh-CN" sz="3100" dirty="0" err="1" smtClean="0">
                <a:solidFill>
                  <a:prstClr val="black"/>
                </a:solidFill>
                <a:latin typeface="+mn-lt"/>
              </a:rPr>
              <a:t>Tán</a:t>
            </a:r>
            <a:r>
              <a:rPr lang="en-US" altLang="zh-CN" sz="31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zh-CN" sz="3100" dirty="0" err="1">
                <a:solidFill>
                  <a:prstClr val="black"/>
                </a:solidFill>
                <a:latin typeface="+mn-lt"/>
              </a:rPr>
              <a:t>xué</a:t>
            </a:r>
            <a:r>
              <a:rPr lang="en-US" altLang="zh-CN" sz="310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zh-CN" sz="3100" dirty="0" err="1" smtClean="0">
                <a:solidFill>
                  <a:prstClr val="black"/>
                </a:solidFill>
                <a:latin typeface="+mn-lt"/>
              </a:rPr>
              <a:t>zhōngwén</a:t>
            </a:r>
            <a:endParaRPr lang="en-US" altLang="zh-CN" sz="3100" dirty="0" smtClean="0">
              <a:solidFill>
                <a:prstClr val="black"/>
              </a:solidFill>
              <a:latin typeface="+mn-lt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zh-CN" altLang="en-US" sz="49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一封信：谈学中文</a:t>
            </a:r>
            <a:r>
              <a:rPr lang="en-US" altLang="zh-CN" sz="4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altLang="zh-CN" sz="4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en-US" altLang="zh-CN" sz="40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A Letter:       Talking About Studying Chinese</a:t>
            </a:r>
            <a:endParaRPr lang="zh-CN" altLang="en-US" sz="4000" dirty="0">
              <a:latin typeface="+mn-lt"/>
              <a:ea typeface="DFKai-SB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19" y="446567"/>
            <a:ext cx="1211306" cy="121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6395" y="1442429"/>
            <a:ext cx="11852370" cy="5285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</a:t>
            </a:r>
            <a:r>
              <a:rPr lang="en-US" sz="3200" u="sng" dirty="0" smtClean="0">
                <a:solidFill>
                  <a:schemeClr val="tx1"/>
                </a:solidFill>
              </a:rPr>
              <a:t>OBJECTIVES: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In </a:t>
            </a:r>
            <a:r>
              <a:rPr lang="en-US" sz="3600" dirty="0">
                <a:solidFill>
                  <a:schemeClr val="tx1"/>
                </a:solidFill>
              </a:rPr>
              <a:t>this lesson, you will learn to use Chinese to</a:t>
            </a:r>
          </a:p>
          <a:p>
            <a:pPr marL="0" indent="0"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pPr marL="742950" indent="-742950">
              <a:spcBef>
                <a:spcPts val="0"/>
              </a:spcBef>
              <a:buClr>
                <a:srgbClr val="007935"/>
              </a:buClr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Describe </a:t>
            </a:r>
            <a:r>
              <a:rPr lang="en-US" sz="3600" dirty="0">
                <a:solidFill>
                  <a:srgbClr val="007935"/>
                </a:solidFill>
              </a:rPr>
              <a:t>the routine of a student’s life on campus;</a:t>
            </a:r>
          </a:p>
          <a:p>
            <a:pPr marL="742950" indent="-742950">
              <a:spcBef>
                <a:spcPts val="0"/>
              </a:spcBef>
              <a:buClr>
                <a:srgbClr val="007935"/>
              </a:buClr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Write </a:t>
            </a:r>
            <a:r>
              <a:rPr lang="en-US" sz="3600" dirty="0">
                <a:solidFill>
                  <a:srgbClr val="007935"/>
                </a:solidFill>
              </a:rPr>
              <a:t>a simple diary entry;</a:t>
            </a:r>
          </a:p>
          <a:p>
            <a:pPr marL="742950" indent="-742950">
              <a:spcBef>
                <a:spcPts val="0"/>
              </a:spcBef>
              <a:buClr>
                <a:srgbClr val="007935"/>
              </a:buClr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Write </a:t>
            </a:r>
            <a:r>
              <a:rPr lang="en-US" sz="3600" dirty="0">
                <a:solidFill>
                  <a:srgbClr val="007935"/>
                </a:solidFill>
              </a:rPr>
              <a:t>a brief letter in the proper format;</a:t>
            </a:r>
          </a:p>
          <a:p>
            <a:pPr marL="742950" indent="-742950">
              <a:spcBef>
                <a:spcPts val="0"/>
              </a:spcBef>
              <a:buClr>
                <a:srgbClr val="007935"/>
              </a:buClr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Express </a:t>
            </a:r>
            <a:r>
              <a:rPr lang="en-US" sz="3600" dirty="0">
                <a:solidFill>
                  <a:srgbClr val="007935"/>
                </a:solidFill>
              </a:rPr>
              <a:t>your modesty in terms of your foreign language ability;</a:t>
            </a:r>
          </a:p>
          <a:p>
            <a:pPr marL="742950" indent="-742950">
              <a:spcBef>
                <a:spcPts val="0"/>
              </a:spcBef>
              <a:buClr>
                <a:srgbClr val="007935"/>
              </a:buClr>
              <a:buFont typeface="+mj-lt"/>
              <a:buAutoNum type="arabicPeriod"/>
            </a:pPr>
            <a:r>
              <a:rPr lang="en-US" sz="3600" dirty="0" smtClean="0">
                <a:solidFill>
                  <a:srgbClr val="007935"/>
                </a:solidFill>
              </a:rPr>
              <a:t>Invite </a:t>
            </a:r>
            <a:r>
              <a:rPr lang="en-US" sz="3600" dirty="0">
                <a:solidFill>
                  <a:srgbClr val="007935"/>
                </a:solidFill>
              </a:rPr>
              <a:t>friends to go on an outing.</a:t>
            </a: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-1" y="2919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xué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xiào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shēng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huó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第八课：学校生活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Eight: School Life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60" y="235526"/>
            <a:ext cx="1013725" cy="101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-1" y="29191"/>
            <a:ext cx="12115801" cy="10315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xué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xiào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shēng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huó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第八课：学校生活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Eight: School Life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60" y="235526"/>
            <a:ext cx="1013725" cy="1013725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23223" y="1190087"/>
            <a:ext cx="10983689" cy="5726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 smtClean="0">
                <a:solidFill>
                  <a:schemeClr val="tx1"/>
                </a:solidFill>
              </a:rPr>
              <a:t>Forms &amp; Accuracy: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1. The Position of Time-When Expressions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2. The Adverb </a:t>
            </a:r>
            <a:r>
              <a:rPr lang="en-US" sz="32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就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jiù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(II)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3. </a:t>
            </a:r>
            <a:r>
              <a:rPr lang="en-US" sz="32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一边…一边…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yìbiān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...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yìbiān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...)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4. Series of Verbs/Verb Phrases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5. The Particle </a:t>
            </a:r>
            <a:r>
              <a:rPr lang="en-US" sz="32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了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(le) (II)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6. The Particle </a:t>
            </a:r>
            <a:r>
              <a:rPr lang="en-US" sz="32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的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(de) (III)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7. The Adverb </a:t>
            </a:r>
            <a:r>
              <a:rPr lang="en-US" sz="32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正在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zhèngzài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8. </a:t>
            </a:r>
            <a:r>
              <a:rPr lang="en-US" sz="32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除了…以外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32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 还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…(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chúle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...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yǐwài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hái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…)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9. </a:t>
            </a:r>
            <a:r>
              <a:rPr lang="en-US" sz="32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能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néng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and </a:t>
            </a:r>
            <a:r>
              <a:rPr lang="en-US" sz="32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会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huì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(I) Compared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10. The Adverb </a:t>
            </a:r>
            <a:r>
              <a:rPr lang="en-US" sz="32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就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jiù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(III)</a:t>
            </a:r>
          </a:p>
        </p:txBody>
      </p:sp>
    </p:spTree>
    <p:extLst>
      <p:ext uri="{BB962C8B-B14F-4D97-AF65-F5344CB8AC3E}">
        <p14:creationId xmlns:p14="http://schemas.microsoft.com/office/powerpoint/2010/main" val="11493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1194815" y="0"/>
            <a:ext cx="9314689" cy="12313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kàn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péng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yǒu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63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第五课：看朋友 </a:t>
            </a:r>
            <a:r>
              <a:rPr lang="en-US" sz="4600" kern="0" dirty="0" smtClean="0">
                <a:solidFill>
                  <a:prstClr val="black"/>
                </a:solidFill>
                <a:latin typeface="Calibri" pitchFamily="34" charset="0"/>
              </a:rPr>
              <a:t>Lesson Five: Visiting Friends</a:t>
            </a:r>
            <a:endParaRPr lang="zh-CN" altLang="en-US" sz="4600" dirty="0">
              <a:latin typeface="DFKai-SB" charset="0"/>
              <a:ea typeface="DFKai-SB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517" y="1345767"/>
            <a:ext cx="6676451" cy="53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9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329530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mǎi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dōng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xi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第九课：买东西 </a:t>
            </a:r>
            <a:r>
              <a:rPr lang="en-US" sz="3200" kern="0" dirty="0">
                <a:solidFill>
                  <a:prstClr val="black"/>
                </a:solidFill>
                <a:latin typeface="Calibri" pitchFamily="34" charset="0"/>
              </a:rPr>
              <a:t>Lesson </a:t>
            </a:r>
            <a:r>
              <a:rPr lang="en-US" sz="3200" kern="0" dirty="0" smtClean="0">
                <a:solidFill>
                  <a:prstClr val="black"/>
                </a:solidFill>
                <a:latin typeface="Calibri" pitchFamily="34" charset="0"/>
              </a:rPr>
              <a:t>Nine: Shopping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129" y="1520131"/>
            <a:ext cx="4450420" cy="513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0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5336"/>
            <a:ext cx="12115801" cy="1383974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en-US" sz="2800" dirty="0"/>
              <a:t> </a:t>
            </a:r>
            <a:r>
              <a:rPr lang="en-US" sz="2800" dirty="0" err="1" smtClean="0"/>
              <a:t>yī</a:t>
            </a:r>
            <a:r>
              <a:rPr lang="zh-CN" altLang="en-US" sz="2800" dirty="0" smtClean="0"/>
              <a:t>           </a:t>
            </a:r>
            <a:r>
              <a:rPr lang="en-US" altLang="zh-CN" sz="2800" dirty="0" err="1" smtClean="0"/>
              <a:t>mǎi</a:t>
            </a:r>
            <a:r>
              <a:rPr lang="en-US" altLang="zh-CN" sz="2800" dirty="0" smtClean="0"/>
              <a:t>   </a:t>
            </a:r>
            <a:r>
              <a:rPr lang="en-US" altLang="zh-CN" sz="2800" dirty="0" err="1" smtClean="0"/>
              <a:t>yī</a:t>
            </a:r>
            <a:r>
              <a:rPr lang="en-US" altLang="zh-CN" sz="2800" dirty="0" smtClean="0"/>
              <a:t>   </a:t>
            </a:r>
            <a:r>
              <a:rPr lang="en-US" altLang="zh-CN" sz="2800" dirty="0" err="1" smtClean="0"/>
              <a:t>fú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对话一：买衣服 </a:t>
            </a:r>
            <a:r>
              <a:rPr lang="en-US" sz="3600" kern="0" dirty="0" smtClean="0">
                <a:solidFill>
                  <a:prstClr val="black"/>
                </a:solidFill>
                <a:latin typeface="Calibri" pitchFamily="34" charset="0"/>
              </a:rPr>
              <a:t>Shopping for Clothes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227" y="1478360"/>
            <a:ext cx="6850768" cy="527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5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5336"/>
            <a:ext cx="12115801" cy="1383974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en-US" sz="2800" dirty="0"/>
              <a:t> </a:t>
            </a:r>
            <a:r>
              <a:rPr lang="en-US" sz="2800" dirty="0" err="1" smtClean="0"/>
              <a:t>èr</a:t>
            </a:r>
            <a:r>
              <a:rPr lang="zh-CN" altLang="en-US" sz="2800" dirty="0" smtClean="0"/>
              <a:t>         </a:t>
            </a:r>
            <a:r>
              <a:rPr lang="en-US" altLang="zh-CN" sz="2800" dirty="0" err="1" smtClean="0"/>
              <a:t>huàn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xié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zi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对话二：换鞋子 </a:t>
            </a:r>
            <a:r>
              <a:rPr lang="en-US" altLang="zh-CN" sz="3600" kern="0" dirty="0">
                <a:solidFill>
                  <a:prstClr val="black"/>
                </a:solidFill>
                <a:latin typeface="Calibri" pitchFamily="34" charset="0"/>
              </a:rPr>
              <a:t>E</a:t>
            </a:r>
            <a:r>
              <a:rPr lang="en-US" sz="3600" kern="0" dirty="0" smtClean="0">
                <a:solidFill>
                  <a:prstClr val="black"/>
                </a:solidFill>
                <a:latin typeface="Calibri" pitchFamily="34" charset="0"/>
              </a:rPr>
              <a:t>xchanging Shoes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709" y="1639082"/>
            <a:ext cx="6255044" cy="499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1714" y="1572598"/>
            <a:ext cx="11852370" cy="5285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</a:t>
            </a:r>
            <a:r>
              <a:rPr lang="en-US" sz="3200" u="sng" dirty="0" smtClean="0">
                <a:solidFill>
                  <a:schemeClr val="tx1"/>
                </a:solidFill>
              </a:rPr>
              <a:t>OBJECTIVES:</a:t>
            </a:r>
            <a:endParaRPr lang="en-US" sz="10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007935"/>
                </a:solidFill>
              </a:rPr>
              <a:t>In </a:t>
            </a:r>
            <a:r>
              <a:rPr lang="en-US" sz="3200" dirty="0">
                <a:solidFill>
                  <a:srgbClr val="007935"/>
                </a:solidFill>
              </a:rPr>
              <a:t>this lesson, you will learn to use Chinese to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 Speak about the color, size, and price of a purchase;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smtClean="0">
                <a:solidFill>
                  <a:srgbClr val="007935"/>
                </a:solidFill>
              </a:rPr>
              <a:t>Recognize </a:t>
            </a:r>
            <a:r>
              <a:rPr lang="en-US" sz="3200" dirty="0">
                <a:solidFill>
                  <a:srgbClr val="007935"/>
                </a:solidFill>
              </a:rPr>
              <a:t>Chinese currency;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smtClean="0">
                <a:solidFill>
                  <a:srgbClr val="007935"/>
                </a:solidFill>
              </a:rPr>
              <a:t>Pay </a:t>
            </a:r>
            <a:r>
              <a:rPr lang="en-US" sz="3200" dirty="0">
                <a:solidFill>
                  <a:srgbClr val="007935"/>
                </a:solidFill>
              </a:rPr>
              <a:t>bills in cash or with a credit card;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smtClean="0">
                <a:solidFill>
                  <a:srgbClr val="007935"/>
                </a:solidFill>
              </a:rPr>
              <a:t>Determine </a:t>
            </a:r>
            <a:r>
              <a:rPr lang="en-US" sz="3200" dirty="0">
                <a:solidFill>
                  <a:srgbClr val="007935"/>
                </a:solidFill>
              </a:rPr>
              <a:t>the proper change you should receive;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smtClean="0">
                <a:solidFill>
                  <a:srgbClr val="007935"/>
                </a:solidFill>
              </a:rPr>
              <a:t>Ask </a:t>
            </a:r>
            <a:r>
              <a:rPr lang="en-US" sz="3200" dirty="0">
                <a:solidFill>
                  <a:srgbClr val="007935"/>
                </a:solidFill>
              </a:rPr>
              <a:t>for a different size and/or color of merchandise;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Exchange </a:t>
            </a:r>
            <a:r>
              <a:rPr lang="en-US" sz="3200" dirty="0">
                <a:solidFill>
                  <a:srgbClr val="007935"/>
                </a:solidFill>
              </a:rPr>
              <a:t>merchandise.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-1" y="2919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kè: </a:t>
            </a:r>
            <a:r>
              <a:rPr lang="zh-CN" alt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mǎi dōng xi</a:t>
            </a:r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第九课：买东西 </a:t>
            </a:r>
            <a:r>
              <a:rPr lang="en-US" sz="3200" kern="0" smtClean="0">
                <a:solidFill>
                  <a:prstClr val="black"/>
                </a:solidFill>
                <a:latin typeface="Calibri" pitchFamily="34" charset="0"/>
              </a:rPr>
              <a:t>Lesson Nine: Shopping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9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-1" y="2919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kè: </a:t>
            </a:r>
            <a:r>
              <a:rPr lang="zh-CN" alt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mǎi dōng xi</a:t>
            </a:r>
            <a:r>
              <a:rPr lang="en-US" sz="2800" kern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第九课：买东西 </a:t>
            </a:r>
            <a:r>
              <a:rPr lang="en-US" sz="3200" kern="0" smtClean="0">
                <a:solidFill>
                  <a:prstClr val="black"/>
                </a:solidFill>
                <a:latin typeface="Calibri" pitchFamily="34" charset="0"/>
              </a:rPr>
              <a:t>Lesson Nine: Shopping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11031" y="1580231"/>
            <a:ext cx="10983689" cy="5003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 smtClean="0">
                <a:solidFill>
                  <a:schemeClr val="tx1"/>
                </a:solidFill>
              </a:rPr>
              <a:t>Forms &amp; Accuracy: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1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 The Modal Verb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要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(II)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2. Measure Words (II)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3. The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的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(de) structure (II)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4.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多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duō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Used Interrogatively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5. Amounts of Money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6.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跟/和…(不)一样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gēn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hé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... {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bù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}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yíyàng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7.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虽然…，可是/但是…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suīrán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...,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kěshì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dànshì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...)</a:t>
            </a:r>
          </a:p>
        </p:txBody>
      </p:sp>
    </p:spTree>
    <p:extLst>
      <p:ext uri="{BB962C8B-B14F-4D97-AF65-F5344CB8AC3E}">
        <p14:creationId xmlns:p14="http://schemas.microsoft.com/office/powerpoint/2010/main" val="186713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 bwMode="auto">
          <a:xfrm>
            <a:off x="-1" y="15336"/>
            <a:ext cx="12192001" cy="1329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jiāo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tōng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第十课：交通 </a:t>
            </a:r>
            <a:r>
              <a:rPr lang="en-US" sz="3200" kern="0" dirty="0" smtClean="0">
                <a:solidFill>
                  <a:prstClr val="black"/>
                </a:solidFill>
                <a:latin typeface="Calibri" pitchFamily="34" charset="0"/>
              </a:rPr>
              <a:t>Lesson Ten:  Transportation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095" y="1473441"/>
            <a:ext cx="4398975" cy="53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6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5336"/>
            <a:ext cx="12115801" cy="138397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en-US" sz="2800" dirty="0"/>
              <a:t> </a:t>
            </a:r>
            <a:r>
              <a:rPr lang="en-US" sz="2800" dirty="0" err="1" smtClean="0"/>
              <a:t>yī</a:t>
            </a:r>
            <a:r>
              <a:rPr lang="zh-CN" altLang="en-US" sz="2800" dirty="0" smtClean="0"/>
              <a:t>         </a:t>
            </a:r>
            <a:r>
              <a:rPr lang="en-US" sz="2800" dirty="0" err="1" smtClean="0"/>
              <a:t>Huí</a:t>
            </a:r>
            <a:r>
              <a:rPr lang="en-US" sz="2800" dirty="0" smtClean="0"/>
              <a:t> </a:t>
            </a:r>
            <a:r>
              <a:rPr lang="en-US" sz="2800" dirty="0" err="1" smtClean="0"/>
              <a:t>jiā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guò</a:t>
            </a:r>
            <a:r>
              <a:rPr lang="en-US" sz="2800" dirty="0" smtClean="0"/>
              <a:t> </a:t>
            </a:r>
            <a:r>
              <a:rPr lang="en-US" sz="2800" dirty="0" err="1" smtClean="0"/>
              <a:t>hán</a:t>
            </a:r>
            <a:r>
              <a:rPr lang="zh-CN" altLang="en-US" sz="2800" dirty="0" smtClean="0"/>
              <a:t> </a:t>
            </a:r>
            <a:r>
              <a:rPr lang="en-US" sz="2800" dirty="0" err="1" smtClean="0"/>
              <a:t>jià</a:t>
            </a:r>
            <a:r>
              <a:rPr lang="en-US" sz="2800" dirty="0" smtClean="0"/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对话一：回家过寒假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pitchFamily="34" charset="0"/>
              </a:rPr>
              <a:t>Going Home for the Winter Vacation</a:t>
            </a:r>
            <a:endParaRPr lang="zh-CN" altLang="en-US" sz="28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021" y="374072"/>
            <a:ext cx="875179" cy="875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457" y="1699953"/>
            <a:ext cx="6038850" cy="482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5335"/>
            <a:ext cx="12115801" cy="1868883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en-US" sz="2800" dirty="0"/>
              <a:t> </a:t>
            </a:r>
            <a:r>
              <a:rPr lang="en-US" sz="2800" dirty="0" err="1" smtClean="0"/>
              <a:t>èr</a:t>
            </a:r>
            <a:r>
              <a:rPr lang="zh-CN" altLang="en-US" sz="2800" dirty="0" smtClean="0"/>
              <a:t>         </a:t>
            </a:r>
            <a:r>
              <a:rPr lang="en-US" altLang="zh-CN" sz="2800" dirty="0" err="1" smtClean="0"/>
              <a:t>huàn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xié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zi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一封电子邮件：谢谢别人开车送你</a:t>
            </a:r>
            <a:r>
              <a:rPr lang="en-US" altLang="zh-CN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altLang="zh-CN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en-US" sz="3600" dirty="0" err="1" smtClean="0"/>
              <a:t>Yī</a:t>
            </a:r>
            <a:r>
              <a:rPr lang="en-US" sz="3600" dirty="0" smtClean="0"/>
              <a:t> </a:t>
            </a:r>
            <a:r>
              <a:rPr lang="en-US" sz="3600" dirty="0" err="1"/>
              <a:t>fēng</a:t>
            </a:r>
            <a:r>
              <a:rPr lang="en-US" sz="3600" dirty="0"/>
              <a:t> </a:t>
            </a:r>
            <a:r>
              <a:rPr lang="en-US" sz="3600" dirty="0" err="1"/>
              <a:t>diànzǐ</a:t>
            </a:r>
            <a:r>
              <a:rPr lang="en-US" sz="3600" dirty="0"/>
              <a:t> </a:t>
            </a:r>
            <a:r>
              <a:rPr lang="en-US" sz="3600" dirty="0" err="1"/>
              <a:t>yóujiàn</a:t>
            </a:r>
            <a:r>
              <a:rPr lang="en-US" sz="3600" dirty="0"/>
              <a:t>: </a:t>
            </a:r>
            <a:r>
              <a:rPr lang="zh-CN" altLang="en-US" sz="3600" dirty="0" smtClean="0"/>
              <a:t>  </a:t>
            </a:r>
            <a:r>
              <a:rPr lang="en-US" sz="3600" dirty="0" err="1" smtClean="0"/>
              <a:t>Xièxiè</a:t>
            </a:r>
            <a:r>
              <a:rPr lang="en-US" sz="3600" dirty="0" smtClean="0"/>
              <a:t> </a:t>
            </a:r>
            <a:r>
              <a:rPr lang="en-US" sz="3600" dirty="0" err="1"/>
              <a:t>biérén</a:t>
            </a:r>
            <a:r>
              <a:rPr lang="en-US" sz="3600" dirty="0"/>
              <a:t> </a:t>
            </a:r>
            <a:r>
              <a:rPr lang="en-US" altLang="zh-CN" sz="3600" dirty="0" err="1" smtClean="0"/>
              <a:t>k</a:t>
            </a:r>
            <a:r>
              <a:rPr lang="en-US" sz="3600" dirty="0" err="1" smtClean="0"/>
              <a:t>āichē</a:t>
            </a:r>
            <a:r>
              <a:rPr lang="en-US" sz="3600" dirty="0" smtClean="0"/>
              <a:t> </a:t>
            </a:r>
            <a:r>
              <a:rPr lang="en-US" sz="3600" dirty="0" err="1"/>
              <a:t>sòng</a:t>
            </a:r>
            <a:r>
              <a:rPr lang="en-US" sz="3600" dirty="0"/>
              <a:t> </a:t>
            </a:r>
            <a:r>
              <a:rPr lang="en-US" sz="3600" dirty="0" err="1"/>
              <a:t>nǐ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691" y="2125757"/>
            <a:ext cx="5500254" cy="439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6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69814" y="1775297"/>
            <a:ext cx="11852370" cy="5285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</a:t>
            </a:r>
            <a:r>
              <a:rPr lang="en-US" sz="3200" u="sng" dirty="0" smtClean="0">
                <a:solidFill>
                  <a:schemeClr val="tx1"/>
                </a:solidFill>
              </a:rPr>
              <a:t>OBJECTIVES:</a:t>
            </a:r>
          </a:p>
          <a:p>
            <a:pPr marL="0" indent="0">
              <a:buNone/>
            </a:pPr>
            <a:endParaRPr lang="en-US" sz="10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007935"/>
                </a:solidFill>
              </a:rPr>
              <a:t>In </a:t>
            </a:r>
            <a:r>
              <a:rPr lang="en-US" sz="3200" dirty="0">
                <a:solidFill>
                  <a:srgbClr val="007935"/>
                </a:solidFill>
              </a:rPr>
              <a:t>this lesson, you will learn to use Chinese to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Comment </a:t>
            </a:r>
            <a:r>
              <a:rPr lang="en-US" sz="3200" dirty="0">
                <a:solidFill>
                  <a:srgbClr val="007935"/>
                </a:solidFill>
              </a:rPr>
              <a:t>about several means of transportation;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Explain </a:t>
            </a:r>
            <a:r>
              <a:rPr lang="en-US" sz="3200" dirty="0">
                <a:solidFill>
                  <a:srgbClr val="007935"/>
                </a:solidFill>
              </a:rPr>
              <a:t>how to travel from one station to another;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Describe </a:t>
            </a:r>
            <a:r>
              <a:rPr lang="en-US" sz="3200" dirty="0">
                <a:solidFill>
                  <a:srgbClr val="007935"/>
                </a:solidFill>
              </a:rPr>
              <a:t>a </a:t>
            </a:r>
            <a:r>
              <a:rPr lang="en-US" sz="3200" dirty="0" smtClean="0">
                <a:solidFill>
                  <a:srgbClr val="007935"/>
                </a:solidFill>
              </a:rPr>
              <a:t>traffic </a:t>
            </a:r>
            <a:r>
              <a:rPr lang="en-US" sz="3200" dirty="0">
                <a:solidFill>
                  <a:srgbClr val="007935"/>
                </a:solidFill>
              </a:rPr>
              <a:t>route;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Express </a:t>
            </a:r>
            <a:r>
              <a:rPr lang="en-US" sz="3200" dirty="0">
                <a:solidFill>
                  <a:srgbClr val="007935"/>
                </a:solidFill>
              </a:rPr>
              <a:t>your gratitude after receiving a personal favor;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Offer </a:t>
            </a:r>
            <a:r>
              <a:rPr lang="en-US" sz="3200" dirty="0">
                <a:solidFill>
                  <a:srgbClr val="007935"/>
                </a:solidFill>
              </a:rPr>
              <a:t>New Year’s wishes.</a:t>
            </a:r>
          </a:p>
        </p:txBody>
      </p:sp>
      <p:sp>
        <p:nvSpPr>
          <p:cNvPr id="7" name="标题 1"/>
          <p:cNvSpPr txBox="1">
            <a:spLocks/>
          </p:cNvSpPr>
          <p:nvPr/>
        </p:nvSpPr>
        <p:spPr bwMode="auto">
          <a:xfrm>
            <a:off x="-1" y="15336"/>
            <a:ext cx="12192001" cy="1329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jiāo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tōng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第十课：交通 </a:t>
            </a:r>
            <a:r>
              <a:rPr lang="en-US" sz="3200" kern="0" dirty="0" smtClean="0">
                <a:solidFill>
                  <a:prstClr val="black"/>
                </a:solidFill>
                <a:latin typeface="Calibri" pitchFamily="34" charset="0"/>
              </a:rPr>
              <a:t>Lesson Ten:  Transportation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8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 bwMode="auto">
          <a:xfrm>
            <a:off x="-1" y="15336"/>
            <a:ext cx="12192001" cy="1329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jiāo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tōng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第十课：交通 </a:t>
            </a:r>
            <a:r>
              <a:rPr lang="en-US" sz="3200" kern="0" dirty="0" smtClean="0">
                <a:solidFill>
                  <a:prstClr val="black"/>
                </a:solidFill>
                <a:latin typeface="Calibri" pitchFamily="34" charset="0"/>
              </a:rPr>
              <a:t>Lesson Ten:  Transportation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11031" y="1580231"/>
            <a:ext cx="10983689" cy="5003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 smtClean="0">
                <a:solidFill>
                  <a:schemeClr val="tx1"/>
                </a:solidFill>
              </a:rPr>
              <a:t>Forms &amp; Accuracy:</a:t>
            </a:r>
            <a:endParaRPr lang="en-US" sz="3200" u="sng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Topic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-Comment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Sentences</a:t>
            </a:r>
            <a:endParaRPr lang="cs-CZ" sz="32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 2. </a:t>
            </a:r>
            <a:r>
              <a:rPr lang="cs-CZ" sz="4000" dirty="0" err="1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或者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huòzhě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) and </a:t>
            </a:r>
            <a:r>
              <a:rPr lang="cs-CZ" sz="4000" dirty="0" err="1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还是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háishi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 3. </a:t>
            </a:r>
            <a:r>
              <a:rPr lang="cs-CZ" sz="4000" dirty="0" err="1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先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xiān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cs-CZ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…</a:t>
            </a:r>
            <a:r>
              <a:rPr lang="cs-CZ" sz="4000" dirty="0" err="1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再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zài</a:t>
            </a:r>
            <a:r>
              <a:rPr lang="cs-CZ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)…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 4. </a:t>
            </a:r>
            <a:r>
              <a:rPr lang="cs-CZ" sz="4000" dirty="0" err="1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还是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háishi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cs-CZ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…(</a:t>
            </a:r>
            <a:r>
              <a:rPr lang="cs-CZ" sz="4000" dirty="0" err="1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吧</a:t>
            </a:r>
            <a:r>
              <a:rPr lang="cs-CZ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)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 (ba)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 5. </a:t>
            </a:r>
            <a:r>
              <a:rPr lang="cs-CZ" sz="4000" dirty="0" err="1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每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měi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cs-CZ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…</a:t>
            </a:r>
            <a:r>
              <a:rPr lang="cs-CZ" sz="4000" dirty="0" err="1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都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dōu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 6. </a:t>
            </a:r>
            <a:r>
              <a:rPr lang="cs-CZ" sz="4000" dirty="0" err="1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要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yào</a:t>
            </a:r>
            <a:r>
              <a:rPr lang="cs-CZ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)…</a:t>
            </a:r>
            <a:r>
              <a:rPr lang="cs-CZ" sz="4000" dirty="0" err="1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了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le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6737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1414272" y="29191"/>
            <a:ext cx="9363456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yuē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shí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jiān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2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第六课：约</a:t>
            </a:r>
            <a:r>
              <a:rPr lang="zh-CN" altLang="en-US" sz="52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时间</a:t>
            </a:r>
            <a:r>
              <a:rPr lang="en-US" altLang="zh-CN" sz="52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Six: Making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Appointments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308" y="1458563"/>
            <a:ext cx="4502727" cy="540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4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3447" y="1175735"/>
            <a:ext cx="7310438" cy="2387600"/>
          </a:xfrm>
        </p:spPr>
        <p:txBody>
          <a:bodyPr/>
          <a:lstStyle/>
          <a:p>
            <a:r>
              <a:rPr lang="en-US" b="1" dirty="0" smtClean="0"/>
              <a:t>Integrated Chinese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3447" y="3655410"/>
            <a:ext cx="7310438" cy="165576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Level One 	Part 2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4" y="377662"/>
            <a:ext cx="4467882" cy="609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357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49" y="1603466"/>
            <a:ext cx="7581900" cy="5232400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 bwMode="auto">
          <a:xfrm>
            <a:off x="0" y="0"/>
            <a:ext cx="12192001" cy="1329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Tán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Tiān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Qì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第十一课：谈天气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Eleven:  Talking about the Weather</a:t>
            </a:r>
            <a:endParaRPr lang="zh-CN" altLang="en-US" sz="2800" dirty="0">
              <a:latin typeface="DFKai-SB" charset="0"/>
              <a:ea typeface="DFKai-SB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61" y="241738"/>
            <a:ext cx="924606" cy="9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2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5336"/>
            <a:ext cx="12115801" cy="17778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en-US" sz="2800" dirty="0"/>
              <a:t> </a:t>
            </a:r>
            <a:r>
              <a:rPr lang="en-US" sz="2800" dirty="0" err="1" smtClean="0"/>
              <a:t>yī</a:t>
            </a:r>
            <a:r>
              <a:rPr lang="zh-CN" altLang="en-US" sz="2800" dirty="0" smtClean="0"/>
              <a:t>                    </a:t>
            </a:r>
            <a:r>
              <a:rPr lang="en-US" sz="2800" dirty="0" err="1" smtClean="0"/>
              <a:t>Míngtiān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   </a:t>
            </a:r>
            <a:r>
              <a:rPr lang="en-US" sz="2800" dirty="0" smtClean="0"/>
              <a:t>de </a:t>
            </a:r>
            <a:r>
              <a:rPr lang="zh-CN" altLang="en-US" sz="2800" dirty="0" smtClean="0"/>
              <a:t>      </a:t>
            </a:r>
            <a:r>
              <a:rPr lang="en-US" sz="2800" dirty="0" err="1" smtClean="0"/>
              <a:t>tiānqì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     </a:t>
            </a:r>
            <a:r>
              <a:rPr lang="en-US" sz="2800" dirty="0" err="1" smtClean="0"/>
              <a:t>huì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gèng</a:t>
            </a:r>
            <a:r>
              <a:rPr lang="en-US" sz="2800" dirty="0" smtClean="0"/>
              <a:t> </a:t>
            </a:r>
            <a:r>
              <a:rPr lang="en-US" sz="2800" dirty="0" err="1"/>
              <a:t>hǎo</a:t>
            </a:r>
            <a:r>
              <a:rPr lang="en-US" sz="2800" dirty="0"/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对话一：明天的天气会更好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pitchFamily="34" charset="0"/>
              </a:rPr>
              <a:t>	</a:t>
            </a:r>
            <a:br>
              <a:rPr lang="en-US" altLang="zh-CN" sz="2800" kern="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kern="0" dirty="0">
                <a:solidFill>
                  <a:prstClr val="black"/>
                </a:solidFill>
                <a:latin typeface="Calibri" pitchFamily="34" charset="0"/>
              </a:rPr>
              <a:t>	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pitchFamily="34" charset="0"/>
              </a:rPr>
              <a:t>		    Tomorrow’s Weather Will Be Even Better</a:t>
            </a:r>
            <a:endParaRPr lang="zh-CN" altLang="en-US" sz="28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021" y="374072"/>
            <a:ext cx="875179" cy="8751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903" y="1967140"/>
            <a:ext cx="5369540" cy="489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4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5335"/>
            <a:ext cx="12115801" cy="179244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en-US" sz="2800" dirty="0"/>
              <a:t> </a:t>
            </a:r>
            <a:r>
              <a:rPr lang="en-US" sz="2800" dirty="0" err="1" smtClean="0"/>
              <a:t>èr</a:t>
            </a:r>
            <a:r>
              <a:rPr lang="zh-CN" altLang="en-US" sz="2800" dirty="0" smtClean="0"/>
              <a:t>         </a:t>
            </a:r>
            <a:r>
              <a:rPr lang="en-US" altLang="zh-CN" sz="2800" dirty="0" smtClean="0"/>
              <a:t> </a:t>
            </a:r>
            <a:r>
              <a:rPr lang="en-US" sz="2800" dirty="0" err="1" smtClean="0"/>
              <a:t>Zhè</a:t>
            </a:r>
            <a:r>
              <a:rPr lang="en-US" sz="2800" dirty="0" smtClean="0"/>
              <a:t> </a:t>
            </a:r>
            <a:r>
              <a:rPr lang="en-US" sz="2800" dirty="0" err="1"/>
              <a:t>biān</a:t>
            </a:r>
            <a:r>
              <a:rPr lang="en-US" sz="2800" dirty="0"/>
              <a:t> de </a:t>
            </a:r>
            <a:r>
              <a:rPr lang="en-US" sz="2800" dirty="0" smtClean="0"/>
              <a:t>  </a:t>
            </a:r>
            <a:r>
              <a:rPr lang="en-US" sz="2800" dirty="0" err="1" smtClean="0"/>
              <a:t>tiānqì</a:t>
            </a:r>
            <a:r>
              <a:rPr lang="en-US" sz="2800" dirty="0" smtClean="0"/>
              <a:t>    </a:t>
            </a:r>
            <a:r>
              <a:rPr lang="en-US" sz="2800" dirty="0" err="1"/>
              <a:t>hěn</a:t>
            </a:r>
            <a:r>
              <a:rPr lang="en-US" sz="2800" dirty="0"/>
              <a:t> </a:t>
            </a:r>
            <a:r>
              <a:rPr lang="en-US" sz="2800" dirty="0" err="1" smtClean="0"/>
              <a:t>zāogāo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对话二：这边的天气很糟糕</a:t>
            </a:r>
            <a:r>
              <a:rPr lang="en-US" altLang="zh-CN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altLang="zh-CN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en-US" altLang="zh-CN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		</a:t>
            </a: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40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The Weather Here </a:t>
            </a:r>
            <a:r>
              <a:rPr lang="en-US" altLang="zh-CN" sz="40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I</a:t>
            </a:r>
            <a:r>
              <a:rPr lang="en-US" altLang="zh-CN" sz="40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s Awful</a:t>
            </a:r>
            <a:endParaRPr lang="zh-CN" altLang="en-US" sz="40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557" y="2060028"/>
            <a:ext cx="6950003" cy="479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1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69814" y="1775297"/>
            <a:ext cx="11852370" cy="5285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</a:t>
            </a:r>
            <a:r>
              <a:rPr lang="en-US" sz="3200" u="sng" dirty="0" smtClean="0">
                <a:solidFill>
                  <a:schemeClr val="tx1"/>
                </a:solidFill>
              </a:rPr>
              <a:t>OBJECTIVES:</a:t>
            </a:r>
          </a:p>
          <a:p>
            <a:pPr marL="0" indent="0">
              <a:buNone/>
            </a:pPr>
            <a:endParaRPr lang="en-US" sz="10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007935"/>
                </a:solidFill>
              </a:rPr>
              <a:t>In </a:t>
            </a:r>
            <a:r>
              <a:rPr lang="en-US" sz="3200" dirty="0">
                <a:solidFill>
                  <a:srgbClr val="007935"/>
                </a:solidFill>
              </a:rPr>
              <a:t>this lesson, you will learn to use Chinese to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Employ basic terms for weather patterns and phenomena;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Describe </a:t>
            </a:r>
            <a:r>
              <a:rPr lang="en-US" sz="3200" dirty="0">
                <a:solidFill>
                  <a:srgbClr val="007935"/>
                </a:solidFill>
              </a:rPr>
              <a:t>simple weather changes;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Compare </a:t>
            </a:r>
            <a:r>
              <a:rPr lang="en-US" sz="3200" dirty="0">
                <a:solidFill>
                  <a:srgbClr val="007935"/>
                </a:solidFill>
              </a:rPr>
              <a:t>the weather of two places;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Talk </a:t>
            </a:r>
            <a:r>
              <a:rPr lang="en-US" sz="3200" dirty="0">
                <a:solidFill>
                  <a:srgbClr val="007935"/>
                </a:solidFill>
              </a:rPr>
              <a:t>about what you may do in nice or bad weather;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Present </a:t>
            </a:r>
            <a:r>
              <a:rPr lang="en-US" sz="3200" dirty="0">
                <a:solidFill>
                  <a:srgbClr val="007935"/>
                </a:solidFill>
              </a:rPr>
              <a:t>a simple weather forecast.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 bwMode="auto">
          <a:xfrm>
            <a:off x="0" y="0"/>
            <a:ext cx="12192001" cy="1329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Tán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Tiān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Qì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第十一课：谈天气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Eleven:  Talking about the Weather</a:t>
            </a:r>
            <a:endParaRPr lang="zh-CN" altLang="en-US" sz="2800" dirty="0">
              <a:latin typeface="DFKai-SB" charset="0"/>
              <a:ea typeface="DFKai-SB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61" y="241738"/>
            <a:ext cx="924606" cy="9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 bwMode="auto">
          <a:xfrm>
            <a:off x="0" y="0"/>
            <a:ext cx="12192001" cy="1329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Tán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Tiān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Qì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第十一课：谈天气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Eleven:  Talking about the Weather</a:t>
            </a:r>
            <a:endParaRPr lang="zh-CN" altLang="en-US" sz="2800" dirty="0">
              <a:latin typeface="DFKai-SB" charset="0"/>
              <a:ea typeface="DFKai-SB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61" y="241738"/>
            <a:ext cx="924606" cy="924606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1031" y="1580231"/>
            <a:ext cx="10983689" cy="5003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 smtClean="0">
                <a:solidFill>
                  <a:schemeClr val="tx1"/>
                </a:solidFill>
              </a:rPr>
              <a:t>Forms &amp; Accuracy:</a:t>
            </a:r>
            <a:endParaRPr lang="en-US" sz="3200" u="sng" dirty="0">
              <a:solidFill>
                <a:schemeClr val="tx1"/>
              </a:solidFill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Comparative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Sentences with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比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(bǐ) (I)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The Particle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了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(le) (III)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The Modal Verb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会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(huì, will) (II)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Adj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+(一)点儿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({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̀}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diǎnr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TheAdverb</a:t>
            </a:r>
            <a:r>
              <a:rPr lang="en-US" sz="4000" dirty="0" err="1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又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yòu,again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Adj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/ V +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shi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̀) +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Adj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/ V, +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可是/但是...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kěshi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̀/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dànshi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̀...) </a:t>
            </a:r>
          </a:p>
        </p:txBody>
      </p:sp>
    </p:spTree>
    <p:extLst>
      <p:ext uri="{BB962C8B-B14F-4D97-AF65-F5344CB8AC3E}">
        <p14:creationId xmlns:p14="http://schemas.microsoft.com/office/powerpoint/2010/main" val="106992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0" y="0"/>
            <a:ext cx="12192001" cy="1329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Chī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Fàn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第十二课：吃饭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Twelve:  Dining</a:t>
            </a:r>
            <a:endParaRPr lang="zh-CN" altLang="en-US" sz="2800" dirty="0">
              <a:latin typeface="DFKai-SB" charset="0"/>
              <a:ea typeface="DFKai-SB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61" y="241738"/>
            <a:ext cx="924606" cy="9246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643" y="1500188"/>
            <a:ext cx="7061033" cy="53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4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462" y="1409580"/>
            <a:ext cx="7662939" cy="5448420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-1" y="15337"/>
            <a:ext cx="12115801" cy="11694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smtClean="0"/>
              <a:t>Duì</a:t>
            </a:r>
            <a:r>
              <a:rPr lang="zh-CN" altLang="en-US" sz="2800" smtClean="0"/>
              <a:t>  </a:t>
            </a:r>
            <a:r>
              <a:rPr lang="en-US" sz="2800" smtClean="0"/>
              <a:t>huà  yī</a:t>
            </a:r>
            <a:r>
              <a:rPr lang="zh-CN" altLang="en-US" sz="2800" smtClean="0"/>
              <a:t> </a:t>
            </a:r>
            <a:r>
              <a:rPr lang="en-US" altLang="zh-CN" sz="2800" smtClean="0"/>
              <a:t>                </a:t>
            </a:r>
            <a:r>
              <a:rPr lang="en-US" sz="2800" smtClean="0"/>
              <a:t>Zài  wài   miàn  chī    fàn </a:t>
            </a:r>
            <a:r>
              <a:rPr lang="en-US" altLang="zh-CN" sz="2800" smtClean="0"/>
              <a:t/>
            </a:r>
            <a:br>
              <a:rPr lang="en-US" altLang="zh-CN" sz="2800" smtClean="0"/>
            </a:br>
            <a:r>
              <a:rPr lang="zh-CN" altLang="en-US" sz="5400" kern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对话一：在外面吃饭 </a:t>
            </a:r>
            <a:r>
              <a:rPr lang="en-US" altLang="zh-CN" sz="2800" kern="0" smtClean="0">
                <a:solidFill>
                  <a:prstClr val="black"/>
                </a:solidFill>
                <a:latin typeface="Calibri" pitchFamily="34" charset="0"/>
              </a:rPr>
              <a:t>	</a:t>
            </a:r>
            <a:r>
              <a:rPr lang="en-US" altLang="zh-CN" sz="3200" kern="0" smtClean="0">
                <a:solidFill>
                  <a:prstClr val="black"/>
                </a:solidFill>
                <a:latin typeface="+mn-lt"/>
              </a:rPr>
              <a:t>Dining Out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249" y="112772"/>
            <a:ext cx="987972" cy="98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5336"/>
            <a:ext cx="12115801" cy="113029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>
              <a:lnSpc>
                <a:spcPts val="4460"/>
              </a:lnSpc>
            </a:pPr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en-US" sz="2800" dirty="0"/>
              <a:t> </a:t>
            </a:r>
            <a:r>
              <a:rPr lang="en-US" sz="2800" dirty="0" err="1" smtClean="0"/>
              <a:t>èr</a:t>
            </a:r>
            <a:r>
              <a:rPr lang="zh-CN" altLang="en-US" sz="2800" dirty="0" smtClean="0"/>
              <a:t>         </a:t>
            </a:r>
            <a:r>
              <a:rPr lang="en-US" altLang="zh-CN" sz="2800" dirty="0" smtClean="0"/>
              <a:t> </a:t>
            </a:r>
            <a:r>
              <a:rPr lang="en-US" sz="2800" dirty="0" err="1" smtClean="0"/>
              <a:t>Zhè</a:t>
            </a:r>
            <a:r>
              <a:rPr lang="en-US" sz="2800" dirty="0" smtClean="0"/>
              <a:t> </a:t>
            </a:r>
            <a:r>
              <a:rPr lang="en-US" sz="2800" dirty="0" err="1"/>
              <a:t>biān</a:t>
            </a:r>
            <a:r>
              <a:rPr lang="en-US" sz="2800" dirty="0"/>
              <a:t> de </a:t>
            </a:r>
            <a:r>
              <a:rPr lang="en-US" sz="2800" dirty="0" smtClean="0"/>
              <a:t>  </a:t>
            </a:r>
            <a:r>
              <a:rPr lang="en-US" sz="2800" dirty="0" err="1" smtClean="0"/>
              <a:t>tiānqì</a:t>
            </a:r>
            <a:r>
              <a:rPr lang="en-US" sz="2800" dirty="0" smtClean="0"/>
              <a:t>    </a:t>
            </a:r>
            <a:r>
              <a:rPr lang="en-US" sz="2800" dirty="0" err="1"/>
              <a:t>hěn</a:t>
            </a:r>
            <a:r>
              <a:rPr lang="en-US" sz="2800" dirty="0"/>
              <a:t> </a:t>
            </a:r>
            <a:r>
              <a:rPr lang="en-US" sz="2800" dirty="0" err="1" smtClean="0"/>
              <a:t>zāogāo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对话二：在学校餐厅吃饭</a:t>
            </a:r>
            <a:r>
              <a:rPr lang="en-US" altLang="zh-CN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en-US" altLang="zh-CN" sz="32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Eating in A Cafeteria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61" y="149806"/>
            <a:ext cx="851339" cy="8513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076" y="1345324"/>
            <a:ext cx="7239981" cy="55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6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6241" y="1296332"/>
            <a:ext cx="11852370" cy="5561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</a:t>
            </a:r>
            <a:r>
              <a:rPr lang="en-US" sz="3200" u="sng" dirty="0" smtClean="0">
                <a:solidFill>
                  <a:schemeClr val="tx1"/>
                </a:solidFill>
              </a:rPr>
              <a:t>OBJECTIVES:</a:t>
            </a:r>
            <a:endParaRPr lang="en-US" sz="10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007935"/>
                </a:solidFill>
              </a:rPr>
              <a:t>In </a:t>
            </a:r>
            <a:r>
              <a:rPr lang="en-US" sz="3200" dirty="0">
                <a:solidFill>
                  <a:srgbClr val="007935"/>
                </a:solidFill>
              </a:rPr>
              <a:t>this lesson, you will learn to use Chinese to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Ask if there are seats available in a restaurant;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Order </a:t>
            </a:r>
            <a:r>
              <a:rPr lang="en-US" sz="3200" dirty="0">
                <a:solidFill>
                  <a:srgbClr val="007935"/>
                </a:solidFill>
              </a:rPr>
              <a:t>Chinese dishes;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Tell </a:t>
            </a:r>
            <a:r>
              <a:rPr lang="en-US" sz="3200" dirty="0">
                <a:solidFill>
                  <a:srgbClr val="007935"/>
                </a:solidFill>
              </a:rPr>
              <a:t>the waiter your dietary preferences and restrictions;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Ask </a:t>
            </a:r>
            <a:r>
              <a:rPr lang="en-US" sz="3200" dirty="0">
                <a:solidFill>
                  <a:srgbClr val="007935"/>
                </a:solidFill>
              </a:rPr>
              <a:t>the restaurant to recommend dishes;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Rush </a:t>
            </a:r>
            <a:r>
              <a:rPr lang="en-US" sz="3200" dirty="0">
                <a:solidFill>
                  <a:srgbClr val="007935"/>
                </a:solidFill>
              </a:rPr>
              <a:t>your order;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Pay </a:t>
            </a:r>
            <a:r>
              <a:rPr lang="en-US" sz="3200" dirty="0">
                <a:solidFill>
                  <a:srgbClr val="007935"/>
                </a:solidFill>
              </a:rPr>
              <a:t>for your meal;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Get </a:t>
            </a:r>
            <a:r>
              <a:rPr lang="en-US" sz="3200" dirty="0">
                <a:solidFill>
                  <a:srgbClr val="007935"/>
                </a:solidFill>
              </a:rPr>
              <a:t>the correct change after your payment.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 bwMode="auto">
          <a:xfrm>
            <a:off x="0" y="0"/>
            <a:ext cx="12192001" cy="116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Chī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Fàn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第十二课：吃饭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Twelve:  Dining</a:t>
            </a:r>
            <a:endParaRPr lang="zh-CN" altLang="en-US" sz="2800" dirty="0">
              <a:latin typeface="DFKai-SB" charset="0"/>
              <a:ea typeface="DFKai-SB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61" y="241738"/>
            <a:ext cx="924606" cy="9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1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1738175" y="33747"/>
            <a:ext cx="9009888" cy="11445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xué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zhōng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wén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2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第七课：学中文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Seven: Studying Chinese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008" y="1287078"/>
            <a:ext cx="6975455" cy="557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969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 bwMode="auto">
          <a:xfrm>
            <a:off x="0" y="0"/>
            <a:ext cx="12192001" cy="116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Chī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Fàn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第十二课：吃饭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Twelve:  Dining</a:t>
            </a:r>
            <a:endParaRPr lang="zh-CN" altLang="en-US" sz="2800" dirty="0">
              <a:latin typeface="DFKai-SB" charset="0"/>
              <a:ea typeface="DFKai-SB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61" y="241738"/>
            <a:ext cx="924606" cy="924606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1031" y="1580231"/>
            <a:ext cx="10983689" cy="5003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 smtClean="0">
                <a:solidFill>
                  <a:schemeClr val="tx1"/>
                </a:solidFill>
              </a:rPr>
              <a:t>Forms &amp; Accuracy:</a:t>
            </a:r>
            <a:endParaRPr lang="en-US" sz="3200" u="sng" dirty="0">
              <a:solidFill>
                <a:schemeClr val="tx1"/>
              </a:solidFill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一...也/都...不/没...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̀...yě/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dōu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...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bu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̀/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méi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Adverb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多/少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(duō/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shǎo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+ V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刚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gāng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vs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刚才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gāngcái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Resultative Complements(I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好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hǎo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as a Resultative Complement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Reduplication of Adjectives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TheVerb</a:t>
            </a:r>
            <a:r>
              <a:rPr lang="en-US" sz="4000" dirty="0" err="1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来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lái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0" y="0"/>
            <a:ext cx="12192001" cy="1329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Wèn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lù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第十三课：问路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Thirteen:  Asking Directions</a:t>
            </a:r>
            <a:endParaRPr lang="zh-CN" altLang="en-US" sz="2800" dirty="0">
              <a:latin typeface="DFKai-SB" charset="0"/>
              <a:ea typeface="DFKai-SB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61" y="241738"/>
            <a:ext cx="924606" cy="924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530" y="1604605"/>
            <a:ext cx="6298105" cy="523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9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5337"/>
            <a:ext cx="12115801" cy="1169487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zh-CN" altLang="en-US" sz="2800" dirty="0" smtClean="0"/>
              <a:t>  </a:t>
            </a:r>
            <a:r>
              <a:rPr lang="en-US" sz="3100" dirty="0" err="1" smtClean="0"/>
              <a:t>Duì</a:t>
            </a:r>
            <a:r>
              <a:rPr lang="zh-CN" altLang="en-US" sz="3100" dirty="0" smtClean="0"/>
              <a:t>  </a:t>
            </a:r>
            <a:r>
              <a:rPr lang="en-US" sz="3100" dirty="0" err="1" smtClean="0"/>
              <a:t>huà</a:t>
            </a:r>
            <a:r>
              <a:rPr lang="en-US" sz="3100" dirty="0" smtClean="0"/>
              <a:t> </a:t>
            </a:r>
            <a:r>
              <a:rPr lang="en-US" sz="3100" dirty="0"/>
              <a:t> </a:t>
            </a:r>
            <a:r>
              <a:rPr lang="en-US" sz="3100" dirty="0" err="1" smtClean="0"/>
              <a:t>yī</a:t>
            </a:r>
            <a:r>
              <a:rPr lang="zh-CN" altLang="en-US" sz="3100" dirty="0" smtClean="0"/>
              <a:t> </a:t>
            </a:r>
            <a:r>
              <a:rPr lang="en-US" altLang="zh-CN" sz="3100" dirty="0" smtClean="0"/>
              <a:t>          </a:t>
            </a:r>
            <a:r>
              <a:rPr lang="en-US" sz="3100" dirty="0" err="1" smtClean="0"/>
              <a:t>Nǐ</a:t>
            </a:r>
            <a:r>
              <a:rPr lang="en-US" sz="3100" dirty="0" smtClean="0"/>
              <a:t> </a:t>
            </a:r>
            <a:r>
              <a:rPr lang="zh-CN" altLang="en-US" sz="3100" dirty="0" smtClean="0"/>
              <a:t> </a:t>
            </a:r>
            <a:r>
              <a:rPr lang="en-US" sz="3100" dirty="0" err="1" smtClean="0"/>
              <a:t>yào</a:t>
            </a:r>
            <a:r>
              <a:rPr lang="en-US" sz="3100" dirty="0" smtClean="0"/>
              <a:t> </a:t>
            </a:r>
            <a:r>
              <a:rPr lang="zh-CN" altLang="en-US" sz="3100" dirty="0" smtClean="0"/>
              <a:t>  </a:t>
            </a:r>
            <a:r>
              <a:rPr lang="en-US" sz="3100" dirty="0" err="1" smtClean="0"/>
              <a:t>qù</a:t>
            </a:r>
            <a:r>
              <a:rPr lang="en-US" sz="3100" dirty="0" smtClean="0"/>
              <a:t> </a:t>
            </a:r>
            <a:r>
              <a:rPr lang="zh-CN" altLang="en-US" sz="3100" dirty="0" smtClean="0"/>
              <a:t>  </a:t>
            </a:r>
            <a:r>
              <a:rPr lang="en-US" sz="3100" dirty="0" err="1" smtClean="0"/>
              <a:t>nǎ</a:t>
            </a:r>
            <a:r>
              <a:rPr lang="zh-CN" altLang="en-US" sz="3100" dirty="0" smtClean="0"/>
              <a:t>   </a:t>
            </a:r>
            <a:r>
              <a:rPr lang="en-US" sz="3100" dirty="0" err="1" smtClean="0"/>
              <a:t>lǐ</a:t>
            </a:r>
            <a:r>
              <a:rPr lang="en-US" sz="3100" dirty="0" smtClean="0"/>
              <a:t> </a:t>
            </a:r>
            <a:r>
              <a:rPr lang="en-US" altLang="zh-CN" sz="3100" dirty="0" smtClean="0"/>
              <a:t/>
            </a:r>
            <a:br>
              <a:rPr lang="en-US" altLang="zh-CN" sz="3100" dirty="0" smtClean="0"/>
            </a:br>
            <a:r>
              <a:rPr lang="zh-CN" altLang="en-US" sz="53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对话一：你要去哪里？</a:t>
            </a:r>
            <a:r>
              <a:rPr lang="en-US" altLang="zh-CN" sz="36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Where Are You Off To?</a:t>
            </a:r>
            <a:endParaRPr lang="zh-CN" altLang="en-US" sz="36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79" y="112772"/>
            <a:ext cx="917242" cy="9172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143" y="1291600"/>
            <a:ext cx="6955057" cy="55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5336"/>
            <a:ext cx="12115801" cy="111978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>
              <a:lnSpc>
                <a:spcPts val="4460"/>
              </a:lnSpc>
            </a:pPr>
            <a:r>
              <a:rPr lang="en-US" sz="2800" dirty="0" smtClean="0"/>
              <a:t> </a:t>
            </a:r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en-US" sz="2800" dirty="0"/>
              <a:t> </a:t>
            </a:r>
            <a:r>
              <a:rPr lang="en-US" sz="2800" dirty="0" err="1" smtClean="0"/>
              <a:t>èr</a:t>
            </a:r>
            <a:r>
              <a:rPr lang="zh-CN" altLang="en-US" sz="2800" dirty="0" smtClean="0"/>
              <a:t>        </a:t>
            </a:r>
            <a:r>
              <a:rPr lang="en-US" altLang="zh-CN" sz="2800" dirty="0" smtClean="0"/>
              <a:t>     </a:t>
            </a:r>
            <a:r>
              <a:rPr lang="en-US" altLang="zh-CN" sz="2800" dirty="0" err="1" smtClean="0"/>
              <a:t>Qù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Zhōng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Guó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Chéng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zh-CN" alt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对话二：去中国城</a:t>
            </a:r>
            <a:r>
              <a:rPr lang="en-US" altLang="zh-CN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sz="3200" kern="0" dirty="0" smtClean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Going to China Town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61" y="149806"/>
            <a:ext cx="851339" cy="8513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649" y="1689100"/>
            <a:ext cx="73025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6241" y="1296332"/>
            <a:ext cx="11852370" cy="5561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</a:t>
            </a:r>
            <a:r>
              <a:rPr lang="en-US" sz="3200" u="sng" dirty="0" smtClean="0">
                <a:solidFill>
                  <a:schemeClr val="tx1"/>
                </a:solidFill>
              </a:rPr>
              <a:t>OBJECTIVES:</a:t>
            </a:r>
            <a:endParaRPr lang="en-US" sz="10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007935"/>
                </a:solidFill>
              </a:rPr>
              <a:t>In </a:t>
            </a:r>
            <a:r>
              <a:rPr lang="en-US" sz="3200" dirty="0">
                <a:solidFill>
                  <a:srgbClr val="007935"/>
                </a:solidFill>
              </a:rPr>
              <a:t>this lesson, you will learn to use Chinese to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Ask for and give directions;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Identify </a:t>
            </a:r>
            <a:r>
              <a:rPr lang="en-US" sz="3200" dirty="0">
                <a:solidFill>
                  <a:srgbClr val="007935"/>
                </a:solidFill>
              </a:rPr>
              <a:t>locations by using landmarks as references;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Describe </a:t>
            </a:r>
            <a:r>
              <a:rPr lang="en-US" sz="3200" dirty="0">
                <a:solidFill>
                  <a:srgbClr val="007935"/>
                </a:solidFill>
              </a:rPr>
              <a:t>whether two places are close to or far away </a:t>
            </a:r>
            <a:r>
              <a:rPr lang="en-US" sz="3200" dirty="0" smtClean="0">
                <a:solidFill>
                  <a:srgbClr val="007935"/>
                </a:solidFill>
              </a:rPr>
              <a:t>from one </a:t>
            </a:r>
            <a:r>
              <a:rPr lang="en-US" sz="3200" dirty="0">
                <a:solidFill>
                  <a:srgbClr val="007935"/>
                </a:solidFill>
              </a:rPr>
              <a:t>another;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7935"/>
                </a:solidFill>
              </a:rPr>
              <a:t>State </a:t>
            </a:r>
            <a:r>
              <a:rPr lang="en-US" sz="3200" dirty="0">
                <a:solidFill>
                  <a:srgbClr val="007935"/>
                </a:solidFill>
              </a:rPr>
              <a:t>where you are heading and the purpose of going there.</a:t>
            </a:r>
          </a:p>
        </p:txBody>
      </p:sp>
      <p:sp>
        <p:nvSpPr>
          <p:cNvPr id="6" name="标题 1"/>
          <p:cNvSpPr txBox="1">
            <a:spLocks/>
          </p:cNvSpPr>
          <p:nvPr/>
        </p:nvSpPr>
        <p:spPr bwMode="auto">
          <a:xfrm>
            <a:off x="0" y="0"/>
            <a:ext cx="12192001" cy="116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Wèn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lù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第十三课：问路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Thirteen:  Asking Directions</a:t>
            </a:r>
            <a:endParaRPr lang="zh-CN" altLang="en-US" sz="2800" dirty="0">
              <a:latin typeface="DFKai-SB" charset="0"/>
              <a:ea typeface="DFKai-SB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61" y="146324"/>
            <a:ext cx="924606" cy="9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5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 bwMode="auto">
          <a:xfrm>
            <a:off x="0" y="0"/>
            <a:ext cx="12192001" cy="116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Wèn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lù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第十三课：问路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Thirteen:  Asking Directions</a:t>
            </a:r>
            <a:endParaRPr lang="zh-CN" altLang="en-US" sz="2800" dirty="0">
              <a:latin typeface="DFKai-SB" charset="0"/>
              <a:ea typeface="DFKai-SB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61" y="146324"/>
            <a:ext cx="924606" cy="924606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81072" y="1378634"/>
            <a:ext cx="10983689" cy="527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 smtClean="0">
                <a:solidFill>
                  <a:schemeClr val="tx1"/>
                </a:solidFill>
              </a:rPr>
              <a:t>Forms &amp; Accuracy:</a:t>
            </a:r>
            <a:endParaRPr lang="en-US" sz="3200" u="sng" dirty="0">
              <a:solidFill>
                <a:schemeClr val="tx1"/>
              </a:solidFill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Direction and Location Words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Comparative Sentences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with</a:t>
            </a:r>
            <a:r>
              <a:rPr lang="en-US" sz="4000" dirty="0" err="1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没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(有)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méi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{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yǒu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}) 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  <a:ea typeface="Kaiti SC" charset="-122"/>
              <a:cs typeface="Kaiti SC" charset="-122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4000" dirty="0" smtClean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那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nàme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) Indicating Degree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到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dào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) + Place + 去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qu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̀) + Action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The Dynamic Particle </a:t>
            </a:r>
            <a:r>
              <a:rPr lang="en-US" sz="4000" dirty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过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guo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)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Reduplication of Verbs 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Kaiti SC" charset="-122"/>
              <a:cs typeface="Kaiti SC" charset="-122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Resultative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Complements(II) </a:t>
            </a:r>
            <a:r>
              <a:rPr lang="en-US" sz="4000" dirty="0" smtClean="0">
                <a:solidFill>
                  <a:srgbClr val="FF0000"/>
                </a:solidFill>
                <a:latin typeface="Kaiti SC" charset="-122"/>
                <a:ea typeface="Kaiti SC" charset="-122"/>
                <a:cs typeface="Kaiti SC" charset="-122"/>
              </a:rPr>
              <a:t>么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一</a:t>
            </a:r>
            <a:r>
              <a:rPr lang="is-IS" altLang="zh-CN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…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就</a:t>
            </a:r>
            <a:r>
              <a:rPr lang="en-US" altLang="zh-CN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 (</a:t>
            </a:r>
            <a:r>
              <a:rPr lang="en-US" altLang="zh-CN" sz="3200" dirty="0" err="1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yì</a:t>
            </a:r>
            <a:r>
              <a:rPr lang="is-IS" altLang="zh-CN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…jiù..., as soon as... </a:t>
            </a:r>
            <a:r>
              <a:rPr lang="en-US" altLang="zh-CN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T</a:t>
            </a:r>
            <a:r>
              <a:rPr lang="is-IS" altLang="zh-CN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hen...)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Kaiti SC" charset="-122"/>
              <a:cs typeface="Kaiti SC" charset="-122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329530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pài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duì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第十四课：生日派对 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Lesson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Fourteen: Birthday Party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443" y="1515408"/>
            <a:ext cx="6088935" cy="524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5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0"/>
            <a:ext cx="12115801" cy="1335971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en-US" sz="2800" dirty="0" err="1" smtClean="0"/>
              <a:t>yī</a:t>
            </a:r>
            <a:r>
              <a:rPr lang="zh-CN" altLang="en-US" sz="2800" dirty="0" smtClean="0"/>
              <a:t>             </a:t>
            </a:r>
            <a:r>
              <a:rPr lang="en-US" sz="2800" dirty="0" err="1"/>
              <a:t>Wǒmen</a:t>
            </a:r>
            <a:r>
              <a:rPr lang="en-US" sz="2800" dirty="0"/>
              <a:t> </a:t>
            </a:r>
            <a:r>
              <a:rPr lang="en-US" sz="2800" dirty="0" err="1"/>
              <a:t>qù</a:t>
            </a:r>
            <a:r>
              <a:rPr lang="en-US" sz="2800" dirty="0"/>
              <a:t> </a:t>
            </a:r>
            <a:r>
              <a:rPr lang="en-US" sz="2800" dirty="0" err="1"/>
              <a:t>shēngrì</a:t>
            </a:r>
            <a:r>
              <a:rPr lang="en-US" sz="2800" dirty="0"/>
              <a:t> </a:t>
            </a:r>
            <a:r>
              <a:rPr lang="zh-CN" altLang="en-US" sz="2800" dirty="0" smtClean="0"/>
              <a:t>   </a:t>
            </a:r>
            <a:r>
              <a:rPr lang="en-US" sz="2800" dirty="0" err="1" smtClean="0"/>
              <a:t>pàiduì</a:t>
            </a:r>
            <a:r>
              <a:rPr lang="en-US" sz="2800" dirty="0" smtClean="0"/>
              <a:t> </a:t>
            </a:r>
            <a:r>
              <a:rPr lang="en-US" sz="2800" dirty="0" err="1"/>
              <a:t>ba</a:t>
            </a:r>
            <a:r>
              <a:rPr lang="en-US" sz="2800" dirty="0"/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对话一：我们去生日派对吧！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pitchFamily="34" charset="0"/>
              </a:rPr>
              <a:t>Let’s Go to a Party!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467" y="180305"/>
            <a:ext cx="850006" cy="8500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530" y="1655208"/>
            <a:ext cx="6113977" cy="489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3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0"/>
            <a:ext cx="12115801" cy="1494809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 smtClean="0"/>
              <a:t>Duì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huà</a:t>
            </a:r>
            <a:r>
              <a:rPr lang="en-US" sz="2800" dirty="0" smtClean="0"/>
              <a:t> </a:t>
            </a:r>
            <a:r>
              <a:rPr lang="en-US" sz="2800" dirty="0" err="1" smtClean="0"/>
              <a:t>èr</a:t>
            </a:r>
            <a:r>
              <a:rPr lang="zh-CN" altLang="en-US" sz="2800" dirty="0" smtClean="0"/>
              <a:t>            </a:t>
            </a:r>
            <a:r>
              <a:rPr lang="en-US" sz="2800" dirty="0" err="1" smtClean="0"/>
              <a:t>Cānjiā</a:t>
            </a:r>
            <a:r>
              <a:rPr lang="en-US" sz="2800" dirty="0" smtClean="0"/>
              <a:t> s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hēngrì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  </a:t>
            </a:r>
            <a:r>
              <a:rPr lang="en-US" sz="2800" dirty="0" err="1" smtClean="0"/>
              <a:t>pàiduì</a:t>
            </a:r>
            <a:r>
              <a:rPr lang="en-US" sz="2800" dirty="0" smtClean="0"/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对话二：参加生日派对 </a:t>
            </a:r>
            <a:r>
              <a:rPr lang="en-US" altLang="zh-CN" sz="2800" kern="0" dirty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ttending A Birthday Party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900" y="1993098"/>
            <a:ext cx="5856399" cy="468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0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400" dirty="0" smtClean="0">
                <a:latin typeface="KaiTi" charset="-122"/>
                <a:ea typeface="KaiTi" charset="-122"/>
                <a:cs typeface="KaiTi" charset="-122"/>
              </a:rPr>
              <a:t>第十四课</a:t>
            </a:r>
            <a:r>
              <a:rPr lang="en-US" altLang="zh-CN" sz="4400" dirty="0" smtClean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4400" dirty="0" smtClean="0">
                <a:latin typeface="KaiTi" charset="-122"/>
                <a:ea typeface="KaiTi" charset="-122"/>
                <a:cs typeface="KaiTi" charset="-122"/>
              </a:rPr>
              <a:t>学习目标</a:t>
            </a:r>
            <a:r>
              <a:rPr lang="en-US" altLang="zh-CN" sz="4400" dirty="0" smtClean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100" dirty="0" smtClean="0">
                <a:latin typeface="+mn-lt"/>
                <a:ea typeface="KaiTi" charset="-122"/>
                <a:cs typeface="KaiTi" charset="-122"/>
              </a:rPr>
              <a:t>(Lesson 14 Learning objectives) </a:t>
            </a:r>
            <a:r>
              <a:rPr lang="it-IT" altLang="zh-CN" sz="3300" dirty="0" smtClean="0">
                <a:latin typeface="+mn-lt"/>
                <a:ea typeface="Calibri" charset="0"/>
                <a:cs typeface="Calibri" charset="0"/>
              </a:rPr>
              <a:t>	 </a:t>
            </a:r>
            <a:endParaRPr lang="en-US" sz="33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5879" y="1378634"/>
            <a:ext cx="11841364" cy="52668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-457200">
              <a:spcBef>
                <a:spcPts val="0"/>
              </a:spcBef>
              <a:buClrTx/>
              <a:buNone/>
              <a:defRPr/>
            </a:pPr>
            <a:r>
              <a:rPr lang="en-US" altLang="zh-CN" sz="3600" dirty="0" smtClean="0">
                <a:solidFill>
                  <a:srgbClr val="007935"/>
                </a:solidFill>
              </a:rPr>
              <a:t>In this lesson, you will learn to use Chinese to</a:t>
            </a:r>
          </a:p>
          <a:p>
            <a:pPr marL="0" lvl="2" indent="-457200">
              <a:spcBef>
                <a:spcPts val="0"/>
              </a:spcBef>
              <a:buClrTx/>
              <a:buNone/>
              <a:defRPr/>
            </a:pPr>
            <a:endParaRPr lang="en-US" altLang="zh-CN" sz="2200" dirty="0" smtClean="0">
              <a:solidFill>
                <a:srgbClr val="007935"/>
              </a:solidFill>
            </a:endParaRPr>
          </a:p>
          <a:p>
            <a:pPr marL="0" lvl="1" indent="-685800">
              <a:spcBef>
                <a:spcPts val="0"/>
              </a:spcBef>
              <a:buClrTx/>
              <a:defRPr/>
            </a:pPr>
            <a:r>
              <a:rPr lang="en-US" altLang="zh-CN" sz="3600" dirty="0" smtClean="0">
                <a:solidFill>
                  <a:srgbClr val="0070C0"/>
                </a:solidFill>
                <a:ea typeface="Kaiti TC" charset="-120"/>
                <a:cs typeface="Kaiti TC" charset="-120"/>
              </a:rPr>
              <a:t>Ask a friend to go to a party with you;</a:t>
            </a:r>
          </a:p>
          <a:p>
            <a:pPr marL="0" lvl="1" indent="-685800">
              <a:spcBef>
                <a:spcPts val="0"/>
              </a:spcBef>
              <a:buClrTx/>
              <a:defRPr/>
            </a:pPr>
            <a:r>
              <a:rPr lang="en-US" altLang="zh-CN" sz="3600" dirty="0" smtClean="0">
                <a:solidFill>
                  <a:srgbClr val="0070C0"/>
                </a:solidFill>
                <a:ea typeface="Kaiti TC" charset="-120"/>
                <a:cs typeface="Kaiti TC" charset="-120"/>
              </a:rPr>
              <a:t>Suggest things to take to a get-together;</a:t>
            </a:r>
          </a:p>
          <a:p>
            <a:pPr marL="0" lvl="1" indent="-685800">
              <a:spcBef>
                <a:spcPts val="0"/>
              </a:spcBef>
              <a:buClrTx/>
              <a:defRPr/>
            </a:pPr>
            <a:r>
              <a:rPr lang="en-US" altLang="zh-CN" sz="3600" dirty="0" smtClean="0">
                <a:solidFill>
                  <a:srgbClr val="0070C0"/>
                </a:solidFill>
                <a:ea typeface="Kaiti TC" charset="-120"/>
                <a:cs typeface="Kaiti TC" charset="-120"/>
              </a:rPr>
              <a:t>Offer someone a ride and arrange a time and place to meet;</a:t>
            </a:r>
          </a:p>
          <a:p>
            <a:pPr marL="0" lvl="1" indent="-685800">
              <a:spcBef>
                <a:spcPts val="0"/>
              </a:spcBef>
              <a:buClrTx/>
              <a:defRPr/>
            </a:pPr>
            <a:r>
              <a:rPr lang="en-US" altLang="zh-CN" sz="3600" dirty="0" smtClean="0">
                <a:solidFill>
                  <a:srgbClr val="007935"/>
                </a:solidFill>
                <a:ea typeface="Kaiti TC" charset="-120"/>
                <a:cs typeface="Kaiti TC" charset="-120"/>
              </a:rPr>
              <a:t>Thank people for their gifts;</a:t>
            </a:r>
          </a:p>
          <a:p>
            <a:pPr marL="0" lvl="1" indent="-685800">
              <a:spcBef>
                <a:spcPts val="0"/>
              </a:spcBef>
              <a:buClrTx/>
              <a:defRPr/>
            </a:pPr>
            <a:r>
              <a:rPr lang="en-US" altLang="zh-CN" sz="3600" dirty="0" smtClean="0">
                <a:solidFill>
                  <a:srgbClr val="007935"/>
                </a:solidFill>
                <a:ea typeface="Kaiti TC" charset="-120"/>
                <a:cs typeface="Kaiti TC" charset="-120"/>
              </a:rPr>
              <a:t>Describe a duration of time;</a:t>
            </a:r>
          </a:p>
          <a:p>
            <a:pPr marL="0" lvl="1" indent="-685800">
              <a:spcBef>
                <a:spcPts val="0"/>
              </a:spcBef>
              <a:buClrTx/>
              <a:defRPr/>
            </a:pPr>
            <a:r>
              <a:rPr lang="en-US" altLang="zh-CN" sz="3600" dirty="0" smtClean="0">
                <a:solidFill>
                  <a:srgbClr val="007935"/>
                </a:solidFill>
                <a:ea typeface="Kaiti TC" charset="-120"/>
                <a:cs typeface="Kaiti TC" charset="-120"/>
              </a:rPr>
              <a:t>Talk about the year of your birth and your Chinese zodiac sign;</a:t>
            </a:r>
          </a:p>
          <a:p>
            <a:pPr marL="0" lvl="1" indent="-685800">
              <a:spcBef>
                <a:spcPts val="0"/>
              </a:spcBef>
              <a:buClrTx/>
              <a:defRPr/>
            </a:pPr>
            <a:r>
              <a:rPr lang="en-US" altLang="zh-CN" sz="3600" dirty="0" smtClean="0">
                <a:solidFill>
                  <a:srgbClr val="007935"/>
                </a:solidFill>
                <a:ea typeface="Kaiti TC" charset="-120"/>
                <a:cs typeface="Kaiti TC" charset="-120"/>
              </a:rPr>
              <a:t>Give a simple description of someone’s facial features.</a:t>
            </a:r>
            <a:endParaRPr lang="en-US" altLang="zh-CN" sz="3600" dirty="0">
              <a:solidFill>
                <a:srgbClr val="007935"/>
              </a:solidFill>
              <a:ea typeface="Kaiti TC" charset="-120"/>
              <a:cs typeface="Kai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064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1962912" y="29191"/>
            <a:ext cx="8680704" cy="12509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xué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xiào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shēng</a:t>
            </a:r>
            <a:r>
              <a:rPr lang="en-US" altLang="zh-CN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huó</a:t>
            </a:r>
            <a:r>
              <a:rPr lang="en-US" sz="2800" kern="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2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第八课：学校</a:t>
            </a:r>
            <a:r>
              <a:rPr lang="zh-CN" altLang="en-US" sz="52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生活</a:t>
            </a:r>
            <a:r>
              <a:rPr lang="en-US" altLang="zh-CN" sz="5200" kern="0" dirty="0" smtClea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Lesson </a:t>
            </a:r>
            <a:r>
              <a:rPr lang="en-US" sz="2800" kern="0" dirty="0" smtClean="0">
                <a:solidFill>
                  <a:prstClr val="black"/>
                </a:solidFill>
                <a:latin typeface="Calibri" pitchFamily="34" charset="0"/>
              </a:rPr>
              <a:t>Eight: School Life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896" y="1360802"/>
            <a:ext cx="6822082" cy="544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1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598090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 smtClean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400" dirty="0" smtClean="0">
                <a:latin typeface="KaiTi" charset="-122"/>
                <a:ea typeface="KaiTi" charset="-122"/>
                <a:cs typeface="KaiTi" charset="-122"/>
              </a:rPr>
              <a:t>第十四课</a:t>
            </a:r>
            <a:r>
              <a:rPr lang="en-US" altLang="zh-CN" sz="4400" dirty="0" smtClean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4400" dirty="0" smtClean="0">
                <a:latin typeface="KaiTi" charset="-122"/>
                <a:ea typeface="KaiTi" charset="-122"/>
                <a:cs typeface="KaiTi" charset="-122"/>
              </a:rPr>
              <a:t>学习目标</a:t>
            </a:r>
            <a:r>
              <a:rPr lang="en-US" altLang="zh-CN" sz="4400" dirty="0" smtClean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100" dirty="0" smtClean="0">
                <a:latin typeface="+mn-lt"/>
                <a:ea typeface="KaiTi" charset="-122"/>
                <a:cs typeface="KaiTi" charset="-122"/>
              </a:rPr>
              <a:t>(Lesson 14 Learning objectives) </a:t>
            </a:r>
            <a:r>
              <a:rPr lang="it-IT" altLang="zh-CN" sz="3300" dirty="0" smtClean="0">
                <a:latin typeface="+mn-lt"/>
                <a:ea typeface="Calibri" charset="0"/>
                <a:cs typeface="Calibri" charset="0"/>
              </a:rPr>
              <a:t>	 </a:t>
            </a:r>
            <a:endParaRPr lang="en-US" sz="33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81072" y="1598090"/>
            <a:ext cx="12010927" cy="527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 smtClean="0">
                <a:solidFill>
                  <a:schemeClr val="tx1"/>
                </a:solidFill>
              </a:rPr>
              <a:t>Forms &amp; Accuracy:</a:t>
            </a:r>
            <a:endParaRPr lang="en-US" sz="3200" u="sng" dirty="0">
              <a:solidFill>
                <a:schemeClr val="tx1"/>
              </a:solidFill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  <a:ea typeface="Kaiti SC" charset="-122"/>
                <a:cs typeface="Kaiti SC" charset="-122"/>
              </a:rPr>
              <a:t>呢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 (ne) Indicating an Action in Progress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Verbal Phrases and Subject-Predicate Phrases Used as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Attributives </a:t>
            </a:r>
            <a:endParaRPr lang="en-US" sz="3200" dirty="0">
              <a:solidFill>
                <a:schemeClr val="accent6">
                  <a:lumMod val="75000"/>
                </a:schemeClr>
              </a:solidFill>
              <a:ea typeface="Kaiti SC" charset="-122"/>
              <a:cs typeface="Kaiti SC" charset="-122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Time Duration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Sentences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with</a:t>
            </a:r>
            <a:r>
              <a:rPr lang="en-US" sz="4000" dirty="0" err="1">
                <a:solidFill>
                  <a:srgbClr val="FF0000"/>
                </a:solidFill>
                <a:ea typeface="Kaiti SC" charset="-122"/>
                <a:cs typeface="Kaiti SC" charset="-122"/>
              </a:rPr>
              <a:t>是</a:t>
            </a:r>
            <a:r>
              <a:rPr lang="en-US" sz="4000" dirty="0">
                <a:solidFill>
                  <a:srgbClr val="FF0000"/>
                </a:solidFill>
                <a:ea typeface="Kaiti SC" charset="-122"/>
                <a:cs typeface="Kaiti SC" charset="-122"/>
              </a:rPr>
              <a:t>...的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shi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̀...de)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4000" dirty="0" smtClean="0">
                <a:solidFill>
                  <a:srgbClr val="FF0000"/>
                </a:solidFill>
                <a:ea typeface="Kaiti SC" charset="-122"/>
                <a:cs typeface="Kaiti SC" charset="-122"/>
              </a:rPr>
              <a:t>还</a:t>
            </a:r>
            <a:r>
              <a:rPr lang="zh-CN" altLang="en-US" sz="4000" dirty="0" smtClean="0">
                <a:solidFill>
                  <a:srgbClr val="FF0000"/>
                </a:solidFill>
                <a:ea typeface="Kaiti SC" charset="-122"/>
                <a:cs typeface="Kaiti SC" charset="-122"/>
              </a:rPr>
              <a:t>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hái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,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still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)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  <a:ea typeface="Kaiti SC" charset="-122"/>
                <a:cs typeface="Kaiti SC" charset="-122"/>
              </a:rPr>
              <a:t>又...又...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yòu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...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yòu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...,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both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a typeface="Kaiti SC" charset="-122"/>
                <a:cs typeface="Kaiti SC" charset="-122"/>
              </a:rPr>
              <a:t>...and...)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47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1664</Words>
  <Application>Microsoft Macintosh PowerPoint</Application>
  <PresentationFormat>Widescreen</PresentationFormat>
  <Paragraphs>316</Paragraphs>
  <Slides>90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1" baseType="lpstr">
      <vt:lpstr>Calibri</vt:lpstr>
      <vt:lpstr>Calibri Light</vt:lpstr>
      <vt:lpstr>DengXian</vt:lpstr>
      <vt:lpstr>DengXian Light</vt:lpstr>
      <vt:lpstr>DFKai-SB</vt:lpstr>
      <vt:lpstr>KaiTi</vt:lpstr>
      <vt:lpstr>Kaiti SC</vt:lpstr>
      <vt:lpstr>Kaiti TC</vt:lpstr>
      <vt:lpstr>SimSun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Dì            kè:        mǎi dōng xi  第九课：买东西 Lesson Nine: Shopping</vt:lpstr>
      <vt:lpstr>PowerPoint Presentation</vt:lpstr>
      <vt:lpstr>PowerPoint Presentation</vt:lpstr>
      <vt:lpstr>PowerPoint Presentation</vt:lpstr>
      <vt:lpstr>PowerPoint Presentation</vt:lpstr>
      <vt:lpstr>  Dì                   kè:        shēng rì pài duì  第十四课：生日派对 Lesson Fourteen: Birthday Party</vt:lpstr>
      <vt:lpstr>PowerPoint Presentation</vt:lpstr>
      <vt:lpstr>IC 教科书中的角色 The Characters in Your Textbook</vt:lpstr>
      <vt:lpstr>Integrated Chinese </vt:lpstr>
      <vt:lpstr>PowerPoint Presentation</vt:lpstr>
      <vt:lpstr>Duì  huà                     Hù xiāng wèn hòu  对话一：互相问候 Exchange Greetings</vt:lpstr>
      <vt:lpstr>PowerPoint Presentation</vt:lpstr>
      <vt:lpstr>PowerPoint Presentation</vt:lpstr>
      <vt:lpstr>PowerPoint Presentation</vt:lpstr>
      <vt:lpstr>PowerPoint Presentation</vt:lpstr>
      <vt:lpstr>Duì  huà                 Kàn yī  zhāng jiā tíng zhào  对话一：看一张家庭照 Looking at A Family Photo</vt:lpstr>
      <vt:lpstr>PowerPoint Presentation</vt:lpstr>
      <vt:lpstr>PowerPoint Presentation</vt:lpstr>
      <vt:lpstr>PowerPoint Presentation</vt:lpstr>
      <vt:lpstr>PowerPoint Presentation</vt:lpstr>
      <vt:lpstr>Duì  huà                     Qǐng rén chī    fàn wèi           tā/tā        qìng shēng 对话一：请人吃饭为他／她庆生                                    Taking Someone Out to Eat on His/Her Birthday</vt:lpstr>
      <vt:lpstr>Duì  huà                     Yāo  qǐng bié   rén  chī wǎn   fàn  对话二：邀请别人吃晚饭                                    Invite Someone to Dinner</vt:lpstr>
      <vt:lpstr>PowerPoint Presentation</vt:lpstr>
      <vt:lpstr>PowerPoint Presentation</vt:lpstr>
      <vt:lpstr>PowerPoint Presentation</vt:lpstr>
      <vt:lpstr>Duì  huà                    Tán  xìng qù 对话一：谈兴趣 Talking About Hobbies</vt:lpstr>
      <vt:lpstr>PowerPoint Presentation</vt:lpstr>
      <vt:lpstr>PowerPoint Presentation</vt:lpstr>
      <vt:lpstr>PowerPoint Presentation</vt:lpstr>
      <vt:lpstr>PowerPoint Presentation</vt:lpstr>
      <vt:lpstr>Duì  huà                 Cānjiā s  hēngrì   pàiduì  对话一：拜访朋友的家 Visiting A Friend’s House</vt:lpstr>
      <vt:lpstr>                Xùshù wén       Bàifǎng péngyǒu de jiā       Narrative  （二）叙述文：拜访朋友的家  Visiting A Friend’s House</vt:lpstr>
      <vt:lpstr>PowerPoint Presentation</vt:lpstr>
      <vt:lpstr>PowerPoint Presentation</vt:lpstr>
      <vt:lpstr>PowerPoint Presentation</vt:lpstr>
      <vt:lpstr>Duì  huà                 gěi   lǎo  shī  dǎ diàn huà  对话一：给老师打电话 Calling One’s Teacher</vt:lpstr>
      <vt:lpstr>Duì  huà         dǎ diàn huà qǐng        bāng máng 对话二：打电话请朋友帮忙 Calling AFriend for Help</vt:lpstr>
      <vt:lpstr>PowerPoint Presentation</vt:lpstr>
      <vt:lpstr>PowerPoint Presentation</vt:lpstr>
      <vt:lpstr>PowerPoint Presentation</vt:lpstr>
      <vt:lpstr>Duì  huà               Nǐ kǎoshì kǎo de zěnme yàng  对话一：你考试考得怎么样？How did you do on the exam?</vt:lpstr>
      <vt:lpstr>Duì  huà         Zhǔnbèi zhōngwén kè  对话二：准备中文课 Preparing for a Chinese Class</vt:lpstr>
      <vt:lpstr>PowerPoint Presentation</vt:lpstr>
      <vt:lpstr>PowerPoint Presentation</vt:lpstr>
      <vt:lpstr>PowerPoint Presentation</vt:lpstr>
      <vt:lpstr>Yī    piān  rì    jì:         Yī gè diǎn xíng de shàngxué rì 一篇日记：一个典型的学校日       A Diary:              A   Typical School Day</vt:lpstr>
      <vt:lpstr>PowerPoint Presentation</vt:lpstr>
      <vt:lpstr>PowerPoint Presentation</vt:lpstr>
      <vt:lpstr>PowerPoint Presentation</vt:lpstr>
      <vt:lpstr>Dì            kè:     mǎi dōng xi  第九课：买东西 Lesson Nine: Shopping</vt:lpstr>
      <vt:lpstr>Duì  huà  yī           mǎi   yī   fú 对话一：买衣服 Shopping for Clothes</vt:lpstr>
      <vt:lpstr>Duì  huà  èr         huàn xié zi 对话二：换鞋子 Exchanging Shoes</vt:lpstr>
      <vt:lpstr>PowerPoint Presentation</vt:lpstr>
      <vt:lpstr>PowerPoint Presentation</vt:lpstr>
      <vt:lpstr>PowerPoint Presentation</vt:lpstr>
      <vt:lpstr>Duì  huà  yī         Huí jiā  guò hán jià  对话一：回家过寒假 Going Home for the Winter Vacation</vt:lpstr>
      <vt:lpstr>Duì  huà  èr         huàn xié zi 一封电子邮件：谢谢别人开车送你 Yī fēng diànzǐ yóujiàn:   Xièxiè biérén kāichē sòng nǐ</vt:lpstr>
      <vt:lpstr>PowerPoint Presentation</vt:lpstr>
      <vt:lpstr>PowerPoint Presentation</vt:lpstr>
      <vt:lpstr>Integrated Chinese </vt:lpstr>
      <vt:lpstr>PowerPoint Presentation</vt:lpstr>
      <vt:lpstr>Duì  huà  yī                    Míngtiān    de       tiānqì      huì   gèng hǎo  对话一：明天的天气会更好          Tomorrow’s Weather Will Be Even Better</vt:lpstr>
      <vt:lpstr>Duì  huà  èr          Zhè biān de   tiānqì    hěn zāogāo 对话二：这边的天气很糟糕     The Weather Here Is Awful</vt:lpstr>
      <vt:lpstr>PowerPoint Presentation</vt:lpstr>
      <vt:lpstr>PowerPoint Presentation</vt:lpstr>
      <vt:lpstr>PowerPoint Presentation</vt:lpstr>
      <vt:lpstr>PowerPoint Presentation</vt:lpstr>
      <vt:lpstr>Duì  huà  èr          Zhè biān de   tiānqì    hěn zāogāo 对话二：在学校餐厅吃饭    Eating in A Cafeteria</vt:lpstr>
      <vt:lpstr>PowerPoint Presentation</vt:lpstr>
      <vt:lpstr>PowerPoint Presentation</vt:lpstr>
      <vt:lpstr>PowerPoint Presentation</vt:lpstr>
      <vt:lpstr>  Duì  huà  yī           Nǐ  yào   qù   nǎ   lǐ  对话一：你要去哪里？Where Are You Off To?</vt:lpstr>
      <vt:lpstr> Duì  huà  èr             Qù Zhōng Guó Chéng 对话二：去中国城   Going to China Town</vt:lpstr>
      <vt:lpstr>PowerPoint Presentation</vt:lpstr>
      <vt:lpstr>PowerPoint Presentation</vt:lpstr>
      <vt:lpstr>Dì                   kè:                     pài duì  第十四课：生日派对 Lesson Fourteen: Birthday Party</vt:lpstr>
      <vt:lpstr>Duì  huà yī             Wǒmen qù shēngrì    pàiduì ba  对话一：我们去生日派对吧！ Let’s Go to a Party!</vt:lpstr>
      <vt:lpstr>Duì  huà èr            Cānjiā s  hēngrì   pàiduì  对话二：参加生日派对 Attending A Birthday Party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miaowen chang</dc:creator>
  <cp:lastModifiedBy>miaowen chang</cp:lastModifiedBy>
  <cp:revision>32</cp:revision>
  <cp:lastPrinted>2018-05-23T02:02:35Z</cp:lastPrinted>
  <dcterms:created xsi:type="dcterms:W3CDTF">2018-05-20T21:59:30Z</dcterms:created>
  <dcterms:modified xsi:type="dcterms:W3CDTF">2018-05-23T03:11:05Z</dcterms:modified>
</cp:coreProperties>
</file>