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96" r:id="rId2"/>
    <p:sldId id="2956" r:id="rId3"/>
    <p:sldId id="298" r:id="rId4"/>
    <p:sldId id="299" r:id="rId5"/>
    <p:sldId id="297" r:id="rId6"/>
    <p:sldId id="331" r:id="rId7"/>
    <p:sldId id="300" r:id="rId8"/>
    <p:sldId id="2957" r:id="rId9"/>
    <p:sldId id="302" r:id="rId10"/>
    <p:sldId id="303" r:id="rId11"/>
    <p:sldId id="345" r:id="rId12"/>
    <p:sldId id="301" r:id="rId13"/>
    <p:sldId id="292" r:id="rId14"/>
    <p:sldId id="2958" r:id="rId15"/>
    <p:sldId id="295" r:id="rId16"/>
    <p:sldId id="294" r:id="rId17"/>
    <p:sldId id="344" r:id="rId18"/>
    <p:sldId id="293" r:id="rId19"/>
    <p:sldId id="2946" r:id="rId20"/>
    <p:sldId id="2959" r:id="rId21"/>
    <p:sldId id="2947" r:id="rId22"/>
    <p:sldId id="2948" r:id="rId23"/>
    <p:sldId id="2949" r:id="rId24"/>
    <p:sldId id="2950" r:id="rId25"/>
    <p:sldId id="2960" r:id="rId26"/>
    <p:sldId id="2961" r:id="rId27"/>
    <p:sldId id="2962" r:id="rId28"/>
    <p:sldId id="2963" r:id="rId29"/>
    <p:sldId id="2964" r:id="rId30"/>
    <p:sldId id="296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969"/>
    <p:restoredTop sz="94613"/>
  </p:normalViewPr>
  <p:slideViewPr>
    <p:cSldViewPr snapToGrid="0" snapToObjects="1">
      <p:cViewPr varScale="1">
        <p:scale>
          <a:sx n="34" d="100"/>
          <a:sy n="34" d="100"/>
        </p:scale>
        <p:origin x="96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24540F8-0280-3147-A99F-F1F9534EB1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8E29B2-93B9-A247-B506-E72990C7D53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E084C-CDFD-9C4E-92C2-FE8F29590EFD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50C59D-D603-1D4A-B6DB-AA4740CC20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6A6BDE-5BDA-B74B-8ED7-51C930D4D28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49289A-891B-6045-9B24-3FFE52EEF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28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7133EA-6B63-5941-ACA4-2BC1006CA17B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99719-5E30-0942-8CAA-48B0BF0DD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202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99719-5E30-0942-8CAA-48B0BF0DDB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49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B3B6-3C44-B145-8B6D-349BB6E13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2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B3B6-3C44-B145-8B6D-349BB6E13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427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B3B6-3C44-B145-8B6D-349BB6E13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43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B3B6-3C44-B145-8B6D-349BB6E13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36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B3B6-3C44-B145-8B6D-349BB6E13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34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B3B6-3C44-B145-8B6D-349BB6E13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19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B3B6-3C44-B145-8B6D-349BB6E13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2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B3B6-3C44-B145-8B6D-349BB6E13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48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B3B6-3C44-B145-8B6D-349BB6E13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6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B3B6-3C44-B145-8B6D-349BB6E13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30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B3B6-3C44-B145-8B6D-349BB6E13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49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EB3B6-3C44-B145-8B6D-349BB6E13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45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>
          <a:xfrm>
            <a:off x="-1" y="8171"/>
            <a:ext cx="12115801" cy="13295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   </a:t>
            </a:r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Wèn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Hǎo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第一课：问好 </a:t>
            </a:r>
            <a:r>
              <a:rPr lang="en-US" sz="3600" kern="0" dirty="0">
                <a:solidFill>
                  <a:prstClr val="black"/>
                </a:solidFill>
                <a:latin typeface="Calibri" pitchFamily="34" charset="0"/>
              </a:rPr>
              <a:t>Lesson One:  Greetings </a:t>
            </a:r>
            <a:endParaRPr lang="zh-CN" altLang="en-US" sz="3600" dirty="0">
              <a:latin typeface="DFKai-SB" charset="0"/>
              <a:ea typeface="DFKai-SB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55" y="149806"/>
            <a:ext cx="1099446" cy="10994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7237" y="1511808"/>
            <a:ext cx="5368237" cy="534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67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>
          <a:xfrm>
            <a:off x="-1" y="18681"/>
            <a:ext cx="12115801" cy="17958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dirty="0" err="1">
                <a:latin typeface="+mn-lt"/>
              </a:rPr>
              <a:t>Duì</a:t>
            </a:r>
            <a:r>
              <a:rPr lang="zh-CN" altLang="en-US" sz="2800" dirty="0">
                <a:latin typeface="+mn-lt"/>
              </a:rPr>
              <a:t>  </a:t>
            </a:r>
            <a:r>
              <a:rPr lang="en-US" sz="2800" dirty="0" err="1">
                <a:latin typeface="+mn-lt"/>
              </a:rPr>
              <a:t>huà</a:t>
            </a:r>
            <a:r>
              <a:rPr lang="en-US" sz="2800" dirty="0">
                <a:latin typeface="+mn-lt"/>
              </a:rPr>
              <a:t> </a:t>
            </a:r>
            <a:r>
              <a:rPr lang="zh-CN" altLang="en-US" sz="2800" dirty="0">
                <a:latin typeface="+mn-lt"/>
              </a:rPr>
              <a:t>                </a:t>
            </a:r>
            <a:r>
              <a:rPr lang="en-US" altLang="zh-CN" sz="2800" dirty="0">
                <a:latin typeface="+mn-lt"/>
              </a:rPr>
              <a:t>  </a:t>
            </a:r>
            <a:r>
              <a:rPr lang="zh-CN" alt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Wèn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guān</a:t>
            </a:r>
            <a:r>
              <a:rPr lang="zh-CN" alt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yú</a:t>
            </a:r>
            <a:r>
              <a:rPr lang="en-US" sz="2800" dirty="0">
                <a:latin typeface="+mn-lt"/>
              </a:rPr>
              <a:t> </a:t>
            </a:r>
            <a:r>
              <a:rPr lang="zh-CN" altLang="en-US" sz="2800" dirty="0">
                <a:latin typeface="+mn-lt"/>
              </a:rPr>
              <a:t>  </a:t>
            </a:r>
            <a:r>
              <a:rPr lang="en-US" sz="2800" dirty="0" err="1">
                <a:latin typeface="+mn-lt"/>
              </a:rPr>
              <a:t>bié</a:t>
            </a:r>
            <a:r>
              <a:rPr lang="zh-CN" altLang="en-US" sz="2800" dirty="0">
                <a:latin typeface="+mn-lt"/>
              </a:rPr>
              <a:t>   </a:t>
            </a:r>
            <a:r>
              <a:rPr lang="en-US" sz="2800" dirty="0" err="1">
                <a:latin typeface="+mn-lt"/>
              </a:rPr>
              <a:t>rén</a:t>
            </a:r>
            <a:r>
              <a:rPr lang="en-US" sz="2800" dirty="0">
                <a:latin typeface="+mn-lt"/>
              </a:rPr>
              <a:t> </a:t>
            </a:r>
            <a:r>
              <a:rPr lang="zh-CN" altLang="en-US" sz="2800" dirty="0">
                <a:latin typeface="+mn-lt"/>
              </a:rPr>
              <a:t> </a:t>
            </a:r>
            <a:r>
              <a:rPr lang="en-US" sz="2800" dirty="0">
                <a:latin typeface="+mn-lt"/>
              </a:rPr>
              <a:t>de </a:t>
            </a:r>
            <a:r>
              <a:rPr lang="zh-CN" altLang="en-US" sz="2800" dirty="0">
                <a:latin typeface="+mn-lt"/>
              </a:rPr>
              <a:t>    </a:t>
            </a:r>
            <a:r>
              <a:rPr lang="en-US" sz="2800" dirty="0" err="1">
                <a:latin typeface="+mn-lt"/>
              </a:rPr>
              <a:t>jiā</a:t>
            </a:r>
            <a:r>
              <a:rPr lang="zh-CN" altLang="en-US" sz="2800" dirty="0">
                <a:latin typeface="+mn-lt"/>
              </a:rPr>
              <a:t>  </a:t>
            </a:r>
            <a:r>
              <a:rPr lang="en-US" sz="2800" dirty="0" err="1">
                <a:latin typeface="+mn-lt"/>
              </a:rPr>
              <a:t>tíng</a:t>
            </a:r>
            <a:endParaRPr lang="en-US" sz="2800" dirty="0">
              <a:latin typeface="+mn-lt"/>
            </a:endParaRPr>
          </a:p>
          <a:p>
            <a:pPr algn="l">
              <a:lnSpc>
                <a:spcPct val="100000"/>
              </a:lnSpc>
            </a:pPr>
            <a:r>
              <a:rPr lang="zh-CN" alt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对话二：问关于別人的家庭</a:t>
            </a:r>
            <a:r>
              <a:rPr lang="en-US" altLang="zh-CN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</a:p>
          <a:p>
            <a:pPr algn="l">
              <a:lnSpc>
                <a:spcPct val="100000"/>
              </a:lnSpc>
            </a:pPr>
            <a:r>
              <a:rPr lang="en-US" altLang="zh-CN" sz="3400" kern="0" dirty="0">
                <a:solidFill>
                  <a:prstClr val="black"/>
                </a:solidFill>
                <a:latin typeface="Calibri" panose="020F0502020204030204"/>
                <a:ea typeface="KaiTi" charset="-122"/>
                <a:cs typeface="KaiTi" charset="-122"/>
              </a:rPr>
              <a:t>		</a:t>
            </a:r>
            <a:r>
              <a:rPr lang="zh-CN" altLang="en-US" sz="3400" kern="0" dirty="0">
                <a:solidFill>
                  <a:prstClr val="black"/>
                </a:solidFill>
                <a:latin typeface="Calibri" panose="020F0502020204030204"/>
                <a:ea typeface="KaiTi" charset="-122"/>
                <a:cs typeface="KaiTi" charset="-122"/>
              </a:rPr>
              <a:t>        </a:t>
            </a:r>
            <a:r>
              <a:rPr lang="en-US" altLang="zh-CN" sz="3400" kern="0" dirty="0">
                <a:solidFill>
                  <a:prstClr val="black"/>
                </a:solidFill>
                <a:latin typeface="Calibri" panose="020F0502020204030204"/>
                <a:ea typeface="KaiTi" charset="-122"/>
                <a:cs typeface="KaiTi" charset="-122"/>
              </a:rPr>
              <a:t>Asking about Someone’s Family</a:t>
            </a:r>
            <a:r>
              <a:rPr lang="zh-CN" altLang="en-US" sz="3900" kern="0" dirty="0">
                <a:solidFill>
                  <a:prstClr val="black"/>
                </a:solidFill>
                <a:latin typeface="Calibri" panose="020F0502020204030204"/>
                <a:ea typeface="KaiTi" charset="-122"/>
                <a:cs typeface="KaiTi" charset="-122"/>
              </a:rPr>
              <a:t> </a:t>
            </a:r>
            <a:endParaRPr lang="en-US" altLang="zh-CN" sz="5400" kern="0" dirty="0">
              <a:solidFill>
                <a:prstClr val="black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516" y="230545"/>
            <a:ext cx="857069" cy="8570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810" y="1942998"/>
            <a:ext cx="6035728" cy="482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027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4830" y="1710564"/>
            <a:ext cx="12080969" cy="4711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u="sng" dirty="0">
                <a:solidFill>
                  <a:schemeClr val="tx1"/>
                </a:solidFill>
              </a:rPr>
              <a:t>LEARNING OBJECTIVES: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In this lesson, you will learn to use Chinese to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>
                <a:solidFill>
                  <a:srgbClr val="007935"/>
                </a:solidFill>
              </a:rPr>
              <a:t>Employ basic kinship terms;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>
                <a:solidFill>
                  <a:srgbClr val="007935"/>
                </a:solidFill>
              </a:rPr>
              <a:t>Describe a family photo;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>
                <a:solidFill>
                  <a:srgbClr val="007935"/>
                </a:solidFill>
              </a:rPr>
              <a:t>Ask about someone’s profession;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>
                <a:solidFill>
                  <a:srgbClr val="007935"/>
                </a:solidFill>
              </a:rPr>
              <a:t>Say some common professions.</a:t>
            </a: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-1" y="8171"/>
            <a:ext cx="12115801" cy="13295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</a:t>
            </a:r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Jiā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Tíng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第二课：家庭 </a:t>
            </a:r>
            <a:r>
              <a:rPr lang="en-US" sz="3600" kern="0" dirty="0">
                <a:solidFill>
                  <a:prstClr val="black"/>
                </a:solidFill>
                <a:latin typeface="Calibri" pitchFamily="34" charset="0"/>
              </a:rPr>
              <a:t>Lesson Two:  Family </a:t>
            </a:r>
            <a:endParaRPr lang="zh-CN" altLang="en-US" sz="3600" dirty="0">
              <a:latin typeface="DFKai-SB" charset="0"/>
              <a:ea typeface="DFKai-SB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55" y="149806"/>
            <a:ext cx="1099446" cy="109944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E19046-C86B-9F49-A96B-96C5C8C12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15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 txBox="1">
            <a:spLocks/>
          </p:cNvSpPr>
          <p:nvPr/>
        </p:nvSpPr>
        <p:spPr>
          <a:xfrm>
            <a:off x="-1" y="8171"/>
            <a:ext cx="12115801" cy="13295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</a:t>
            </a:r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Jiā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Tíng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第二课：家庭 </a:t>
            </a:r>
            <a:r>
              <a:rPr lang="en-US" sz="3600" kern="0" dirty="0">
                <a:solidFill>
                  <a:prstClr val="black"/>
                </a:solidFill>
                <a:latin typeface="Calibri" pitchFamily="34" charset="0"/>
              </a:rPr>
              <a:t>Lesson Two:  Family </a:t>
            </a:r>
            <a:endParaRPr lang="zh-CN" altLang="en-US" sz="3600" dirty="0">
              <a:latin typeface="DFKai-SB" charset="0"/>
              <a:ea typeface="DFKai-SB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55" y="149806"/>
            <a:ext cx="1099446" cy="1099446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11031" y="1467108"/>
            <a:ext cx="12080969" cy="55051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3200" u="sng" dirty="0">
                <a:solidFill>
                  <a:schemeClr val="tx1"/>
                </a:solidFill>
              </a:rPr>
              <a:t>Forms &amp; Accuracy: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tx1"/>
                </a:solidFill>
              </a:rPr>
              <a:t>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1. The Particle </a:t>
            </a:r>
            <a:r>
              <a:rPr lang="en-US" sz="4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(de) (I)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2. Measure Words (I)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3. Question Pronouns: </a:t>
            </a:r>
            <a:r>
              <a:rPr lang="zh-TW" altLang="en-US" sz="4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谁</a:t>
            </a:r>
            <a:r>
              <a:rPr lang="zh-CN" altLang="en-US" sz="4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、</a:t>
            </a:r>
            <a:r>
              <a:rPr lang="zh-TW" altLang="en-US" sz="4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什么</a:t>
            </a:r>
            <a:r>
              <a:rPr lang="zh-CN" altLang="en-US" sz="4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、</a:t>
            </a:r>
            <a:r>
              <a:rPr lang="zh-TW" altLang="en-US" sz="4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哪</a:t>
            </a:r>
            <a:r>
              <a:rPr lang="zh-CN" altLang="en-US" sz="4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、</a:t>
            </a:r>
            <a:r>
              <a:rPr lang="zh-TW" altLang="en-US" sz="4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哪儿</a:t>
            </a:r>
            <a:r>
              <a:rPr lang="zh-CN" altLang="en-US" sz="4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、</a:t>
            </a:r>
            <a:r>
              <a:rPr lang="zh-TW" altLang="en-US" sz="4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几</a:t>
            </a:r>
            <a:endParaRPr lang="en-US" sz="4000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4. </a:t>
            </a:r>
            <a:r>
              <a:rPr lang="en-US" sz="4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有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yǒu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 in the sense of "to Have" or "to Possess"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5. </a:t>
            </a:r>
            <a:r>
              <a:rPr lang="en-US" sz="4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有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yǒu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 in the sense of “to Exist”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6. The Usage of </a:t>
            </a:r>
            <a:r>
              <a:rPr lang="en-US" sz="4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二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èr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 and </a:t>
            </a:r>
            <a:r>
              <a:rPr lang="en-US" sz="4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两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liǎng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7. The Adverb </a:t>
            </a:r>
            <a:r>
              <a:rPr lang="en-US" sz="4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都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dōu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08CDA4-F06F-314D-980C-93E1C7004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09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>
          <a:xfrm>
            <a:off x="-1" y="8171"/>
            <a:ext cx="12115801" cy="13295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</a:t>
            </a:r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rì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qí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hé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shí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jiān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第三课：日期和时间</a:t>
            </a:r>
            <a:r>
              <a:rPr lang="en-US" altLang="zh-CN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sz="2800" kern="0" dirty="0">
                <a:solidFill>
                  <a:prstClr val="black"/>
                </a:solidFill>
                <a:latin typeface="Calibri" pitchFamily="34" charset="0"/>
              </a:rPr>
              <a:t>Lesson Three: Date and Time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09" y="252248"/>
            <a:ext cx="924911" cy="9249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483" y="1491235"/>
            <a:ext cx="4619363" cy="536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0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77EEA-0FB1-CB49-9019-92A2600AB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BC3F0-D36A-2043-A44A-7F2CA06D9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D20C39-038C-BD4D-B403-2B61051B3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9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8171"/>
            <a:ext cx="12115801" cy="1620933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2800" dirty="0" err="1">
                <a:latin typeface="+mn-lt"/>
              </a:rPr>
              <a:t>Duì</a:t>
            </a:r>
            <a:r>
              <a:rPr lang="zh-CN" altLang="en-US" sz="2800" dirty="0">
                <a:latin typeface="+mn-lt"/>
              </a:rPr>
              <a:t>  </a:t>
            </a:r>
            <a:r>
              <a:rPr lang="en-US" sz="2800" dirty="0" err="1">
                <a:latin typeface="+mn-lt"/>
              </a:rPr>
              <a:t>huà</a:t>
            </a:r>
            <a:r>
              <a:rPr lang="en-US" sz="2800" dirty="0">
                <a:latin typeface="+mn-lt"/>
              </a:rPr>
              <a:t> </a:t>
            </a:r>
            <a:r>
              <a:rPr lang="zh-CN" altLang="en-US" sz="2800" dirty="0">
                <a:latin typeface="+mn-lt"/>
              </a:rPr>
              <a:t>                    </a:t>
            </a:r>
            <a:r>
              <a:rPr lang="en-US" sz="2800" dirty="0" err="1">
                <a:latin typeface="+mn-lt"/>
              </a:rPr>
              <a:t>Qǐng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rén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chī</a:t>
            </a:r>
            <a:r>
              <a:rPr lang="zh-CN" altLang="en-US" sz="2800" dirty="0">
                <a:latin typeface="+mn-lt"/>
              </a:rPr>
              <a:t>    </a:t>
            </a:r>
            <a:r>
              <a:rPr lang="en-US" sz="2800" dirty="0" err="1">
                <a:latin typeface="+mn-lt"/>
              </a:rPr>
              <a:t>fàn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wèi</a:t>
            </a:r>
            <a:r>
              <a:rPr lang="en-US" sz="2800" dirty="0">
                <a:latin typeface="+mn-lt"/>
              </a:rPr>
              <a:t> </a:t>
            </a:r>
            <a:r>
              <a:rPr lang="zh-CN" altLang="en-US" sz="2800" dirty="0">
                <a:latin typeface="+mn-lt"/>
              </a:rPr>
              <a:t>          </a:t>
            </a:r>
            <a:r>
              <a:rPr lang="en-US" sz="2800" dirty="0" err="1">
                <a:latin typeface="+mn-lt"/>
              </a:rPr>
              <a:t>tā</a:t>
            </a:r>
            <a:r>
              <a:rPr lang="en-US" sz="2800" dirty="0">
                <a:latin typeface="+mn-lt"/>
              </a:rPr>
              <a:t>/</a:t>
            </a:r>
            <a:r>
              <a:rPr lang="en-US" sz="2800" dirty="0" err="1">
                <a:latin typeface="+mn-lt"/>
              </a:rPr>
              <a:t>tā</a:t>
            </a:r>
            <a:r>
              <a:rPr lang="en-US" sz="2800" dirty="0">
                <a:latin typeface="+mn-lt"/>
              </a:rPr>
              <a:t> </a:t>
            </a:r>
            <a:r>
              <a:rPr lang="zh-CN" altLang="en-US" sz="2800" dirty="0">
                <a:latin typeface="+mn-lt"/>
              </a:rPr>
              <a:t>       </a:t>
            </a:r>
            <a:r>
              <a:rPr lang="en-US" sz="2800" dirty="0" err="1">
                <a:latin typeface="+mn-lt"/>
              </a:rPr>
              <a:t>qìng</a:t>
            </a:r>
            <a:r>
              <a:rPr lang="zh-CN" alt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shēng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zh-CN" alt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对话一：请人吃饭为他／她庆生</a:t>
            </a:r>
            <a:r>
              <a:rPr lang="en-US" altLang="zh-CN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altLang="zh-CN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en-US" altLang="zh-CN" sz="2800" kern="0" dirty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>                                   Taking Someone Out to Eat on </a:t>
            </a:r>
            <a:r>
              <a:rPr lang="en-US" altLang="zh-CN" sz="2800" kern="0" dirty="0" err="1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>His/Her</a:t>
            </a:r>
            <a:r>
              <a:rPr lang="en-US" altLang="zh-CN" sz="2800" kern="0" dirty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> Birthday</a:t>
            </a:r>
            <a:endParaRPr lang="zh-CN" altLang="en-US" sz="2800" dirty="0">
              <a:latin typeface="+mn-lt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35" y="94386"/>
            <a:ext cx="1066801" cy="10668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743" y="1820152"/>
            <a:ext cx="6254312" cy="499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59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8171"/>
            <a:ext cx="12115801" cy="174492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2800" dirty="0" err="1">
                <a:latin typeface="+mn-lt"/>
              </a:rPr>
              <a:t>Duì</a:t>
            </a:r>
            <a:r>
              <a:rPr lang="zh-CN" altLang="en-US" sz="2800" dirty="0">
                <a:latin typeface="+mn-lt"/>
              </a:rPr>
              <a:t>  </a:t>
            </a:r>
            <a:r>
              <a:rPr lang="en-US" sz="2800" dirty="0" err="1">
                <a:latin typeface="+mn-lt"/>
              </a:rPr>
              <a:t>huà</a:t>
            </a:r>
            <a:r>
              <a:rPr lang="en-US" sz="2800" dirty="0">
                <a:latin typeface="+mn-lt"/>
              </a:rPr>
              <a:t> </a:t>
            </a:r>
            <a:r>
              <a:rPr lang="zh-CN" altLang="en-US" sz="2800" dirty="0">
                <a:latin typeface="+mn-lt"/>
              </a:rPr>
              <a:t>                    </a:t>
            </a:r>
            <a:r>
              <a:rPr lang="en-US" sz="2800" dirty="0" err="1">
                <a:latin typeface="+mn-lt"/>
              </a:rPr>
              <a:t>Yāo</a:t>
            </a:r>
            <a:r>
              <a:rPr lang="zh-CN" altLang="en-US" sz="2800" dirty="0">
                <a:latin typeface="+mn-lt"/>
              </a:rPr>
              <a:t>  </a:t>
            </a:r>
            <a:r>
              <a:rPr lang="en-US" sz="2800" dirty="0" err="1">
                <a:latin typeface="+mn-lt"/>
              </a:rPr>
              <a:t>qǐng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bié</a:t>
            </a:r>
            <a:r>
              <a:rPr lang="zh-CN" altLang="en-US" sz="2800" dirty="0">
                <a:latin typeface="+mn-lt"/>
              </a:rPr>
              <a:t>   </a:t>
            </a:r>
            <a:r>
              <a:rPr lang="en-US" sz="2800" dirty="0" err="1">
                <a:latin typeface="+mn-lt"/>
              </a:rPr>
              <a:t>rén</a:t>
            </a:r>
            <a:r>
              <a:rPr lang="en-US" sz="2800" dirty="0">
                <a:latin typeface="+mn-lt"/>
              </a:rPr>
              <a:t> </a:t>
            </a:r>
            <a:r>
              <a:rPr lang="zh-CN" alt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chī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wǎn</a:t>
            </a:r>
            <a:r>
              <a:rPr lang="zh-CN" altLang="en-US" sz="2800" dirty="0">
                <a:latin typeface="+mn-lt"/>
              </a:rPr>
              <a:t>   </a:t>
            </a:r>
            <a:r>
              <a:rPr lang="en-US" sz="2800" dirty="0" err="1">
                <a:latin typeface="+mn-lt"/>
              </a:rPr>
              <a:t>fàn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zh-CN" alt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对话二：邀请别人吃晚饭</a:t>
            </a:r>
            <a:r>
              <a:rPr lang="en-US" altLang="zh-CN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altLang="zh-CN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en-US" altLang="zh-CN" sz="2800" kern="0" dirty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>                                   </a:t>
            </a:r>
            <a:r>
              <a:rPr lang="en-US" altLang="zh-CN" sz="3200" kern="0" dirty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>Invite Someone to Dinner</a:t>
            </a:r>
            <a:endParaRPr lang="zh-CN" altLang="en-US" sz="3200" dirty="0">
              <a:latin typeface="+mn-lt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35" y="94386"/>
            <a:ext cx="1066801" cy="10668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469" y="1871024"/>
            <a:ext cx="6170394" cy="492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31714" y="1721074"/>
            <a:ext cx="11852370" cy="4711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u="sng" dirty="0">
                <a:solidFill>
                  <a:schemeClr val="tx1"/>
                </a:solidFill>
              </a:rPr>
              <a:t>LEARNING OBJECTIVES: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In this lesson, you will learn to use Chinese to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rgbClr val="007935"/>
                </a:solidFill>
              </a:rPr>
              <a:t>Tell and speak about time and dates;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rgbClr val="007935"/>
                </a:solidFill>
              </a:rPr>
              <a:t>Talk about one’s age and birthday;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rgbClr val="007935"/>
                </a:solidFill>
              </a:rPr>
              <a:t>Invite someone to dinner;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rgbClr val="007935"/>
                </a:solidFill>
              </a:rPr>
              <a:t>Arrange a dinner date.</a:t>
            </a: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-1" y="8171"/>
            <a:ext cx="12115801" cy="13295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</a:t>
            </a:r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rì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qí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hé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shí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jiān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第三课：日期和时间</a:t>
            </a:r>
            <a:r>
              <a:rPr lang="en-US" altLang="zh-CN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sz="2800" kern="0" dirty="0">
                <a:solidFill>
                  <a:prstClr val="black"/>
                </a:solidFill>
                <a:latin typeface="Calibri" pitchFamily="34" charset="0"/>
              </a:rPr>
              <a:t>Lesson Three: Date and Time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09" y="252248"/>
            <a:ext cx="924911" cy="92491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A2A88A-19D0-9143-B55D-7F83A9A72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25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 txBox="1">
            <a:spLocks/>
          </p:cNvSpPr>
          <p:nvPr/>
        </p:nvSpPr>
        <p:spPr>
          <a:xfrm>
            <a:off x="-1" y="8171"/>
            <a:ext cx="12115801" cy="13295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</a:t>
            </a:r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rì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qí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hé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shí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jiān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第三课：日期和时间</a:t>
            </a:r>
            <a:r>
              <a:rPr lang="en-US" altLang="zh-CN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sz="2800" kern="0" dirty="0">
                <a:solidFill>
                  <a:prstClr val="black"/>
                </a:solidFill>
                <a:latin typeface="Calibri" pitchFamily="34" charset="0"/>
              </a:rPr>
              <a:t>Lesson Three: Date and Time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09" y="252248"/>
            <a:ext cx="924911" cy="924911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11031" y="1467108"/>
            <a:ext cx="12080969" cy="55051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3200" u="sng" dirty="0">
                <a:solidFill>
                  <a:schemeClr val="tx1"/>
                </a:solidFill>
              </a:rPr>
              <a:t>Forms &amp; Accuracy: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1.  Numbers (0, 1–100)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2.  Dates and Time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3.  Pronouns as Modifiers and the Usage of the Particle </a:t>
            </a:r>
            <a:r>
              <a:rPr 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(de)  (II)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4.  The Sentence Structure of </a:t>
            </a:r>
            <a:r>
              <a:rPr 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我请你吃饭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Wǒ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qǐng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nǐchī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fàn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5.  Alternative Questions:</a:t>
            </a:r>
            <a:r>
              <a:rPr lang="zh-CN" alt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（</a:t>
            </a:r>
            <a:r>
              <a:rPr lang="zh-TW" alt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是</a:t>
            </a:r>
            <a:r>
              <a:rPr lang="zh-CN" alt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）</a:t>
            </a:r>
            <a:r>
              <a:rPr lang="en-US" altLang="zh-CN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…</a:t>
            </a:r>
            <a:r>
              <a:rPr lang="zh-TW" alt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还是</a:t>
            </a:r>
            <a:r>
              <a:rPr lang="en-US" altLang="zh-TW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…</a:t>
            </a:r>
            <a:endParaRPr lang="en-US" sz="4000" dirty="0">
              <a:solidFill>
                <a:srgbClr val="C0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6.  Affirmative + Negative (</a:t>
            </a:r>
            <a:r>
              <a:rPr lang="en-US" sz="3200" dirty="0">
                <a:solidFill>
                  <a:srgbClr val="C00000"/>
                </a:solidFill>
              </a:rPr>
              <a:t>A-not-A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 Questions (I)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7.  The Adverb </a:t>
            </a:r>
            <a:r>
              <a:rPr 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还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hái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, also; in addition)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63CB02-1350-E54A-8B14-94E664CD6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323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>
          <a:xfrm>
            <a:off x="-1" y="8171"/>
            <a:ext cx="12115801" cy="13295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   </a:t>
            </a:r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ài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hào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第四课：爱好 </a:t>
            </a:r>
            <a:r>
              <a:rPr lang="en-US" sz="2800" kern="0" dirty="0">
                <a:solidFill>
                  <a:prstClr val="black"/>
                </a:solidFill>
                <a:latin typeface="Calibri" pitchFamily="34" charset="0"/>
              </a:rPr>
              <a:t>Lesson Four: Hobbies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55" y="149806"/>
            <a:ext cx="1099446" cy="10994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319" y="1379741"/>
            <a:ext cx="6481160" cy="539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52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946F2-FD02-104E-8C06-6900EE4EF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9A5A6-1CE4-7E41-B47A-A3FFCCB33D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D58730-4E61-624C-8B24-FF6809F55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62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AD369-546A-ED4B-80D8-AB9ED701B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C3AEE-D50D-6443-87CC-C9E922710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40353-5A9B-F641-B26C-927293AD1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182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29191"/>
            <a:ext cx="12115801" cy="1347890"/>
          </a:xfrm>
          <a:ln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en-US" sz="2800" dirty="0" err="1">
                <a:latin typeface="+mn-lt"/>
              </a:rPr>
              <a:t>Duì</a:t>
            </a:r>
            <a:r>
              <a:rPr lang="zh-CN" altLang="en-US" sz="2800" dirty="0">
                <a:latin typeface="+mn-lt"/>
              </a:rPr>
              <a:t>  </a:t>
            </a:r>
            <a:r>
              <a:rPr lang="en-US" sz="2800" dirty="0" err="1">
                <a:latin typeface="+mn-lt"/>
              </a:rPr>
              <a:t>huà</a:t>
            </a:r>
            <a:r>
              <a:rPr lang="en-US" sz="2800" dirty="0">
                <a:latin typeface="+mn-lt"/>
              </a:rPr>
              <a:t> </a:t>
            </a:r>
            <a:r>
              <a:rPr lang="zh-CN" altLang="en-US" sz="2800" dirty="0">
                <a:latin typeface="+mn-lt"/>
              </a:rPr>
              <a:t>                </a:t>
            </a:r>
            <a:r>
              <a:rPr lang="en-US" altLang="zh-CN" sz="2800" dirty="0">
                <a:latin typeface="+mn-lt"/>
              </a:rPr>
              <a:t>   </a:t>
            </a:r>
            <a:r>
              <a:rPr lang="en-US" altLang="zh-CN" sz="2800" dirty="0" err="1">
                <a:latin typeface="+mn-lt"/>
              </a:rPr>
              <a:t>Tán</a:t>
            </a:r>
            <a:r>
              <a:rPr lang="en-US" altLang="zh-CN" sz="2800" dirty="0">
                <a:latin typeface="+mn-lt"/>
              </a:rPr>
              <a:t>  </a:t>
            </a:r>
            <a:r>
              <a:rPr lang="en-US" altLang="zh-CN" sz="2800" dirty="0" err="1">
                <a:latin typeface="+mn-lt"/>
              </a:rPr>
              <a:t>xìng</a:t>
            </a:r>
            <a:r>
              <a:rPr lang="en-US" altLang="zh-CN" sz="2800" dirty="0">
                <a:latin typeface="+mn-lt"/>
              </a:rPr>
              <a:t> </a:t>
            </a:r>
            <a:r>
              <a:rPr lang="en-US" altLang="zh-CN" sz="2800" dirty="0" err="1">
                <a:latin typeface="+mn-lt"/>
              </a:rPr>
              <a:t>qù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对话一：谈兴趣 </a:t>
            </a:r>
            <a:r>
              <a:rPr lang="en-US" altLang="zh-CN" sz="3200" kern="0" dirty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>Talking About Hobbies</a:t>
            </a:r>
            <a:endParaRPr lang="zh-CN" altLang="en-US" sz="3200" dirty="0">
              <a:latin typeface="+mn-lt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35" y="94386"/>
            <a:ext cx="1066801" cy="10668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303" y="1483842"/>
            <a:ext cx="6729083" cy="537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12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262" y="1443837"/>
            <a:ext cx="6779172" cy="5414162"/>
          </a:xfrm>
          <a:prstGeom prst="rect">
            <a:avLst/>
          </a:prstGeom>
        </p:spPr>
      </p:pic>
      <p:sp>
        <p:nvSpPr>
          <p:cNvPr id="7" name="标题 1"/>
          <p:cNvSpPr txBox="1">
            <a:spLocks/>
          </p:cNvSpPr>
          <p:nvPr/>
        </p:nvSpPr>
        <p:spPr>
          <a:xfrm>
            <a:off x="-1" y="18681"/>
            <a:ext cx="12115801" cy="122945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err="1">
                <a:latin typeface="+mn-lt"/>
              </a:rPr>
              <a:t>Duì</a:t>
            </a:r>
            <a:r>
              <a:rPr lang="zh-CN" altLang="en-US" sz="2800" dirty="0">
                <a:latin typeface="+mn-lt"/>
              </a:rPr>
              <a:t>  </a:t>
            </a:r>
            <a:r>
              <a:rPr lang="en-US" sz="2800" dirty="0" err="1">
                <a:latin typeface="+mn-lt"/>
              </a:rPr>
              <a:t>huà</a:t>
            </a:r>
            <a:r>
              <a:rPr lang="en-US" sz="2800" dirty="0">
                <a:latin typeface="+mn-lt"/>
              </a:rPr>
              <a:t> </a:t>
            </a:r>
            <a:r>
              <a:rPr lang="zh-CN" altLang="en-US" sz="2800" dirty="0">
                <a:latin typeface="+mn-lt"/>
              </a:rPr>
              <a:t>               </a:t>
            </a:r>
            <a:r>
              <a:rPr lang="en-US" altLang="zh-CN" sz="2800" dirty="0" err="1">
                <a:latin typeface="+mn-lt"/>
              </a:rPr>
              <a:t>Nǐ</a:t>
            </a:r>
            <a:r>
              <a:rPr lang="en-US" altLang="zh-CN" sz="2800" dirty="0">
                <a:latin typeface="+mn-lt"/>
              </a:rPr>
              <a:t> </a:t>
            </a:r>
            <a:r>
              <a:rPr lang="en-US" altLang="zh-CN" sz="2800" dirty="0" err="1">
                <a:latin typeface="+mn-lt"/>
              </a:rPr>
              <a:t>xiǎng</a:t>
            </a:r>
            <a:r>
              <a:rPr lang="en-US" altLang="zh-CN" sz="2800" dirty="0">
                <a:latin typeface="+mn-lt"/>
              </a:rPr>
              <a:t>   </a:t>
            </a:r>
            <a:r>
              <a:rPr lang="en-US" altLang="zh-CN" sz="2800" dirty="0" err="1">
                <a:latin typeface="+mn-lt"/>
              </a:rPr>
              <a:t>dǎqiú</a:t>
            </a:r>
            <a:r>
              <a:rPr lang="en-US" altLang="zh-CN" sz="2800" dirty="0">
                <a:latin typeface="+mn-lt"/>
              </a:rPr>
              <a:t>    ma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48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对话二：你想打球吗？</a:t>
            </a:r>
            <a:r>
              <a:rPr lang="en-US" altLang="zh-CN" sz="3200" kern="0" dirty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>Would you like to play ball?</a:t>
            </a:r>
            <a:endParaRPr lang="zh-CN" altLang="en-US" sz="3200" dirty="0">
              <a:latin typeface="+mn-lt"/>
              <a:ea typeface="DFKai-SB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924" y="230545"/>
            <a:ext cx="951662" cy="95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91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31714" y="1721074"/>
            <a:ext cx="11852370" cy="4711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u="sng" dirty="0">
                <a:solidFill>
                  <a:schemeClr val="tx1"/>
                </a:solidFill>
              </a:rPr>
              <a:t>LEARNING OBJECTIVES: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In this lesson, you will learn to use Chinese to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rgbClr val="007935"/>
                </a:solidFill>
              </a:rPr>
              <a:t>Say and write the terms for basic personal hobbies;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rgbClr val="007935"/>
                </a:solidFill>
              </a:rPr>
              <a:t>Ask about someone’s hobbies;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rgbClr val="007935"/>
                </a:solidFill>
              </a:rPr>
              <a:t>Ask friends out to see a movie;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rgbClr val="007935"/>
                </a:solidFill>
              </a:rPr>
              <a:t>Set up plans for the weekend.</a:t>
            </a:r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-1" y="8171"/>
            <a:ext cx="12115801" cy="13295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   </a:t>
            </a:r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ài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hào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第四课：爱好 </a:t>
            </a:r>
            <a:r>
              <a:rPr lang="en-US" sz="2800" kern="0" dirty="0">
                <a:solidFill>
                  <a:prstClr val="black"/>
                </a:solidFill>
                <a:latin typeface="Calibri" pitchFamily="34" charset="0"/>
              </a:rPr>
              <a:t>Lesson Four: Hobbies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55" y="149806"/>
            <a:ext cx="1099446" cy="109944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8412AA-A279-004D-98CA-9F7A09B85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588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-1" y="8171"/>
            <a:ext cx="12115801" cy="13295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   </a:t>
            </a:r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ài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hào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第四课：爱好 </a:t>
            </a:r>
            <a:r>
              <a:rPr lang="en-US" sz="2800" kern="0" dirty="0">
                <a:solidFill>
                  <a:prstClr val="black"/>
                </a:solidFill>
                <a:latin typeface="Calibri" pitchFamily="34" charset="0"/>
              </a:rPr>
              <a:t>Lesson Four: Hobbies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55" y="149806"/>
            <a:ext cx="1099446" cy="1099446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11031" y="1467108"/>
            <a:ext cx="12080969" cy="55051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3200" u="sng" dirty="0">
                <a:solidFill>
                  <a:schemeClr val="tx1"/>
                </a:solidFill>
              </a:rPr>
              <a:t>Forms &amp; Accuracy: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r>
              <a:rPr lang="en-US" sz="3200" dirty="0">
                <a:solidFill>
                  <a:srgbClr val="009051"/>
                </a:solidFill>
              </a:rPr>
              <a:t>1. Word Order in Chinese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rgbClr val="009051"/>
                </a:solidFill>
              </a:rPr>
              <a:t> 2. Affirmative + Negative (</a:t>
            </a:r>
            <a:r>
              <a:rPr lang="en-US" sz="3200" dirty="0">
                <a:solidFill>
                  <a:srgbClr val="C00000"/>
                </a:solidFill>
              </a:rPr>
              <a:t>A-not-A</a:t>
            </a:r>
            <a:r>
              <a:rPr lang="en-US" sz="3200" dirty="0">
                <a:solidFill>
                  <a:srgbClr val="009051"/>
                </a:solidFill>
              </a:rPr>
              <a:t>) Questions (II)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rgbClr val="009051"/>
                </a:solidFill>
              </a:rPr>
              <a:t> 3. The Conjunction </a:t>
            </a:r>
            <a:r>
              <a:rPr lang="en-US" sz="4000" dirty="0" err="1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那（么</a:t>
            </a:r>
            <a:r>
              <a:rPr 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）</a:t>
            </a:r>
            <a:r>
              <a:rPr lang="en-US" sz="3200" dirty="0">
                <a:solidFill>
                  <a:srgbClr val="009051"/>
                </a:solidFill>
              </a:rPr>
              <a:t>[</a:t>
            </a:r>
            <a:r>
              <a:rPr lang="en-US" sz="3200" dirty="0" err="1">
                <a:solidFill>
                  <a:srgbClr val="009051"/>
                </a:solidFill>
              </a:rPr>
              <a:t>nà</a:t>
            </a:r>
            <a:r>
              <a:rPr lang="en-US" sz="3200" dirty="0">
                <a:solidFill>
                  <a:srgbClr val="009051"/>
                </a:solidFill>
              </a:rPr>
              <a:t> (me)]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rgbClr val="009051"/>
                </a:solidFill>
              </a:rPr>
              <a:t> 4. </a:t>
            </a:r>
            <a:r>
              <a:rPr lang="en-US" sz="4000" dirty="0" err="1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去</a:t>
            </a:r>
            <a:r>
              <a:rPr lang="en-US" sz="3200" dirty="0">
                <a:solidFill>
                  <a:srgbClr val="00905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sz="3200" dirty="0">
                <a:solidFill>
                  <a:srgbClr val="009051"/>
                </a:solidFill>
              </a:rPr>
              <a:t>(</a:t>
            </a:r>
            <a:r>
              <a:rPr lang="en-US" sz="3200" dirty="0" err="1">
                <a:solidFill>
                  <a:srgbClr val="009051"/>
                </a:solidFill>
              </a:rPr>
              <a:t>qù</a:t>
            </a:r>
            <a:r>
              <a:rPr lang="en-US" sz="3200" dirty="0">
                <a:solidFill>
                  <a:srgbClr val="009051"/>
                </a:solidFill>
              </a:rPr>
              <a:t>) + Action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rgbClr val="009051"/>
                </a:solidFill>
              </a:rPr>
              <a:t> 5. Questions with </a:t>
            </a:r>
            <a:r>
              <a:rPr 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好吗</a:t>
            </a:r>
            <a:r>
              <a:rPr lang="en-US" sz="3200" dirty="0">
                <a:solidFill>
                  <a:srgbClr val="009051"/>
                </a:solidFill>
              </a:rPr>
              <a:t> (</a:t>
            </a:r>
            <a:r>
              <a:rPr lang="en-US" sz="3200" dirty="0" err="1">
                <a:solidFill>
                  <a:srgbClr val="009051"/>
                </a:solidFill>
              </a:rPr>
              <a:t>hǎo</a:t>
            </a:r>
            <a:r>
              <a:rPr lang="en-US" sz="3200" dirty="0">
                <a:solidFill>
                  <a:srgbClr val="009051"/>
                </a:solidFill>
              </a:rPr>
              <a:t> ma)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rgbClr val="009051"/>
                </a:solidFill>
              </a:rPr>
              <a:t> 6. </a:t>
            </a:r>
            <a:r>
              <a:rPr lang="zh-TW" alt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因为</a:t>
            </a:r>
            <a:r>
              <a:rPr lang="en-US" altLang="zh-TW" sz="3200" dirty="0">
                <a:solidFill>
                  <a:srgbClr val="009051"/>
                </a:solidFill>
              </a:rPr>
              <a:t> (</a:t>
            </a:r>
            <a:r>
              <a:rPr lang="en-US" altLang="zh-TW" sz="3200" dirty="0" err="1">
                <a:solidFill>
                  <a:srgbClr val="009051"/>
                </a:solidFill>
              </a:rPr>
              <a:t>yīnwèi</a:t>
            </a:r>
            <a:r>
              <a:rPr lang="en-US" altLang="zh-TW" sz="3200" dirty="0">
                <a:solidFill>
                  <a:srgbClr val="009051"/>
                </a:solidFill>
              </a:rPr>
              <a:t>) …  </a:t>
            </a:r>
            <a:r>
              <a:rPr lang="zh-TW" alt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所以</a:t>
            </a:r>
            <a:r>
              <a:rPr lang="en-US" altLang="zh-TW" sz="3200" dirty="0">
                <a:solidFill>
                  <a:srgbClr val="009051"/>
                </a:solidFill>
              </a:rPr>
              <a:t> (</a:t>
            </a:r>
            <a:r>
              <a:rPr lang="en-US" altLang="zh-TW" sz="3200" dirty="0" err="1">
                <a:solidFill>
                  <a:srgbClr val="009051"/>
                </a:solidFill>
              </a:rPr>
              <a:t>suǒyǐ</a:t>
            </a:r>
            <a:r>
              <a:rPr lang="en-US" altLang="zh-TW" sz="3200" dirty="0">
                <a:solidFill>
                  <a:srgbClr val="009051"/>
                </a:solidFill>
              </a:rPr>
              <a:t>)…     </a:t>
            </a:r>
            <a:r>
              <a:rPr lang="en-US" sz="3200" dirty="0">
                <a:solidFill>
                  <a:srgbClr val="009051"/>
                </a:solidFill>
              </a:rPr>
              <a:t>(Because...; therefore/so...)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rgbClr val="009051"/>
                </a:solidFill>
              </a:rPr>
              <a:t> 7. The Modal Verb </a:t>
            </a:r>
            <a:r>
              <a:rPr 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想</a:t>
            </a:r>
            <a:r>
              <a:rPr lang="en-US" sz="3200" dirty="0">
                <a:solidFill>
                  <a:srgbClr val="009051"/>
                </a:solidFill>
              </a:rPr>
              <a:t> (</a:t>
            </a:r>
            <a:r>
              <a:rPr lang="en-US" sz="3200" dirty="0" err="1">
                <a:solidFill>
                  <a:srgbClr val="009051"/>
                </a:solidFill>
              </a:rPr>
              <a:t>xiǎng</a:t>
            </a:r>
            <a:r>
              <a:rPr lang="en-US" sz="3200" dirty="0">
                <a:solidFill>
                  <a:srgbClr val="009051"/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rgbClr val="009051"/>
                </a:solidFill>
              </a:rPr>
              <a:t> 8. Verb + Object as a Detachable Compound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1A12BF-13D6-7345-8AA4-89AAD615D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8224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868" y="1249252"/>
            <a:ext cx="5191588" cy="5528836"/>
          </a:xfrm>
          <a:prstGeom prst="rect">
            <a:avLst/>
          </a:prstGeom>
        </p:spPr>
      </p:pic>
      <p:sp>
        <p:nvSpPr>
          <p:cNvPr id="7" name="标题 1"/>
          <p:cNvSpPr txBox="1">
            <a:spLocks/>
          </p:cNvSpPr>
          <p:nvPr/>
        </p:nvSpPr>
        <p:spPr>
          <a:xfrm>
            <a:off x="-1" y="29191"/>
            <a:ext cx="12115801" cy="13295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   </a:t>
            </a:r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kàn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péng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yǒu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第五课：看朋友 </a:t>
            </a:r>
            <a:r>
              <a:rPr lang="en-US" sz="3200" kern="0" dirty="0">
                <a:solidFill>
                  <a:prstClr val="black"/>
                </a:solidFill>
                <a:latin typeface="Calibri" pitchFamily="34" charset="0"/>
              </a:rPr>
              <a:t>Lesson Five: Visiting Friends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55" y="149806"/>
            <a:ext cx="1099446" cy="109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296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A65D1-F3BD-8B48-81D9-B68B2A3DF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E8A23-A2ED-314C-A9F3-71B1A64C5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F0905-0BD8-7944-9EAF-CD1BF66DD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685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29191"/>
            <a:ext cx="12115801" cy="117615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2800" dirty="0" err="1">
                <a:latin typeface="+mn-lt"/>
              </a:rPr>
              <a:t>Duì</a:t>
            </a:r>
            <a:r>
              <a:rPr lang="zh-CN" altLang="en-US" sz="2800" dirty="0">
                <a:latin typeface="+mn-lt"/>
              </a:rPr>
              <a:t>  </a:t>
            </a:r>
            <a:r>
              <a:rPr lang="en-US" sz="2800" dirty="0" err="1">
                <a:latin typeface="+mn-lt"/>
              </a:rPr>
              <a:t>huà</a:t>
            </a:r>
            <a:r>
              <a:rPr lang="en-US" sz="2800" dirty="0">
                <a:latin typeface="+mn-lt"/>
              </a:rPr>
              <a:t>                </a:t>
            </a:r>
            <a:r>
              <a:rPr lang="en-US" altLang="zh-CN" sz="2800" dirty="0" err="1">
                <a:latin typeface="+mn-lt"/>
              </a:rPr>
              <a:t>Bàifǎng</a:t>
            </a:r>
            <a:r>
              <a:rPr lang="en-US" altLang="zh-CN" sz="2800" dirty="0">
                <a:latin typeface="+mn-lt"/>
              </a:rPr>
              <a:t> </a:t>
            </a:r>
            <a:r>
              <a:rPr lang="en-US" altLang="zh-CN" sz="2800" dirty="0" err="1">
                <a:latin typeface="+mn-lt"/>
              </a:rPr>
              <a:t>péngyǒu</a:t>
            </a:r>
            <a:r>
              <a:rPr lang="en-US" altLang="zh-CN" sz="2800" dirty="0">
                <a:latin typeface="+mn-lt"/>
              </a:rPr>
              <a:t> de </a:t>
            </a:r>
            <a:r>
              <a:rPr lang="en-US" altLang="zh-CN" sz="2800" dirty="0" err="1">
                <a:latin typeface="+mn-lt"/>
              </a:rPr>
              <a:t>jiā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48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对话一：拜访朋友的家 </a:t>
            </a:r>
            <a:r>
              <a:rPr lang="en-US" altLang="zh-CN" sz="3200" kern="0" dirty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>Visiting A Friend’s House</a:t>
            </a:r>
            <a:endParaRPr lang="zh-CN" altLang="en-US" sz="3200" dirty="0">
              <a:latin typeface="+mn-lt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35" y="94386"/>
            <a:ext cx="1066801" cy="10668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517" y="1345767"/>
            <a:ext cx="6676451" cy="533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448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29191"/>
            <a:ext cx="12115801" cy="1131996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zh-CN" altLang="en-US" sz="3100" dirty="0">
                <a:latin typeface="+mn-lt"/>
              </a:rPr>
              <a:t>                </a:t>
            </a:r>
            <a:r>
              <a:rPr lang="en-US" altLang="zh-CN" sz="3100" dirty="0" err="1">
                <a:latin typeface="+mn-lt"/>
              </a:rPr>
              <a:t>Xùshù</a:t>
            </a:r>
            <a:r>
              <a:rPr lang="en-US" altLang="zh-CN" sz="3100" dirty="0">
                <a:latin typeface="+mn-lt"/>
              </a:rPr>
              <a:t> </a:t>
            </a:r>
            <a:r>
              <a:rPr lang="en-US" altLang="zh-CN" sz="3100" dirty="0" err="1">
                <a:latin typeface="+mn-lt"/>
              </a:rPr>
              <a:t>wén</a:t>
            </a:r>
            <a:r>
              <a:rPr lang="en-US" altLang="zh-CN" sz="3100" dirty="0">
                <a:latin typeface="+mn-lt"/>
              </a:rPr>
              <a:t>       </a:t>
            </a:r>
            <a:r>
              <a:rPr lang="en-US" altLang="zh-CN" sz="3100" dirty="0" err="1">
                <a:latin typeface="+mn-lt"/>
              </a:rPr>
              <a:t>B</a:t>
            </a:r>
            <a:r>
              <a:rPr lang="en-US" sz="3100" dirty="0" err="1">
                <a:latin typeface="+mn-lt"/>
              </a:rPr>
              <a:t>àifǎng</a:t>
            </a:r>
            <a:r>
              <a:rPr lang="en-US" sz="3100" dirty="0">
                <a:latin typeface="+mn-lt"/>
              </a:rPr>
              <a:t> </a:t>
            </a:r>
            <a:r>
              <a:rPr lang="en-US" sz="3100" dirty="0" err="1">
                <a:latin typeface="+mn-lt"/>
              </a:rPr>
              <a:t>péngyǒu</a:t>
            </a:r>
            <a:r>
              <a:rPr lang="en-US" sz="3100" dirty="0">
                <a:latin typeface="+mn-lt"/>
              </a:rPr>
              <a:t> de </a:t>
            </a:r>
            <a:r>
              <a:rPr lang="en-US" sz="3100" dirty="0" err="1">
                <a:latin typeface="+mn-lt"/>
              </a:rPr>
              <a:t>jiā</a:t>
            </a:r>
            <a:r>
              <a:rPr lang="en-US" sz="3100" dirty="0">
                <a:latin typeface="+mn-lt"/>
              </a:rPr>
              <a:t>       Narrative </a:t>
            </a:r>
            <a:r>
              <a:rPr lang="en-US" sz="3100" kern="0" dirty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/>
            </a:r>
            <a:br>
              <a:rPr lang="en-US" sz="3100" kern="0" dirty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</a:br>
            <a:r>
              <a:rPr lang="zh-CN" altLang="en-US" sz="3600" kern="0" dirty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>（二）</a:t>
            </a:r>
            <a:r>
              <a:rPr lang="zh-CN" altLang="en-US" sz="48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叙述文：拜访朋友的家  </a:t>
            </a:r>
            <a:r>
              <a:rPr lang="en-US" altLang="zh-CN" sz="3200" kern="0" dirty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>Visiting A Friend’s House</a:t>
            </a:r>
            <a:endParaRPr lang="zh-CN" altLang="en-US" sz="3200" dirty="0">
              <a:latin typeface="+mn-lt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667" y="207818"/>
            <a:ext cx="953369" cy="9533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851" y="1451897"/>
            <a:ext cx="6255045" cy="499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565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4831" y="1479336"/>
            <a:ext cx="11852370" cy="5378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u="sng" dirty="0">
                <a:solidFill>
                  <a:schemeClr val="tx1"/>
                </a:solidFill>
              </a:rPr>
              <a:t>LEARNING OBJECTIVES: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In this lesson, you will learn to use Chinese to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rgbClr val="007935"/>
                </a:solidFill>
              </a:rPr>
              <a:t>Welcome a visitor;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rgbClr val="007935"/>
                </a:solidFill>
              </a:rPr>
              <a:t>Introduce one person to another;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rgbClr val="007935"/>
                </a:solidFill>
              </a:rPr>
              <a:t>Compliment someone on his/her house;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rgbClr val="007935"/>
                </a:solidFill>
              </a:rPr>
              <a:t>Ask for beverages as a guest at someone else’s place;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rgbClr val="007935"/>
                </a:solidFill>
              </a:rPr>
              <a:t>Offer beverages to a visitor;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rgbClr val="007935"/>
                </a:solidFill>
              </a:rPr>
              <a:t>Briefly y describe a visit to a friend’s place.</a:t>
            </a:r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-1" y="29191"/>
            <a:ext cx="12115801" cy="13295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   </a:t>
            </a:r>
            <a:r>
              <a:rPr lang="en-US" sz="2800" ker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kè: </a:t>
            </a:r>
            <a:r>
              <a:rPr lang="zh-CN" altLang="en-US" sz="2800" ker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</a:t>
            </a:r>
            <a:r>
              <a:rPr lang="en-US" altLang="zh-CN" sz="2800" ker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kàn   péng yǒu</a:t>
            </a:r>
            <a:r>
              <a:rPr lang="en-US" sz="2800" ker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第五课：看朋友 </a:t>
            </a:r>
            <a:r>
              <a:rPr lang="en-US" sz="2800" kern="0">
                <a:solidFill>
                  <a:prstClr val="black"/>
                </a:solidFill>
                <a:latin typeface="Calibri" pitchFamily="34" charset="0"/>
              </a:rPr>
              <a:t>Lesson Five: Visiting Friends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55" y="149806"/>
            <a:ext cx="1099446" cy="109944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B0307C-4C1E-6543-9887-64CA863F9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75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29191"/>
            <a:ext cx="12115801" cy="1347890"/>
          </a:xfrm>
          <a:ln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en-US" sz="2800" dirty="0" err="1">
                <a:latin typeface="+mn-lt"/>
              </a:rPr>
              <a:t>Duì</a:t>
            </a:r>
            <a:r>
              <a:rPr lang="zh-CN" altLang="en-US" sz="2800" dirty="0">
                <a:latin typeface="+mn-lt"/>
              </a:rPr>
              <a:t>  </a:t>
            </a:r>
            <a:r>
              <a:rPr lang="en-US" sz="2800" dirty="0" err="1">
                <a:latin typeface="+mn-lt"/>
              </a:rPr>
              <a:t>huà</a:t>
            </a:r>
            <a:r>
              <a:rPr lang="en-US" sz="2800" dirty="0">
                <a:latin typeface="+mn-lt"/>
              </a:rPr>
              <a:t> </a:t>
            </a:r>
            <a:r>
              <a:rPr lang="zh-CN" altLang="en-US" sz="2800" dirty="0">
                <a:latin typeface="+mn-lt"/>
              </a:rPr>
              <a:t>                    </a:t>
            </a:r>
            <a:r>
              <a:rPr lang="en-US" sz="2800" dirty="0" err="1">
                <a:latin typeface="+mn-lt"/>
              </a:rPr>
              <a:t>Hù</a:t>
            </a:r>
            <a:r>
              <a:rPr lang="zh-CN" alt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xiāng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wèn</a:t>
            </a:r>
            <a:r>
              <a:rPr lang="zh-CN" alt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hòu</a:t>
            </a:r>
            <a:r>
              <a:rPr lang="en-US" sz="2800" dirty="0">
                <a:latin typeface="+mn-lt"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对话一：互相问候 </a:t>
            </a:r>
            <a:r>
              <a:rPr lang="en-US" altLang="zh-CN" sz="3200" kern="0" dirty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>Exchange Greetings</a:t>
            </a:r>
            <a:endParaRPr lang="zh-CN" altLang="en-US" sz="3200" dirty="0">
              <a:latin typeface="+mn-lt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35" y="94386"/>
            <a:ext cx="1066801" cy="10668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293" y="1513613"/>
            <a:ext cx="6634434" cy="529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956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-1" y="29191"/>
            <a:ext cx="12115801" cy="13295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   </a:t>
            </a:r>
            <a:r>
              <a:rPr lang="en-US" sz="2800" ker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kè: </a:t>
            </a:r>
            <a:r>
              <a:rPr lang="zh-CN" altLang="en-US" sz="2800" ker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</a:t>
            </a:r>
            <a:r>
              <a:rPr lang="en-US" altLang="zh-CN" sz="2800" ker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kàn   péng yǒu</a:t>
            </a:r>
            <a:r>
              <a:rPr lang="en-US" sz="2800" ker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第五课：看朋友 </a:t>
            </a:r>
            <a:r>
              <a:rPr lang="en-US" sz="2800" kern="0">
                <a:solidFill>
                  <a:prstClr val="black"/>
                </a:solidFill>
                <a:latin typeface="Calibri" pitchFamily="34" charset="0"/>
              </a:rPr>
              <a:t>Lesson Five: Visiting Friends</a:t>
            </a:r>
            <a:endParaRPr lang="zh-CN" altLang="en-US" sz="3200" dirty="0">
              <a:latin typeface="DFKai-SB" charset="0"/>
              <a:ea typeface="DFKai-SB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55" y="149806"/>
            <a:ext cx="1099446" cy="1099446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11031" y="1467108"/>
            <a:ext cx="12080969" cy="52872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3200" u="sng" dirty="0">
                <a:solidFill>
                  <a:schemeClr val="tx1"/>
                </a:solidFill>
              </a:rPr>
              <a:t>Forms &amp; Accuracy: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r>
              <a:rPr lang="en-US" sz="3200" dirty="0">
                <a:solidFill>
                  <a:srgbClr val="009051"/>
                </a:solidFill>
              </a:rPr>
              <a:t>1. </a:t>
            </a:r>
            <a:r>
              <a:rPr 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一下</a:t>
            </a:r>
            <a:r>
              <a:rPr lang="en-US" sz="3200" dirty="0">
                <a:solidFill>
                  <a:srgbClr val="009051"/>
                </a:solidFill>
              </a:rPr>
              <a:t> (</a:t>
            </a:r>
            <a:r>
              <a:rPr lang="en-US" sz="3200" dirty="0" err="1">
                <a:solidFill>
                  <a:srgbClr val="009051"/>
                </a:solidFill>
              </a:rPr>
              <a:t>yí</a:t>
            </a:r>
            <a:r>
              <a:rPr lang="en-US" sz="3200" dirty="0">
                <a:solidFill>
                  <a:srgbClr val="009051"/>
                </a:solidFill>
              </a:rPr>
              <a:t> </a:t>
            </a:r>
            <a:r>
              <a:rPr lang="en-US" sz="3200" dirty="0" err="1">
                <a:solidFill>
                  <a:srgbClr val="009051"/>
                </a:solidFill>
              </a:rPr>
              <a:t>xià</a:t>
            </a:r>
            <a:r>
              <a:rPr lang="en-US" sz="3200" dirty="0">
                <a:solidFill>
                  <a:srgbClr val="009051"/>
                </a:solidFill>
              </a:rPr>
              <a:t>) and </a:t>
            </a:r>
            <a:r>
              <a:rPr 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(一)点儿</a:t>
            </a:r>
            <a:r>
              <a:rPr lang="en-US" sz="3200" dirty="0">
                <a:solidFill>
                  <a:srgbClr val="009051"/>
                </a:solidFill>
              </a:rPr>
              <a:t>(</a:t>
            </a:r>
            <a:r>
              <a:rPr lang="en-US" sz="3200" dirty="0" err="1">
                <a:solidFill>
                  <a:srgbClr val="009051"/>
                </a:solidFill>
              </a:rPr>
              <a:t>yìdiǎnr</a:t>
            </a:r>
            <a:r>
              <a:rPr lang="en-US" sz="3200" dirty="0">
                <a:solidFill>
                  <a:srgbClr val="009051"/>
                </a:solidFill>
              </a:rPr>
              <a:t>) Moderating the Tone of Voice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rgbClr val="009051"/>
                </a:solidFill>
              </a:rPr>
              <a:t> 2. Adjectives as Predicates: Ex </a:t>
            </a:r>
            <a:r>
              <a:rPr lang="zh-TW" alt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很好</a:t>
            </a:r>
            <a:r>
              <a:rPr lang="zh-CN" alt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、</a:t>
            </a:r>
            <a:r>
              <a:rPr lang="zh-TW" alt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很漂亮</a:t>
            </a:r>
            <a:endParaRPr lang="en-US" sz="4000" dirty="0">
              <a:solidFill>
                <a:srgbClr val="C0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rgbClr val="009051"/>
                </a:solidFill>
              </a:rPr>
              <a:t> 3. The Preposition</a:t>
            </a:r>
            <a:r>
              <a:rPr lang="en-US" sz="4000" dirty="0">
                <a:solidFill>
                  <a:srgbClr val="009051"/>
                </a:solidFill>
                <a:latin typeface="Kaiti SC" charset="-122"/>
                <a:ea typeface="Kaiti SC" charset="-122"/>
                <a:cs typeface="Kaiti SC" charset="-122"/>
              </a:rPr>
              <a:t> </a:t>
            </a:r>
            <a:r>
              <a:rPr 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在</a:t>
            </a:r>
            <a:r>
              <a:rPr lang="en-US" sz="3200" dirty="0">
                <a:solidFill>
                  <a:srgbClr val="009051"/>
                </a:solidFill>
              </a:rPr>
              <a:t> (</a:t>
            </a:r>
            <a:r>
              <a:rPr lang="en-US" sz="3200" dirty="0" err="1">
                <a:solidFill>
                  <a:srgbClr val="009051"/>
                </a:solidFill>
              </a:rPr>
              <a:t>zài</a:t>
            </a:r>
            <a:r>
              <a:rPr lang="en-US" sz="3200" dirty="0">
                <a:solidFill>
                  <a:srgbClr val="009051"/>
                </a:solidFill>
              </a:rPr>
              <a:t>, at; in ; on)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rgbClr val="009051"/>
                </a:solidFill>
              </a:rPr>
              <a:t> 4. The Particle </a:t>
            </a:r>
            <a:r>
              <a:rPr 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吧</a:t>
            </a:r>
            <a:r>
              <a:rPr lang="en-US" sz="3200" dirty="0">
                <a:solidFill>
                  <a:srgbClr val="009051"/>
                </a:solidFill>
              </a:rPr>
              <a:t> (</a:t>
            </a:r>
            <a:r>
              <a:rPr lang="en-US" sz="3200" dirty="0" err="1">
                <a:solidFill>
                  <a:srgbClr val="009051"/>
                </a:solidFill>
              </a:rPr>
              <a:t>ba</a:t>
            </a:r>
            <a:r>
              <a:rPr lang="en-US" sz="3200" dirty="0">
                <a:solidFill>
                  <a:srgbClr val="009051"/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rgbClr val="009051"/>
                </a:solidFill>
              </a:rPr>
              <a:t> 5. The Particle </a:t>
            </a:r>
            <a:r>
              <a:rPr 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了</a:t>
            </a:r>
            <a:r>
              <a:rPr lang="en-US" sz="3200" dirty="0">
                <a:solidFill>
                  <a:srgbClr val="009051"/>
                </a:solidFill>
              </a:rPr>
              <a:t> (le) (I): </a:t>
            </a:r>
            <a:r>
              <a:rPr lang="en-US" sz="3200" dirty="0">
                <a:solidFill>
                  <a:schemeClr val="tx1"/>
                </a:solidFill>
              </a:rPr>
              <a:t>a. </a:t>
            </a:r>
            <a:r>
              <a:rPr lang="en-US" sz="3200" dirty="0">
                <a:solidFill>
                  <a:srgbClr val="009051"/>
                </a:solidFill>
              </a:rPr>
              <a:t>to signify the occurrence or completion of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rgbClr val="009051"/>
                </a:solidFill>
              </a:rPr>
              <a:t>     an action, or </a:t>
            </a:r>
            <a:r>
              <a:rPr lang="en-US" sz="3200" dirty="0">
                <a:solidFill>
                  <a:schemeClr val="tx1"/>
                </a:solidFill>
              </a:rPr>
              <a:t>b.</a:t>
            </a:r>
            <a:r>
              <a:rPr lang="en-US" sz="3200" dirty="0">
                <a:solidFill>
                  <a:srgbClr val="009051"/>
                </a:solidFill>
              </a:rPr>
              <a:t> to indicate the emergence of a situation.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rgbClr val="009051"/>
                </a:solidFill>
              </a:rPr>
              <a:t> 6. The Adverb </a:t>
            </a:r>
            <a:r>
              <a:rPr lang="en-US" sz="40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才</a:t>
            </a:r>
            <a:r>
              <a:rPr lang="en-US" sz="3200" dirty="0">
                <a:solidFill>
                  <a:srgbClr val="009051"/>
                </a:solidFill>
              </a:rPr>
              <a:t> (</a:t>
            </a:r>
            <a:r>
              <a:rPr lang="en-US" sz="3200" dirty="0" err="1">
                <a:solidFill>
                  <a:srgbClr val="009051"/>
                </a:solidFill>
              </a:rPr>
              <a:t>cái</a:t>
            </a:r>
            <a:r>
              <a:rPr lang="en-US" sz="3200" dirty="0">
                <a:solidFill>
                  <a:srgbClr val="009051"/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DCE08C-8D7C-BE44-AE0E-2DF8FF6D1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08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>
          <a:xfrm>
            <a:off x="-1" y="18682"/>
            <a:ext cx="12115801" cy="116352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dirty="0" err="1">
                <a:latin typeface="+mn-lt"/>
              </a:rPr>
              <a:t>Duì</a:t>
            </a:r>
            <a:r>
              <a:rPr lang="zh-CN" altLang="en-US" sz="2800" dirty="0">
                <a:latin typeface="+mn-lt"/>
              </a:rPr>
              <a:t>  </a:t>
            </a:r>
            <a:r>
              <a:rPr lang="en-US" sz="2800" dirty="0" err="1">
                <a:latin typeface="+mn-lt"/>
              </a:rPr>
              <a:t>huà</a:t>
            </a:r>
            <a:r>
              <a:rPr lang="en-US" sz="2800" dirty="0">
                <a:latin typeface="+mn-lt"/>
              </a:rPr>
              <a:t> </a:t>
            </a:r>
            <a:r>
              <a:rPr lang="zh-CN" altLang="en-US" sz="2800" dirty="0">
                <a:latin typeface="+mn-lt"/>
              </a:rPr>
              <a:t>                </a:t>
            </a:r>
            <a:r>
              <a:rPr lang="en-US" altLang="zh-CN" sz="2800" dirty="0">
                <a:latin typeface="+mn-lt"/>
              </a:rPr>
              <a:t>   </a:t>
            </a:r>
            <a:r>
              <a:rPr lang="en-US" sz="2800" dirty="0" err="1">
                <a:latin typeface="+mn-lt"/>
              </a:rPr>
              <a:t>Wèn</a:t>
            </a:r>
            <a:r>
              <a:rPr lang="en-US" sz="2800" dirty="0">
                <a:latin typeface="+mn-lt"/>
              </a:rPr>
              <a:t>  </a:t>
            </a:r>
            <a:r>
              <a:rPr lang="en-US" sz="2800" dirty="0" err="1">
                <a:latin typeface="+mn-lt"/>
              </a:rPr>
              <a:t>bié</a:t>
            </a:r>
            <a:r>
              <a:rPr lang="en-US" sz="2800" dirty="0">
                <a:latin typeface="+mn-lt"/>
              </a:rPr>
              <a:t>   </a:t>
            </a:r>
            <a:r>
              <a:rPr lang="en-US" sz="2800" dirty="0" err="1">
                <a:latin typeface="+mn-lt"/>
              </a:rPr>
              <a:t>rén</a:t>
            </a:r>
            <a:r>
              <a:rPr lang="en-US" sz="2800" dirty="0">
                <a:latin typeface="+mn-lt"/>
              </a:rPr>
              <a:t>  de    </a:t>
            </a:r>
            <a:r>
              <a:rPr lang="en-US" sz="2800" dirty="0" err="1">
                <a:latin typeface="+mn-lt"/>
              </a:rPr>
              <a:t>guó</a:t>
            </a:r>
            <a:r>
              <a:rPr lang="en-US" sz="2800" dirty="0">
                <a:latin typeface="+mn-lt"/>
              </a:rPr>
              <a:t>   </a:t>
            </a:r>
            <a:r>
              <a:rPr lang="en-US" sz="2800" dirty="0" err="1">
                <a:latin typeface="+mn-lt"/>
              </a:rPr>
              <a:t>jí</a:t>
            </a:r>
            <a:r>
              <a:rPr lang="en-US" sz="2800" dirty="0">
                <a:latin typeface="+mn-lt"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对话二：问別人的国籍</a:t>
            </a:r>
            <a:r>
              <a:rPr lang="en-US" altLang="zh-CN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3400" kern="0" dirty="0">
                <a:solidFill>
                  <a:prstClr val="black"/>
                </a:solidFill>
                <a:latin typeface="Calibri" panose="020F0502020204030204"/>
                <a:ea typeface="KaiTi" charset="-122"/>
                <a:cs typeface="KaiTi" charset="-122"/>
              </a:rPr>
              <a:t>Ask Someone’s Nationality</a:t>
            </a:r>
            <a:r>
              <a:rPr lang="zh-CN" altLang="en-US" sz="3900" kern="0" dirty="0">
                <a:solidFill>
                  <a:prstClr val="black"/>
                </a:solidFill>
                <a:latin typeface="Calibri" panose="020F0502020204030204"/>
                <a:ea typeface="KaiTi" charset="-122"/>
                <a:cs typeface="KaiTi" charset="-122"/>
              </a:rPr>
              <a:t> </a:t>
            </a:r>
            <a:endParaRPr lang="en-US" altLang="zh-CN" sz="5400" kern="0" dirty="0">
              <a:solidFill>
                <a:prstClr val="black"/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516" y="230545"/>
            <a:ext cx="857069" cy="8570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421" y="1306792"/>
            <a:ext cx="6716109" cy="536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02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4830" y="1710564"/>
            <a:ext cx="12080969" cy="4711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u="sng" dirty="0">
                <a:solidFill>
                  <a:schemeClr val="tx1"/>
                </a:solidFill>
              </a:rPr>
              <a:t>LEARNING OBJECTIVES: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In this lesson, you will learn to use Chinese to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>
                <a:solidFill>
                  <a:srgbClr val="007935"/>
                </a:solidFill>
              </a:rPr>
              <a:t>Exchange basic greetings.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>
                <a:solidFill>
                  <a:srgbClr val="007935"/>
                </a:solidFill>
              </a:rPr>
              <a:t>Request a person’s last name and full name and provide your own.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>
                <a:solidFill>
                  <a:srgbClr val="007935"/>
                </a:solidFill>
              </a:rPr>
              <a:t>Determine whether someone is a teacher or a student.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>
                <a:solidFill>
                  <a:srgbClr val="007935"/>
                </a:solidFill>
              </a:rPr>
              <a:t>Ascertain someone’s nationality.</a:t>
            </a:r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-1" y="8171"/>
            <a:ext cx="12115801" cy="13295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    </a:t>
            </a:r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Wèn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Hǎo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第一课：问好 </a:t>
            </a:r>
            <a:r>
              <a:rPr lang="en-US" sz="3600" kern="0" dirty="0">
                <a:solidFill>
                  <a:prstClr val="black"/>
                </a:solidFill>
                <a:latin typeface="Calibri" pitchFamily="34" charset="0"/>
              </a:rPr>
              <a:t>Lesson One:  Greetings </a:t>
            </a:r>
            <a:endParaRPr lang="zh-CN" altLang="en-US" sz="3600" dirty="0">
              <a:latin typeface="DFKai-SB" charset="0"/>
              <a:ea typeface="DFKai-SB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55" y="149806"/>
            <a:ext cx="1099446" cy="109944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2B1855-EACD-844A-91D5-6E69AD706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145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378634"/>
            <a:ext cx="11805587" cy="568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575" lvl="8" indent="-685800">
              <a:spcBef>
                <a:spcPts val="0"/>
              </a:spcBef>
              <a:buClr>
                <a:prstClr val="black">
                  <a:lumMod val="75000"/>
                  <a:lumOff val="25000"/>
                </a:prstClr>
              </a:buClr>
            </a:pPr>
            <a:endParaRPr lang="en-US" altLang="zh-CN" sz="5400" dirty="0">
              <a:solidFill>
                <a:srgbClr val="0070C0"/>
              </a:solidFill>
              <a:latin typeface="Kaiti SC" charset="-122"/>
              <a:ea typeface="SimSun" panose="02010600030101010101" pitchFamily="2" charset="-122"/>
              <a:cs typeface="Kaiti SC" charset="-122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11031" y="1467108"/>
            <a:ext cx="12080969" cy="55051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u="sng" dirty="0">
                <a:solidFill>
                  <a:schemeClr val="tx1"/>
                </a:solidFill>
              </a:rPr>
              <a:t>Forms &amp; Accuracy: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tx1"/>
                </a:solidFill>
              </a:rPr>
              <a:t>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1. The Verb </a:t>
            </a:r>
            <a:r>
              <a:rPr lang="en-US" sz="4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 SC" charset="-122"/>
              </a:rPr>
              <a:t>姓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Kaiti SC" charset="-122"/>
                <a:ea typeface="Kaiti SC" charset="-122"/>
                <a:cs typeface="Kaiti SC" charset="-122"/>
              </a:rPr>
              <a:t>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xìng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2. Questions Ending with </a:t>
            </a:r>
            <a:r>
              <a:rPr lang="en-US" sz="4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呢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Kaiti SC" charset="-122"/>
                <a:ea typeface="Kaiti SC" charset="-122"/>
                <a:cs typeface="Kaiti SC" charset="-122"/>
              </a:rPr>
              <a:t>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(ne)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3. The Verb </a:t>
            </a:r>
            <a:r>
              <a:rPr lang="en-US" sz="4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叫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jiào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4. The Verb </a:t>
            </a:r>
            <a:r>
              <a:rPr lang="en-US" sz="4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是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600" dirty="0" err="1">
                <a:solidFill>
                  <a:srgbClr val="007935"/>
                </a:solidFill>
              </a:rPr>
              <a:t>shì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5. Questions Ending with </a:t>
            </a:r>
            <a:r>
              <a:rPr lang="en-US" sz="4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吗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(ma)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6. The Negative Adverb </a:t>
            </a:r>
            <a:r>
              <a:rPr lang="en-US" sz="4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不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bù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7. The Adverb </a:t>
            </a:r>
            <a:r>
              <a:rPr lang="en-US" sz="4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也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yě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-1" y="8171"/>
            <a:ext cx="12115801" cy="124108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</a:t>
            </a:r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Wèn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Hǎo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第一课：问好</a:t>
            </a:r>
            <a:r>
              <a:rPr lang="zh-CN" altLang="en-US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sz="3600" kern="0" dirty="0">
                <a:solidFill>
                  <a:prstClr val="black"/>
                </a:solidFill>
                <a:latin typeface="Calibri" pitchFamily="34" charset="0"/>
              </a:rPr>
              <a:t>Lesson One:  Greetings </a:t>
            </a:r>
            <a:endParaRPr lang="zh-CN" altLang="en-US" sz="3600" dirty="0">
              <a:latin typeface="DFKai-SB" charset="0"/>
              <a:ea typeface="DFKai-SB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55" y="149806"/>
            <a:ext cx="1099446" cy="109944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B4F4C6-09E8-0646-B0FC-0CE69E44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17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>
          <a:xfrm>
            <a:off x="-1" y="8171"/>
            <a:ext cx="12115801" cy="13295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Dì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    </a:t>
            </a:r>
            <a:r>
              <a:rPr lang="en-US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kè</a:t>
            </a:r>
            <a:r>
              <a:rPr 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zh-CN" altLang="en-US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   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 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Jiā</a:t>
            </a:r>
            <a:r>
              <a:rPr lang="en-US" altLang="zh-CN" sz="2800" kern="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altLang="zh-CN" sz="2800" kern="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Tíng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第二课：家庭 </a:t>
            </a:r>
            <a:r>
              <a:rPr lang="en-US" sz="3600" kern="0" dirty="0">
                <a:solidFill>
                  <a:prstClr val="black"/>
                </a:solidFill>
                <a:latin typeface="Calibri" pitchFamily="34" charset="0"/>
              </a:rPr>
              <a:t>Lesson Two:  Family </a:t>
            </a:r>
            <a:endParaRPr lang="zh-CN" altLang="en-US" sz="3600" dirty="0">
              <a:latin typeface="DFKai-SB" charset="0"/>
              <a:ea typeface="DFKai-SB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55" y="149806"/>
            <a:ext cx="1099446" cy="10994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193" y="1521282"/>
            <a:ext cx="5358724" cy="533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83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74A38-E36A-FA4C-94E3-A9D4258D5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E2113-00F0-C240-B471-0D29282C0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8D6C4-5B46-1F4C-B1BC-592D8EEA7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222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ctrTitle"/>
          </p:nvPr>
        </p:nvSpPr>
        <p:spPr>
          <a:xfrm>
            <a:off x="-1" y="29191"/>
            <a:ext cx="12115801" cy="134789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2800" dirty="0" err="1">
                <a:latin typeface="+mn-lt"/>
              </a:rPr>
              <a:t>Duì</a:t>
            </a:r>
            <a:r>
              <a:rPr lang="zh-CN" altLang="en-US" sz="2800" dirty="0">
                <a:latin typeface="+mn-lt"/>
              </a:rPr>
              <a:t>  </a:t>
            </a:r>
            <a:r>
              <a:rPr lang="en-US" sz="2800" dirty="0" err="1">
                <a:latin typeface="+mn-lt"/>
              </a:rPr>
              <a:t>huà</a:t>
            </a:r>
            <a:r>
              <a:rPr lang="en-US" sz="2800" dirty="0">
                <a:latin typeface="+mn-lt"/>
              </a:rPr>
              <a:t> </a:t>
            </a:r>
            <a:r>
              <a:rPr lang="zh-CN" altLang="en-US" sz="2800" dirty="0">
                <a:latin typeface="+mn-lt"/>
              </a:rPr>
              <a:t>                </a:t>
            </a:r>
            <a:r>
              <a:rPr lang="en-US" sz="2800" dirty="0" err="1">
                <a:latin typeface="+mn-lt"/>
              </a:rPr>
              <a:t>Kàn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yī</a:t>
            </a:r>
            <a:r>
              <a:rPr lang="en-US" sz="2800" dirty="0">
                <a:latin typeface="+mn-lt"/>
              </a:rPr>
              <a:t> </a:t>
            </a:r>
            <a:r>
              <a:rPr lang="zh-CN" alt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zhāng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jiā</a:t>
            </a:r>
            <a:r>
              <a:rPr lang="zh-CN" alt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tíng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zhào</a:t>
            </a:r>
            <a:r>
              <a:rPr lang="en-US" sz="2800" dirty="0">
                <a:latin typeface="+mn-lt"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/>
            </a:r>
            <a:br>
              <a:rPr lang="en-US" sz="54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</a:br>
            <a:r>
              <a:rPr lang="zh-CN" altLang="en-US" sz="48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对话一：看一张家庭照</a:t>
            </a:r>
            <a:r>
              <a:rPr lang="en-US" altLang="zh-CN" sz="4800" kern="0" dirty="0">
                <a:solidFill>
                  <a:prstClr val="black"/>
                </a:solidFill>
                <a:latin typeface="KaiTi" charset="-122"/>
                <a:ea typeface="KaiTi" charset="-122"/>
                <a:cs typeface="KaiTi" charset="-122"/>
              </a:rPr>
              <a:t> </a:t>
            </a:r>
            <a:r>
              <a:rPr lang="en-US" altLang="zh-CN" sz="3200" kern="0" dirty="0">
                <a:solidFill>
                  <a:prstClr val="black"/>
                </a:solidFill>
                <a:latin typeface="+mn-lt"/>
                <a:ea typeface="KaiTi" charset="-122"/>
                <a:cs typeface="KaiTi" charset="-122"/>
              </a:rPr>
              <a:t>Looking at A Family Photo</a:t>
            </a:r>
            <a:endParaRPr lang="zh-CN" altLang="en-US" sz="3200" dirty="0">
              <a:latin typeface="+mn-lt"/>
              <a:ea typeface="DFKai-SB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945" y="283096"/>
            <a:ext cx="878091" cy="8780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1763" y="1621954"/>
            <a:ext cx="6556149" cy="523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42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</TotalTime>
  <Words>433</Words>
  <Application>Microsoft Office PowerPoint</Application>
  <PresentationFormat>Widescreen</PresentationFormat>
  <Paragraphs>101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DengXian Light</vt:lpstr>
      <vt:lpstr>DFKai-SB</vt:lpstr>
      <vt:lpstr>KaiTi</vt:lpstr>
      <vt:lpstr>Kaiti SC</vt:lpstr>
      <vt:lpstr>新細明體</vt:lpstr>
      <vt:lpstr>SimSun</vt:lpstr>
      <vt:lpstr>Arial</vt:lpstr>
      <vt:lpstr>Calibri</vt:lpstr>
      <vt:lpstr>Calibri Light</vt:lpstr>
      <vt:lpstr>Office Theme</vt:lpstr>
      <vt:lpstr>PowerPoint Presentation</vt:lpstr>
      <vt:lpstr>PowerPoint Presentation</vt:lpstr>
      <vt:lpstr>Duì  huà                     Hù xiāng wèn hòu  对话一：互相问候 Exchange Greetings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Duì  huà                 Kàn yī  zhāng jiā tíng zhào  对话一：看一张家庭照 Looking at A Family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Duì  huà                     Qǐng rén chī    fàn wèi           tā/tā        qìng shēng 对话一：请人吃饭为他／她庆生                                    Taking Someone Out to Eat on His/Her Birthday</vt:lpstr>
      <vt:lpstr>Duì  huà                     Yāo  qǐng bié   rén  chī wǎn   fàn  对话二：邀请别人吃晚饭                                    Invite Someone to Dinner</vt:lpstr>
      <vt:lpstr>PowerPoint Presentation</vt:lpstr>
      <vt:lpstr>PowerPoint Presentation</vt:lpstr>
      <vt:lpstr>PowerPoint Presentation</vt:lpstr>
      <vt:lpstr>PowerPoint Presentation</vt:lpstr>
      <vt:lpstr>Duì  huà                    Tán  xìng qù 对话一：谈兴趣 Talking About Hobbies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Duì  huà                Bàifǎng péngyǒu de jiā 对话一：拜访朋友的家 Visiting A Friend’s House</vt:lpstr>
      <vt:lpstr>                Xùshù wén       Bàifǎng péngyǒu de jiā       Narrative  （二）叙述文：拜访朋友的家  Visiting A Friend’s House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miaowen chang</dc:creator>
  <cp:lastModifiedBy>Chang, Miaowen    IHS - Staff</cp:lastModifiedBy>
  <cp:revision>89</cp:revision>
  <cp:lastPrinted>2019-04-10T20:31:04Z</cp:lastPrinted>
  <dcterms:created xsi:type="dcterms:W3CDTF">2018-05-20T21:59:30Z</dcterms:created>
  <dcterms:modified xsi:type="dcterms:W3CDTF">2020-03-22T05:49:11Z</dcterms:modified>
</cp:coreProperties>
</file>