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24"/>
  </p:notesMasterIdLst>
  <p:sldIdLst>
    <p:sldId id="315" r:id="rId2"/>
    <p:sldId id="317" r:id="rId3"/>
    <p:sldId id="318" r:id="rId4"/>
    <p:sldId id="316" r:id="rId5"/>
    <p:sldId id="2937" r:id="rId6"/>
    <p:sldId id="1120" r:id="rId7"/>
    <p:sldId id="1126" r:id="rId8"/>
    <p:sldId id="1122" r:id="rId9"/>
    <p:sldId id="1123" r:id="rId10"/>
    <p:sldId id="1124" r:id="rId11"/>
    <p:sldId id="1125" r:id="rId12"/>
    <p:sldId id="3676" r:id="rId13"/>
    <p:sldId id="3684" r:id="rId14"/>
    <p:sldId id="3683" r:id="rId15"/>
    <p:sldId id="3689" r:id="rId16"/>
    <p:sldId id="3808" r:id="rId17"/>
    <p:sldId id="3852" r:id="rId18"/>
    <p:sldId id="3679" r:id="rId19"/>
    <p:sldId id="3681" r:id="rId20"/>
    <p:sldId id="3682" r:id="rId21"/>
    <p:sldId id="3816" r:id="rId22"/>
    <p:sldId id="3687" r:id="rId23"/>
    <p:sldId id="3688" r:id="rId24"/>
    <p:sldId id="3813" r:id="rId25"/>
    <p:sldId id="3817" r:id="rId26"/>
    <p:sldId id="3703" r:id="rId27"/>
    <p:sldId id="3706" r:id="rId28"/>
    <p:sldId id="3726" r:id="rId29"/>
    <p:sldId id="3705" r:id="rId30"/>
    <p:sldId id="3707" r:id="rId31"/>
    <p:sldId id="3818" r:id="rId32"/>
    <p:sldId id="3708" r:id="rId33"/>
    <p:sldId id="3704" r:id="rId34"/>
    <p:sldId id="3723" r:id="rId35"/>
    <p:sldId id="3724" r:id="rId36"/>
    <p:sldId id="3690" r:id="rId37"/>
    <p:sldId id="3693" r:id="rId38"/>
    <p:sldId id="3691" r:id="rId39"/>
    <p:sldId id="3710" r:id="rId40"/>
    <p:sldId id="3709" r:id="rId41"/>
    <p:sldId id="3811" r:id="rId42"/>
    <p:sldId id="3712" r:id="rId43"/>
    <p:sldId id="3711" r:id="rId44"/>
    <p:sldId id="3701" r:id="rId45"/>
    <p:sldId id="3702" r:id="rId46"/>
    <p:sldId id="3809" r:id="rId47"/>
    <p:sldId id="3810" r:id="rId48"/>
    <p:sldId id="3667" r:id="rId49"/>
    <p:sldId id="3717" r:id="rId50"/>
    <p:sldId id="3827" r:id="rId51"/>
    <p:sldId id="3819" r:id="rId52"/>
    <p:sldId id="3820" r:id="rId53"/>
    <p:sldId id="3821" r:id="rId54"/>
    <p:sldId id="3822" r:id="rId55"/>
    <p:sldId id="3823" r:id="rId56"/>
    <p:sldId id="3824" r:id="rId57"/>
    <p:sldId id="3825" r:id="rId58"/>
    <p:sldId id="3826" r:id="rId59"/>
    <p:sldId id="3739" r:id="rId60"/>
    <p:sldId id="1258" r:id="rId61"/>
    <p:sldId id="3741" r:id="rId62"/>
    <p:sldId id="3694" r:id="rId63"/>
    <p:sldId id="3695" r:id="rId64"/>
    <p:sldId id="1176" r:id="rId65"/>
    <p:sldId id="3722" r:id="rId66"/>
    <p:sldId id="1171" r:id="rId67"/>
    <p:sldId id="1188" r:id="rId68"/>
    <p:sldId id="3729" r:id="rId69"/>
    <p:sldId id="3728" r:id="rId70"/>
    <p:sldId id="3730" r:id="rId71"/>
    <p:sldId id="3731" r:id="rId72"/>
    <p:sldId id="3732" r:id="rId73"/>
    <p:sldId id="3733" r:id="rId74"/>
    <p:sldId id="3665" r:id="rId75"/>
    <p:sldId id="3666" r:id="rId76"/>
    <p:sldId id="1325" r:id="rId77"/>
    <p:sldId id="1326" r:id="rId78"/>
    <p:sldId id="1330" r:id="rId79"/>
    <p:sldId id="3807" r:id="rId80"/>
    <p:sldId id="1332" r:id="rId81"/>
    <p:sldId id="1324" r:id="rId82"/>
    <p:sldId id="1289" r:id="rId83"/>
    <p:sldId id="1288" r:id="rId84"/>
    <p:sldId id="1290" r:id="rId85"/>
    <p:sldId id="2470" r:id="rId86"/>
    <p:sldId id="1293" r:id="rId87"/>
    <p:sldId id="1336" r:id="rId88"/>
    <p:sldId id="1337" r:id="rId89"/>
    <p:sldId id="3769" r:id="rId90"/>
    <p:sldId id="3770" r:id="rId91"/>
    <p:sldId id="3771" r:id="rId92"/>
    <p:sldId id="3772" r:id="rId93"/>
    <p:sldId id="3778" r:id="rId94"/>
    <p:sldId id="1259" r:id="rId95"/>
    <p:sldId id="3779" r:id="rId96"/>
    <p:sldId id="3773" r:id="rId97"/>
    <p:sldId id="1208" r:id="rId98"/>
    <p:sldId id="3814" r:id="rId99"/>
    <p:sldId id="3774" r:id="rId100"/>
    <p:sldId id="1210" r:id="rId101"/>
    <p:sldId id="3831" r:id="rId102"/>
    <p:sldId id="3815" r:id="rId103"/>
    <p:sldId id="3777" r:id="rId104"/>
    <p:sldId id="3763" r:id="rId105"/>
    <p:sldId id="3775" r:id="rId106"/>
    <p:sldId id="3780" r:id="rId107"/>
    <p:sldId id="3776" r:id="rId108"/>
    <p:sldId id="3829" r:id="rId109"/>
    <p:sldId id="1350" r:id="rId110"/>
    <p:sldId id="3781" r:id="rId111"/>
    <p:sldId id="3830" r:id="rId112"/>
    <p:sldId id="1319" r:id="rId113"/>
    <p:sldId id="1318" r:id="rId114"/>
    <p:sldId id="1322" r:id="rId115"/>
    <p:sldId id="1320" r:id="rId116"/>
    <p:sldId id="1335" r:id="rId117"/>
    <p:sldId id="3803" r:id="rId118"/>
    <p:sldId id="3804" r:id="rId119"/>
    <p:sldId id="3805" r:id="rId120"/>
    <p:sldId id="1295" r:id="rId121"/>
    <p:sldId id="1296" r:id="rId122"/>
    <p:sldId id="1297" r:id="rId1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935"/>
    <a:srgbClr val="005322"/>
    <a:srgbClr val="DAD8D9"/>
    <a:srgbClr val="945200"/>
    <a:srgbClr val="73C5F5"/>
    <a:srgbClr val="5FADDD"/>
    <a:srgbClr val="77CBFC"/>
    <a:srgbClr val="0DAFF2"/>
    <a:srgbClr val="66BDF2"/>
    <a:srgbClr val="64B6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556"/>
    <p:restoredTop sz="85694"/>
  </p:normalViewPr>
  <p:slideViewPr>
    <p:cSldViewPr snapToGrid="0" snapToObjects="1">
      <p:cViewPr varScale="1">
        <p:scale>
          <a:sx n="59" d="100"/>
          <a:sy n="59" d="100"/>
        </p:scale>
        <p:origin x="9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5" d="100"/>
        <a:sy n="145" d="100"/>
      </p:scale>
      <p:origin x="0" y="-198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500A0B-C9D6-C948-85CE-771A299A6A1C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75254-7913-7541-ACB7-821D89AE8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048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75254-7913-7541-ACB7-821D89AE84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6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9571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83652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DEE11794-0740-7049-8B67-02FDD0DDAB4B}" type="slidenum">
              <a:rPr lang="zh-CN" altLang="en-US" sz="1200"/>
              <a:pPr eaLnBrk="1" hangingPunct="1"/>
              <a:t>16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686415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DEE11794-0740-7049-8B67-02FDD0DDAB4B}" type="slidenum">
              <a:rPr lang="zh-CN" altLang="en-US" sz="1200"/>
              <a:pPr eaLnBrk="1" hangingPunct="1"/>
              <a:t>17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42278837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DEE11794-0740-7049-8B67-02FDD0DDAB4B}" type="slidenum">
              <a:rPr lang="zh-CN" altLang="en-US" sz="1200"/>
              <a:pPr eaLnBrk="1" hangingPunct="1"/>
              <a:t>18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3655729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DEE11794-0740-7049-8B67-02FDD0DDAB4B}" type="slidenum">
              <a:rPr lang="zh-CN" altLang="en-US" sz="1200"/>
              <a:pPr eaLnBrk="1" hangingPunct="1"/>
              <a:t>19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6963684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DEE11794-0740-7049-8B67-02FDD0DDAB4B}" type="slidenum">
              <a:rPr lang="zh-CN" altLang="en-US" sz="1200"/>
              <a:pPr eaLnBrk="1" hangingPunct="1"/>
              <a:t>20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9206606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DEE11794-0740-7049-8B67-02FDD0DDAB4B}" type="slidenum">
              <a:rPr lang="zh-CN" altLang="en-US" sz="1200"/>
              <a:pPr eaLnBrk="1" hangingPunct="1"/>
              <a:t>21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1794017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DEE11794-0740-7049-8B67-02FDD0DDAB4B}" type="slidenum">
              <a:rPr lang="zh-CN" altLang="en-US" sz="1200"/>
              <a:pPr eaLnBrk="1" hangingPunct="1"/>
              <a:t>27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42556634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B5811-0613-4A19-B5F1-48F35BE285E5}" type="slidenum">
              <a:rPr lang="zh-TW" altLang="en-US" smtClean="0"/>
              <a:pPr/>
              <a:t>28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03340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75CE7BC1-D64F-A743-B651-C553EED4F98D}" type="slidenum">
              <a:rPr lang="zh-CN" altLang="en-US" sz="1200"/>
              <a:pPr eaLnBrk="1" hangingPunct="1"/>
              <a:t>6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0732991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DEE11794-0740-7049-8B67-02FDD0DDAB4B}" type="slidenum">
              <a:rPr lang="zh-CN" altLang="en-US" sz="1200"/>
              <a:pPr eaLnBrk="1" hangingPunct="1"/>
              <a:t>29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8802094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DEE11794-0740-7049-8B67-02FDD0DDAB4B}" type="slidenum">
              <a:rPr lang="zh-CN" altLang="en-US" sz="1200"/>
              <a:pPr eaLnBrk="1" hangingPunct="1"/>
              <a:t>31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7214532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DEE11794-0740-7049-8B67-02FDD0DDAB4B}" type="slidenum">
              <a:rPr lang="zh-CN" altLang="en-US" sz="1200"/>
              <a:pPr eaLnBrk="1" hangingPunct="1"/>
              <a:t>32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9410972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DEE11794-0740-7049-8B67-02FDD0DDAB4B}" type="slidenum">
              <a:rPr lang="zh-CN" altLang="en-US" sz="1200"/>
              <a:pPr eaLnBrk="1" hangingPunct="1"/>
              <a:t>33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4262549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DEE11794-0740-7049-8B67-02FDD0DDAB4B}" type="slidenum">
              <a:rPr lang="zh-CN" altLang="en-US" sz="1200"/>
              <a:pPr eaLnBrk="1" hangingPunct="1"/>
              <a:t>34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4785858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DEE11794-0740-7049-8B67-02FDD0DDAB4B}" type="slidenum">
              <a:rPr lang="zh-CN" altLang="en-US" sz="1200"/>
              <a:pPr eaLnBrk="1" hangingPunct="1"/>
              <a:t>35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1474915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B5811-0613-4A19-B5F1-48F35BE285E5}" type="slidenum">
              <a:rPr lang="zh-TW" altLang="en-US" smtClean="0"/>
              <a:pPr/>
              <a:t>42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81145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DEE11794-0740-7049-8B67-02FDD0DDAB4B}" type="slidenum">
              <a:rPr lang="zh-CN" altLang="en-US" sz="1200"/>
              <a:pPr eaLnBrk="1" hangingPunct="1"/>
              <a:t>46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9477511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DEE11794-0740-7049-8B67-02FDD0DDAB4B}" type="slidenum">
              <a:rPr lang="zh-CN" altLang="en-US" sz="1200"/>
              <a:pPr eaLnBrk="1" hangingPunct="1"/>
              <a:t>47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7300447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75254-7913-7541-ACB7-821D89AE847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25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2679561C-A894-FD42-99B3-69BA68AA4AD7}" type="slidenum">
              <a:rPr lang="zh-CN" altLang="en-US" sz="1200"/>
              <a:pPr eaLnBrk="1" hangingPunct="1"/>
              <a:t>7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584255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B5811-0613-4A19-B5F1-48F35BE285E5}" type="slidenum">
              <a:rPr lang="zh-TW" altLang="en-US" smtClean="0"/>
              <a:pPr/>
              <a:t>52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392940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B5811-0613-4A19-B5F1-48F35BE285E5}" type="slidenum">
              <a:rPr lang="zh-TW" altLang="en-US" smtClean="0"/>
              <a:pPr/>
              <a:t>53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02009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B5811-0613-4A19-B5F1-48F35BE285E5}" type="slidenum">
              <a:rPr lang="zh-TW" altLang="en-US" smtClean="0"/>
              <a:pPr/>
              <a:t>54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297763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B5811-0613-4A19-B5F1-48F35BE285E5}" type="slidenum">
              <a:rPr lang="zh-TW" altLang="en-US" smtClean="0"/>
              <a:pPr/>
              <a:t>55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666524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B5811-0613-4A19-B5F1-48F35BE285E5}" type="slidenum">
              <a:rPr lang="zh-TW" altLang="en-US" smtClean="0"/>
              <a:pPr/>
              <a:t>56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382851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B5811-0613-4A19-B5F1-48F35BE285E5}" type="slidenum">
              <a:rPr lang="zh-TW" altLang="en-US" smtClean="0"/>
              <a:pPr/>
              <a:t>57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737453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B5811-0613-4A19-B5F1-48F35BE285E5}" type="slidenum">
              <a:rPr lang="zh-TW" altLang="en-US" smtClean="0"/>
              <a:pPr/>
              <a:t>58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24195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75254-7913-7541-ACB7-821D89AE8470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336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B5811-0613-4A19-B5F1-48F35BE285E5}" type="slidenum">
              <a:rPr lang="zh-TW" altLang="en-US" smtClean="0"/>
              <a:pPr/>
              <a:t>67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260573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B5811-0613-4A19-B5F1-48F35BE285E5}" type="slidenum">
              <a:rPr lang="zh-TW" altLang="en-US" smtClean="0"/>
              <a:pPr/>
              <a:t>68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8906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4283AF22-CAE6-A746-A031-CD9256827890}" type="slidenum">
              <a:rPr lang="zh-CN" altLang="en-US" sz="1200"/>
              <a:pPr eaLnBrk="1" hangingPunct="1"/>
              <a:t>8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5763152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B5811-0613-4A19-B5F1-48F35BE285E5}" type="slidenum">
              <a:rPr lang="zh-TW" altLang="en-US" smtClean="0"/>
              <a:pPr/>
              <a:t>69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862980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B5811-0613-4A19-B5F1-48F35BE285E5}" type="slidenum">
              <a:rPr lang="zh-TW" altLang="en-US" smtClean="0"/>
              <a:pPr/>
              <a:t>70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406188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B5811-0613-4A19-B5F1-48F35BE285E5}" type="slidenum">
              <a:rPr lang="zh-TW" altLang="en-US" smtClean="0"/>
              <a:pPr/>
              <a:t>71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420734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B5811-0613-4A19-B5F1-48F35BE285E5}" type="slidenum">
              <a:rPr lang="zh-TW" altLang="en-US" smtClean="0"/>
              <a:pPr/>
              <a:t>72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017437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B5811-0613-4A19-B5F1-48F35BE285E5}" type="slidenum">
              <a:rPr lang="zh-TW" altLang="en-US" smtClean="0"/>
              <a:pPr/>
              <a:t>73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4973194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DEE11794-0740-7049-8B67-02FDD0DDAB4B}" type="slidenum">
              <a:rPr lang="zh-CN" altLang="en-US" sz="1200"/>
              <a:pPr eaLnBrk="1" hangingPunct="1"/>
              <a:t>74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8468198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DEE11794-0740-7049-8B67-02FDD0DDAB4B}" type="slidenum">
              <a:rPr lang="zh-CN" altLang="en-US" sz="1200"/>
              <a:pPr eaLnBrk="1" hangingPunct="1"/>
              <a:t>75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3405409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2853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BA17350D-6E18-8648-AC95-FF2C03EF2ACC}" type="slidenum">
              <a:rPr lang="zh-CN" altLang="en-US" sz="1200"/>
              <a:pPr eaLnBrk="1" hangingPunct="1"/>
              <a:t>9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531447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9E590F91-F137-FA44-9158-89F4A472495B}" type="slidenum">
              <a:rPr lang="zh-CN" altLang="en-US" sz="1200"/>
              <a:pPr eaLnBrk="1" hangingPunct="1"/>
              <a:t>10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679287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DEE11794-0740-7049-8B67-02FDD0DDAB4B}" type="slidenum">
              <a:rPr lang="zh-CN" altLang="en-US" sz="1200"/>
              <a:pPr eaLnBrk="1" hangingPunct="1"/>
              <a:t>11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777161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095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762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E3D0D-6616-42CA-8509-B0145E477D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0D256-0BB9-41D1-9D87-DB9B318BC9A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C35A3-8E0A-4CF1-A0D3-DB3A28A373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DD60A-FFAD-468C-B022-32E1587D1C4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048F8-D994-4568-A96E-0F3C3D3DE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1FC7E-C12F-4E21-8A75-29C9D02E0F2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588334C-459B-4D41-A451-EFC5612EE27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4217" y="457200"/>
            <a:ext cx="10363200" cy="1143000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64217" y="1981200"/>
            <a:ext cx="5080000" cy="4114800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847417" y="1981200"/>
            <a:ext cx="5080000" cy="4114800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413196-17C8-A548-9F6E-0C33E256D4B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51772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752600"/>
            <a:ext cx="50800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52600"/>
            <a:ext cx="50800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0C21D-95BE-5A43-90D8-8828460C44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183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F874E-5FFE-46FF-9958-B13AF926AC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9AC0B-8BB9-4EF0-8FDE-F3F4FBC30E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5F825-7B61-4220-810F-FA7690D19A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420CE-7C20-4894-A7BD-22543E619E1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AF475-E3C2-4E42-A95A-B1EC2DEC3A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D1B7F-64D0-4E3E-A6A8-95C883554AD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6AC4F-9F07-4DD6-AB2B-0689576F1C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E58A7-D9F5-4787-BC8A-BFFC7E9101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AC818-BCFD-4E17-9FE3-1346979015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3870F-5540-48C2-BF58-48C17A1AB5E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7ADB6-19CA-4A7E-B6FC-AFA0A3637D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28BC0-74DA-476A-BDE7-39EDB0886BE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C0B0B-9838-4701-B204-44D96EA29D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FA727-162E-45AE-8344-5F2E309A944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F448B-854C-4487-8543-F18B5FF3441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DA70D-1861-494E-93E7-018A2B2DC23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B9E0EB-3C2E-4677-824F-8DD8CD516E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9C8FA13-F709-48DC-AE6B-D9F5E4D971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25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oleObject" Target="../embeddings/oleObject1.bin"/><Relationship Id="rId7" Type="http://schemas.openxmlformats.org/officeDocument/2006/relationships/image" Target="../media/image66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oleObject" Target="../embeddings/oleObject2.bin"/><Relationship Id="rId7" Type="http://schemas.openxmlformats.org/officeDocument/2006/relationships/image" Target="../media/image66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png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1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JQmiJ-uN_dQ" TargetMode="Externa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tiff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https://encrypted-tbn0.gstatic.com/images?q=tbn:ANd9GcQpMFhe07EFEthpmo8GVWyKgzZM32IOkA0CB-LNexIdGPx35qx2" TargetMode="Externa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file:////var/folders/_9/4cs7f89j2yx3j_2wgc5hmnrw0000gn/T/com.microsoft.Word/WebArchiveCopyPasteTempFiles/classroom-management-effective-learning-environment.jpg" TargetMode="External"/><Relationship Id="rId4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https://encrypted-tbn0.gstatic.com/images?q=tbn:ANd9GcQLkq-58xfktD1I2T7qEXPl1RdAlOKeCaXNZESWfdwqqB3lgtBOMA" TargetMode="External"/><Relationship Id="rId4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file:////var/folders/_9/4cs7f89j2yx3j_2wgc5hmnrw0000gn/T/com.microsoft.Word/WebArchiveCopyPasteTempFiles/9k=" TargetMode="External"/><Relationship Id="rId4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31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watch?v=M_ApE9BKsbI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watch?v=M_ApE9BKsbI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8" name="标题 1"/>
          <p:cNvSpPr txBox="1">
            <a:spLocks/>
          </p:cNvSpPr>
          <p:nvPr/>
        </p:nvSpPr>
        <p:spPr bwMode="auto">
          <a:xfrm>
            <a:off x="0" y="0"/>
            <a:ext cx="12192001" cy="13295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</a:t>
            </a:r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Wèn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lù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第十三课：问路 </a:t>
            </a:r>
            <a:r>
              <a:rPr lang="en-US" sz="2800" kern="0" dirty="0">
                <a:solidFill>
                  <a:prstClr val="black"/>
                </a:solidFill>
                <a:latin typeface="Calibri" pitchFamily="34" charset="0"/>
              </a:rPr>
              <a:t>Lesson Thirteen:  Asking Directions</a:t>
            </a:r>
            <a:endParaRPr lang="zh-CN" altLang="en-US" sz="2800" dirty="0">
              <a:latin typeface="DFKai-SB" charset="0"/>
              <a:ea typeface="DFKai-SB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761" y="241738"/>
            <a:ext cx="924606" cy="9246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530" y="1604605"/>
            <a:ext cx="6298105" cy="523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20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9120908" y="4666961"/>
            <a:ext cx="2683165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zh-CN" sz="3200" dirty="0">
                <a:solidFill>
                  <a:srgbClr val="C00000"/>
                </a:solidFill>
                <a:latin typeface="+mn-lt"/>
                <a:ea typeface="SimSun" charset="-122"/>
              </a:rPr>
              <a:t>right side</a:t>
            </a:r>
          </a:p>
          <a:p>
            <a:pPr eaLnBrk="1" hangingPunct="1"/>
            <a:r>
              <a:rPr lang="zh-CN" altLang="en-US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右</a:t>
            </a:r>
            <a:r>
              <a:rPr lang="zh-CN" altLang="en-US" sz="4000" dirty="0">
                <a:latin typeface="KaiTi" charset="-122"/>
                <a:ea typeface="KaiTi" charset="-122"/>
                <a:cs typeface="KaiTi" charset="-122"/>
              </a:rPr>
              <a:t>边</a:t>
            </a:r>
            <a:r>
              <a:rPr lang="en-US" altLang="zh-CN" sz="4000" dirty="0">
                <a:latin typeface="KaiTi" charset="-122"/>
                <a:ea typeface="KaiTi" charset="-122"/>
                <a:cs typeface="KaiTi" charset="-122"/>
              </a:rPr>
              <a:t>/</a:t>
            </a:r>
            <a:r>
              <a:rPr lang="zh-CN" altLang="en-US" sz="4000" dirty="0">
                <a:latin typeface="KaiTi" charset="-122"/>
                <a:ea typeface="KaiTi" charset="-122"/>
                <a:cs typeface="KaiTi" charset="-122"/>
              </a:rPr>
              <a:t>面 </a:t>
            </a:r>
            <a:endParaRPr lang="en-US" altLang="zh-CN" sz="4000" dirty="0">
              <a:latin typeface="KaiTi" charset="-122"/>
              <a:ea typeface="KaiTi" charset="-122"/>
              <a:cs typeface="KaiTi" charset="-122"/>
            </a:endParaRPr>
          </a:p>
          <a:p>
            <a:pPr eaLnBrk="1" hangingPunct="1"/>
            <a:r>
              <a:rPr lang="en-US" altLang="zh-CN" sz="3200" dirty="0" err="1">
                <a:latin typeface="+mn-lt"/>
                <a:ea typeface="SimSun" charset="-122"/>
              </a:rPr>
              <a:t>Yòu</a:t>
            </a:r>
            <a:r>
              <a:rPr lang="en-US" altLang="zh-CN" sz="3200" dirty="0">
                <a:latin typeface="+mn-lt"/>
                <a:ea typeface="SimSun" charset="-122"/>
              </a:rPr>
              <a:t> </a:t>
            </a:r>
            <a:r>
              <a:rPr lang="en-US" altLang="zh-CN" sz="3200" dirty="0" err="1">
                <a:latin typeface="+mn-lt"/>
                <a:ea typeface="SimSun" charset="-122"/>
              </a:rPr>
              <a:t>bian</a:t>
            </a:r>
            <a:r>
              <a:rPr lang="en-US" altLang="zh-CN" sz="3200" dirty="0">
                <a:latin typeface="+mn-lt"/>
                <a:ea typeface="SimSun" charset="-122"/>
              </a:rPr>
              <a:t>/</a:t>
            </a:r>
            <a:r>
              <a:rPr lang="en-US" altLang="zh-CN" sz="3200" dirty="0" err="1">
                <a:latin typeface="+mn-lt"/>
                <a:ea typeface="SimSun" charset="-122"/>
              </a:rPr>
              <a:t>mian</a:t>
            </a:r>
            <a:endParaRPr lang="en-US" altLang="zh-CN" sz="3200" dirty="0">
              <a:latin typeface="+mn-lt"/>
              <a:ea typeface="SimSun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16" y="1445779"/>
            <a:ext cx="6782349" cy="30569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5311" y="3549787"/>
            <a:ext cx="7292110" cy="3308213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10836" y="1200119"/>
            <a:ext cx="5040313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zh-CN" sz="3200" dirty="0">
                <a:solidFill>
                  <a:srgbClr val="C00000"/>
                </a:solidFill>
                <a:latin typeface="+mn-lt"/>
                <a:ea typeface="SimSun" charset="-122"/>
              </a:rPr>
              <a:t>left side</a:t>
            </a:r>
          </a:p>
          <a:p>
            <a:pPr eaLnBrk="1" hangingPunct="1"/>
            <a:r>
              <a:rPr lang="zh-CN" altLang="en-US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左</a:t>
            </a:r>
            <a:r>
              <a:rPr lang="zh-CN" altLang="en-US" sz="4000" dirty="0">
                <a:latin typeface="KaiTi" charset="-122"/>
                <a:ea typeface="KaiTi" charset="-122"/>
                <a:cs typeface="KaiTi" charset="-122"/>
              </a:rPr>
              <a:t>边</a:t>
            </a:r>
            <a:r>
              <a:rPr lang="en-US" altLang="zh-CN" sz="4000" dirty="0">
                <a:latin typeface="KaiTi" charset="-122"/>
                <a:ea typeface="KaiTi" charset="-122"/>
                <a:cs typeface="KaiTi" charset="-122"/>
              </a:rPr>
              <a:t>/</a:t>
            </a:r>
            <a:r>
              <a:rPr lang="zh-CN" altLang="en-US" sz="4000" dirty="0">
                <a:latin typeface="KaiTi" charset="-122"/>
                <a:ea typeface="KaiTi" charset="-122"/>
                <a:cs typeface="KaiTi" charset="-122"/>
              </a:rPr>
              <a:t>面 </a:t>
            </a:r>
            <a:endParaRPr lang="en-US" altLang="zh-CN" sz="4000" dirty="0">
              <a:latin typeface="KaiTi" charset="-122"/>
              <a:ea typeface="KaiTi" charset="-122"/>
              <a:cs typeface="KaiTi" charset="-122"/>
            </a:endParaRPr>
          </a:p>
          <a:p>
            <a:pPr eaLnBrk="1" hangingPunct="1"/>
            <a:r>
              <a:rPr lang="en-US" altLang="zh-CN" sz="3200" dirty="0" err="1">
                <a:latin typeface="+mn-lt"/>
                <a:ea typeface="SimSun" charset="-122"/>
              </a:rPr>
              <a:t>Zǒu</a:t>
            </a:r>
            <a:r>
              <a:rPr lang="en-US" altLang="zh-CN" sz="3200" dirty="0">
                <a:latin typeface="+mn-lt"/>
                <a:ea typeface="SimSun" charset="-122"/>
              </a:rPr>
              <a:t> </a:t>
            </a:r>
            <a:r>
              <a:rPr lang="en-US" altLang="zh-CN" sz="3200" dirty="0" err="1">
                <a:latin typeface="+mn-lt"/>
                <a:ea typeface="SimSun" charset="-122"/>
              </a:rPr>
              <a:t>bian</a:t>
            </a:r>
            <a:r>
              <a:rPr lang="en-US" altLang="zh-CN" sz="3200" dirty="0">
                <a:latin typeface="+mn-lt"/>
                <a:ea typeface="SimSun" charset="-122"/>
              </a:rPr>
              <a:t>/</a:t>
            </a:r>
            <a:r>
              <a:rPr lang="en-US" altLang="zh-CN" sz="3200" dirty="0" err="1">
                <a:latin typeface="+mn-lt"/>
                <a:ea typeface="SimSun" charset="-122"/>
              </a:rPr>
              <a:t>mian</a:t>
            </a:r>
            <a:endParaRPr lang="en-US" altLang="zh-CN" sz="3200" dirty="0">
              <a:latin typeface="+mn-lt"/>
              <a:ea typeface="SimSun" charset="-122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>
                <a:ea typeface="SimSun" charset="-122"/>
                <a:cs typeface="Times New Roman" charset="0"/>
              </a:rPr>
              <a:t>Suffixes </a:t>
            </a:r>
            <a:r>
              <a:rPr lang="zh-CN" altLang="en-US" sz="600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边</a:t>
            </a:r>
            <a:r>
              <a:rPr lang="zh-CN" altLang="en-US">
                <a:solidFill>
                  <a:srgbClr val="C00000"/>
                </a:solidFill>
                <a:ea typeface="SimSun" charset="-122"/>
                <a:cs typeface="Times New Roman" charset="0"/>
              </a:rPr>
              <a:t> </a:t>
            </a:r>
            <a:r>
              <a:rPr lang="en-US" altLang="zh-CN">
                <a:solidFill>
                  <a:srgbClr val="C00000"/>
                </a:solidFill>
                <a:ea typeface="SimSun" charset="-122"/>
                <a:cs typeface="Times New Roman" charset="0"/>
              </a:rPr>
              <a:t>biān/</a:t>
            </a:r>
            <a:r>
              <a:rPr lang="zh-CN" altLang="en-US" sz="600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面</a:t>
            </a:r>
            <a:r>
              <a:rPr lang="zh-CN" altLang="en-US">
                <a:solidFill>
                  <a:srgbClr val="C00000"/>
                </a:solidFill>
                <a:ea typeface="SimSun" charset="-122"/>
                <a:cs typeface="Times New Roman" charset="0"/>
              </a:rPr>
              <a:t> </a:t>
            </a:r>
            <a:r>
              <a:rPr lang="en-US" altLang="zh-CN">
                <a:solidFill>
                  <a:srgbClr val="C00000"/>
                </a:solidFill>
                <a:ea typeface="SimSun" charset="-122"/>
                <a:cs typeface="Times New Roman" charset="0"/>
              </a:rPr>
              <a:t>miàn/</a:t>
            </a:r>
            <a:r>
              <a:rPr lang="zh-CN" altLang="en-US" sz="600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头</a:t>
            </a:r>
            <a:r>
              <a:rPr lang="zh-CN" altLang="en-US">
                <a:solidFill>
                  <a:srgbClr val="C00000"/>
                </a:solidFill>
                <a:ea typeface="SimSun" charset="-122"/>
                <a:cs typeface="Times New Roman" charset="0"/>
              </a:rPr>
              <a:t> </a:t>
            </a:r>
            <a:r>
              <a:rPr lang="en-US" altLang="zh-CN">
                <a:solidFill>
                  <a:srgbClr val="C00000"/>
                </a:solidFill>
                <a:ea typeface="SimSun" charset="-122"/>
                <a:cs typeface="Times New Roman" charset="0"/>
              </a:rPr>
              <a:t>tóu</a:t>
            </a:r>
            <a:endParaRPr lang="zh-CN" altLang="en-US" dirty="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6938311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3631" y="1820894"/>
            <a:ext cx="6747025" cy="4114800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往</a:t>
            </a:r>
            <a:r>
              <a:rPr lang="zh-CN" altLang="en-US" sz="5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前走。</a:t>
            </a:r>
            <a:endParaRPr lang="en-US" altLang="zh-CN" sz="5400" dirty="0">
              <a:solidFill>
                <a:srgbClr val="005322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endParaRPr lang="en-US" altLang="zh-CN" sz="5400" dirty="0">
              <a:solidFill>
                <a:srgbClr val="005322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lvl="0" indent="0">
              <a:buNone/>
            </a:pP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往</a:t>
            </a:r>
            <a:r>
              <a:rPr lang="zh-CN" altLang="en-US" sz="5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那儿走。</a:t>
            </a:r>
            <a:endParaRPr lang="en-US" altLang="zh-CN" sz="5400" dirty="0">
              <a:solidFill>
                <a:srgbClr val="005322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endParaRPr lang="zh-CN" altLang="en-US" sz="2800" dirty="0">
              <a:solidFill>
                <a:srgbClr val="005322"/>
              </a:solidFill>
              <a:ea typeface="宋体" charset="-122"/>
            </a:endParaRPr>
          </a:p>
        </p:txBody>
      </p:sp>
      <p:pic>
        <p:nvPicPr>
          <p:cNvPr id="2355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72" y="1388446"/>
            <a:ext cx="4882974" cy="5273612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799999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088265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chemeClr val="tx1"/>
                </a:solidFill>
                <a:latin typeface="KaiTi" charset="-122"/>
                <a:ea typeface="KaiTi" charset="-122"/>
                <a:cs typeface="KaiTi" charset="-122"/>
              </a:rPr>
              <a:t>往</a:t>
            </a:r>
            <a:r>
              <a:rPr lang="en-US" altLang="zh-CN" sz="6000" dirty="0">
                <a:solidFill>
                  <a:schemeClr val="tx1"/>
                </a:solidFill>
                <a:latin typeface="KaiTi" charset="-122"/>
                <a:ea typeface="KaiTi" charset="-122"/>
                <a:cs typeface="KaiTi" charset="-122"/>
              </a:rPr>
              <a:t>		</a:t>
            </a:r>
            <a:r>
              <a:rPr lang="en-US" altLang="zh-CN" sz="4000" dirty="0" err="1"/>
              <a:t>wǎng</a:t>
            </a:r>
            <a:r>
              <a:rPr lang="en-US" altLang="zh-CN" sz="4000" dirty="0"/>
              <a:t> </a:t>
            </a:r>
            <a:r>
              <a:rPr lang="it-IT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	</a:t>
            </a:r>
            <a:r>
              <a:rPr lang="zh-CN" altLang="en-US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        </a:t>
            </a:r>
            <a:r>
              <a:rPr lang="en-US" altLang="zh-CN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	</a:t>
            </a:r>
            <a:r>
              <a:rPr lang="en-US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towards</a:t>
            </a:r>
            <a:r>
              <a:rPr lang="it-IT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         (</a:t>
            </a:r>
            <a:r>
              <a:rPr lang="it-IT" sz="3900" dirty="0" err="1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prep</a:t>
            </a:r>
            <a:r>
              <a:rPr lang="it-IT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) 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	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471" y="135687"/>
            <a:ext cx="849116" cy="84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9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 autoUpdateAnimBg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0" y="-5717"/>
            <a:ext cx="12192000" cy="10761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6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向</a:t>
            </a:r>
            <a:r>
              <a:rPr lang="en-US" altLang="zh-CN" sz="6000" dirty="0">
                <a:solidFill>
                  <a:srgbClr val="C00000"/>
                </a:solidFill>
                <a:latin typeface="+mj-ea"/>
                <a:ea typeface="+mj-ea"/>
              </a:rPr>
              <a:t>	</a:t>
            </a:r>
            <a:r>
              <a:rPr lang="zh-CN" altLang="en-US" sz="6000" dirty="0">
                <a:solidFill>
                  <a:srgbClr val="C00000"/>
                </a:solidFill>
                <a:latin typeface="+mj-ea"/>
                <a:ea typeface="+mj-ea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</a:rPr>
              <a:t>xiàng</a:t>
            </a:r>
            <a:r>
              <a:rPr lang="en-US" altLang="zh-CN" sz="4000" dirty="0">
                <a:solidFill>
                  <a:srgbClr val="C00000"/>
                </a:solidFill>
              </a:rPr>
              <a:t>                </a:t>
            </a:r>
            <a:r>
              <a:rPr lang="en-US" altLang="zh-CN" sz="4000" dirty="0">
                <a:solidFill>
                  <a:srgbClr val="C00000"/>
                </a:solidFill>
                <a:ea typeface="+mj-ea"/>
              </a:rPr>
              <a:t>facing/towards   (preposition)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09810" y="0"/>
            <a:ext cx="10631801" cy="18382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68426" y="1838284"/>
            <a:ext cx="2720692" cy="131782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000" dirty="0" err="1"/>
              <a:t>Xiàng</a:t>
            </a:r>
            <a:r>
              <a:rPr lang="en-US" sz="3000" dirty="0"/>
              <a:t> </a:t>
            </a:r>
            <a:r>
              <a:rPr lang="en-US" sz="3000" dirty="0" err="1"/>
              <a:t>zuǒ</a:t>
            </a:r>
            <a:r>
              <a:rPr lang="en-US" sz="3000" dirty="0"/>
              <a:t> </a:t>
            </a:r>
            <a:r>
              <a:rPr lang="en-US" sz="3000" dirty="0" err="1"/>
              <a:t>zhuǎn</a:t>
            </a:r>
            <a:endParaRPr lang="en-US" altLang="zh-CN" sz="30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zh-CN" altLang="en-US" sz="65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向左转</a:t>
            </a:r>
            <a:endParaRPr lang="en-US" sz="65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7917153" y="3310820"/>
            <a:ext cx="2383860" cy="11807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0800000">
            <a:off x="1668427" y="3287287"/>
            <a:ext cx="2293972" cy="1136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5400000">
            <a:off x="4675476" y="3077690"/>
            <a:ext cx="2300468" cy="11394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7764391" y="1729343"/>
            <a:ext cx="2720692" cy="1568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err="1"/>
              <a:t>Xiàng</a:t>
            </a:r>
            <a:r>
              <a:rPr lang="en-US" sz="2400" dirty="0"/>
              <a:t> </a:t>
            </a:r>
            <a:r>
              <a:rPr lang="en-US" sz="2400" dirty="0" err="1"/>
              <a:t>yòu</a:t>
            </a:r>
            <a:r>
              <a:rPr lang="en-US" sz="2400" dirty="0"/>
              <a:t> </a:t>
            </a:r>
            <a:r>
              <a:rPr lang="en-US" sz="2400" dirty="0" err="1"/>
              <a:t>zhuǎn</a:t>
            </a:r>
            <a:endParaRPr lang="en-US" altLang="zh-CN" sz="24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zh-CN" altLang="en-US" sz="60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向右转</a:t>
            </a:r>
            <a:endParaRPr lang="en-US" sz="60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4547542" y="5191051"/>
            <a:ext cx="2720692" cy="140904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err="1"/>
              <a:t>Xiàng</a:t>
            </a:r>
            <a:r>
              <a:rPr lang="en-US" sz="2400" dirty="0"/>
              <a:t>  </a:t>
            </a:r>
            <a:r>
              <a:rPr lang="en-US" sz="2400" dirty="0" err="1"/>
              <a:t>hòu</a:t>
            </a:r>
            <a:r>
              <a:rPr lang="en-US" sz="2400" dirty="0"/>
              <a:t> </a:t>
            </a:r>
            <a:r>
              <a:rPr lang="en-US" sz="2400" dirty="0" err="1"/>
              <a:t>zhuǎn</a:t>
            </a:r>
            <a:endParaRPr lang="en-US" altLang="zh-CN" sz="24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zh-CN" altLang="en-US" sz="60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向后转</a:t>
            </a:r>
            <a:endParaRPr lang="en-US" sz="60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471" y="135687"/>
            <a:ext cx="849116" cy="84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64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/>
          </p:nvPr>
        </p:nvSpPr>
        <p:spPr>
          <a:xfrm>
            <a:off x="27710" y="20781"/>
            <a:ext cx="12164290" cy="1043151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东</a:t>
            </a:r>
            <a:r>
              <a:rPr lang="en-US" altLang="zh-CN" sz="3600" dirty="0" err="1">
                <a:solidFill>
                  <a:srgbClr val="007935"/>
                </a:solidFill>
                <a:ea typeface="KaiTi" charset="-122"/>
                <a:cs typeface="KaiTi" charset="-122"/>
              </a:rPr>
              <a:t>dōng</a:t>
            </a:r>
            <a:r>
              <a:rPr lang="en-US" altLang="zh-CN" sz="3600" dirty="0">
                <a:solidFill>
                  <a:srgbClr val="007935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3200" dirty="0">
                <a:solidFill>
                  <a:srgbClr val="007935"/>
                </a:solidFill>
                <a:ea typeface="KaiTi" charset="-122"/>
                <a:cs typeface="KaiTi" charset="-122"/>
              </a:rPr>
              <a:t>(East)</a:t>
            </a:r>
            <a:r>
              <a:rPr lang="zh-CN" altLang="en-US" sz="32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、</a:t>
            </a:r>
            <a:r>
              <a:rPr lang="zh-CN" altLang="en-US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南</a:t>
            </a:r>
            <a:r>
              <a:rPr lang="en-US" altLang="zh-CN" sz="3600" dirty="0" err="1">
                <a:solidFill>
                  <a:srgbClr val="007935"/>
                </a:solidFill>
                <a:ea typeface="KaiTi" charset="-122"/>
                <a:cs typeface="KaiTi" charset="-122"/>
              </a:rPr>
              <a:t>nán</a:t>
            </a:r>
            <a:r>
              <a:rPr lang="en-US" altLang="zh-CN" sz="3600" dirty="0">
                <a:solidFill>
                  <a:srgbClr val="007935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3200" dirty="0">
                <a:solidFill>
                  <a:srgbClr val="007935"/>
                </a:solidFill>
                <a:ea typeface="KaiTi" charset="-122"/>
                <a:cs typeface="KaiTi" charset="-122"/>
              </a:rPr>
              <a:t>(South)</a:t>
            </a:r>
            <a:r>
              <a:rPr lang="zh-CN" altLang="en-US" sz="3200" dirty="0">
                <a:solidFill>
                  <a:srgbClr val="007935"/>
                </a:solidFill>
                <a:ea typeface="KaiTi" charset="-122"/>
                <a:cs typeface="KaiTi" charset="-122"/>
              </a:rPr>
              <a:t>、</a:t>
            </a:r>
            <a:r>
              <a:rPr lang="zh-CN" altLang="en-US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西</a:t>
            </a:r>
            <a:r>
              <a:rPr lang="en-US" altLang="zh-CN" sz="3600" dirty="0" err="1">
                <a:solidFill>
                  <a:srgbClr val="007935"/>
                </a:solidFill>
                <a:ea typeface="KaiTi" charset="-122"/>
                <a:cs typeface="KaiTi" charset="-122"/>
              </a:rPr>
              <a:t>xī</a:t>
            </a:r>
            <a:r>
              <a:rPr lang="en-US" altLang="zh-CN" sz="3600" dirty="0">
                <a:solidFill>
                  <a:srgbClr val="007935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3200" dirty="0">
                <a:solidFill>
                  <a:srgbClr val="007935"/>
                </a:solidFill>
                <a:ea typeface="KaiTi" charset="-122"/>
                <a:cs typeface="KaiTi" charset="-122"/>
              </a:rPr>
              <a:t>(West)</a:t>
            </a:r>
            <a:r>
              <a:rPr lang="zh-CN" altLang="en-US" sz="3200" dirty="0">
                <a:solidFill>
                  <a:srgbClr val="007935"/>
                </a:solidFill>
                <a:ea typeface="KaiTi" charset="-122"/>
                <a:cs typeface="KaiTi" charset="-122"/>
              </a:rPr>
              <a:t>、</a:t>
            </a:r>
            <a:r>
              <a:rPr lang="zh-CN" altLang="en-US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北</a:t>
            </a:r>
            <a:r>
              <a:rPr lang="en-US" altLang="zh-CN" sz="3600" dirty="0" err="1">
                <a:solidFill>
                  <a:srgbClr val="007935"/>
                </a:solidFill>
                <a:ea typeface="KaiTi" charset="-122"/>
                <a:cs typeface="KaiTi" charset="-122"/>
              </a:rPr>
              <a:t>běi</a:t>
            </a:r>
            <a:r>
              <a:rPr lang="en-US" altLang="zh-CN" sz="3600" dirty="0">
                <a:solidFill>
                  <a:srgbClr val="007935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3200" dirty="0">
                <a:solidFill>
                  <a:srgbClr val="007935"/>
                </a:solidFill>
                <a:ea typeface="KaiTi" charset="-122"/>
                <a:cs typeface="KaiTi" charset="-122"/>
              </a:rPr>
              <a:t>(North)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622FB2-06B7-6842-A343-1B33574AEFDE}"/>
              </a:ext>
            </a:extLst>
          </p:cNvPr>
          <p:cNvSpPr/>
          <p:nvPr/>
        </p:nvSpPr>
        <p:spPr>
          <a:xfrm>
            <a:off x="10044545" y="2237440"/>
            <a:ext cx="1371600" cy="3117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5B766E-1705-9A44-9169-B571D3562E38}"/>
              </a:ext>
            </a:extLst>
          </p:cNvPr>
          <p:cNvSpPr/>
          <p:nvPr/>
        </p:nvSpPr>
        <p:spPr>
          <a:xfrm>
            <a:off x="8081820" y="5805055"/>
            <a:ext cx="3555998" cy="890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3616C9-CCC7-CF4C-9A72-60BAAA0AD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862" y="1738380"/>
            <a:ext cx="10972800" cy="4336599"/>
          </a:xfrm>
        </p:spPr>
        <p:txBody>
          <a:bodyPr/>
          <a:lstStyle/>
          <a:p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往</a:t>
            </a:r>
            <a:r>
              <a:rPr lang="zh-TW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东</a:t>
            </a:r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走</a:t>
            </a:r>
            <a:r>
              <a:rPr lang="en-US" altLang="zh-TW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dirty="0" err="1">
                <a:solidFill>
                  <a:srgbClr val="007935"/>
                </a:solidFill>
              </a:rPr>
              <a:t>Wǎng</a:t>
            </a:r>
            <a:r>
              <a:rPr lang="en-US" dirty="0">
                <a:solidFill>
                  <a:srgbClr val="007935"/>
                </a:solidFill>
              </a:rPr>
              <a:t> </a:t>
            </a:r>
            <a:r>
              <a:rPr lang="en-US" dirty="0" err="1">
                <a:solidFill>
                  <a:srgbClr val="007935"/>
                </a:solidFill>
              </a:rPr>
              <a:t>dōng</a:t>
            </a:r>
            <a:r>
              <a:rPr lang="en-US" dirty="0">
                <a:solidFill>
                  <a:srgbClr val="007935"/>
                </a:solidFill>
              </a:rPr>
              <a:t> </a:t>
            </a:r>
            <a:r>
              <a:rPr lang="en-US" dirty="0" err="1">
                <a:solidFill>
                  <a:srgbClr val="007935"/>
                </a:solidFill>
              </a:rPr>
              <a:t>zǒu</a:t>
            </a:r>
            <a:r>
              <a:rPr lang="en-US" dirty="0">
                <a:solidFill>
                  <a:srgbClr val="007935"/>
                </a:solidFill>
              </a:rPr>
              <a:t>  (Go east; Walk eastward)</a:t>
            </a:r>
            <a:endParaRPr lang="en-US" altLang="zh-TW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向</a:t>
            </a:r>
            <a:r>
              <a:rPr lang="zh-TW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西</a:t>
            </a:r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走 </a:t>
            </a:r>
            <a:r>
              <a:rPr lang="en-US" dirty="0" err="1">
                <a:solidFill>
                  <a:srgbClr val="007935"/>
                </a:solidFill>
              </a:rPr>
              <a:t>Wǎng</a:t>
            </a:r>
            <a:r>
              <a:rPr lang="en-US" dirty="0">
                <a:solidFill>
                  <a:srgbClr val="007935"/>
                </a:solidFill>
              </a:rPr>
              <a:t> </a:t>
            </a:r>
            <a:r>
              <a:rPr lang="en-US" altLang="zh-CN" dirty="0" err="1">
                <a:solidFill>
                  <a:srgbClr val="007935"/>
                </a:solidFill>
                <a:ea typeface="KaiTi" charset="-122"/>
                <a:cs typeface="KaiTi" charset="-122"/>
              </a:rPr>
              <a:t>xī</a:t>
            </a:r>
            <a:r>
              <a:rPr lang="en-US" dirty="0">
                <a:solidFill>
                  <a:srgbClr val="007935"/>
                </a:solidFill>
              </a:rPr>
              <a:t> </a:t>
            </a:r>
            <a:r>
              <a:rPr lang="en-US" dirty="0" err="1">
                <a:solidFill>
                  <a:srgbClr val="007935"/>
                </a:solidFill>
              </a:rPr>
              <a:t>zǒu</a:t>
            </a:r>
            <a:r>
              <a:rPr lang="en-US" dirty="0">
                <a:solidFill>
                  <a:srgbClr val="007935"/>
                </a:solidFill>
              </a:rPr>
              <a:t>         (Go west; Walk westward)</a:t>
            </a:r>
            <a:endParaRPr lang="en-US" altLang="zh-TW" dirty="0">
              <a:solidFill>
                <a:srgbClr val="007935"/>
              </a:solidFill>
            </a:endParaRPr>
          </a:p>
          <a:p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向</a:t>
            </a:r>
            <a:r>
              <a:rPr lang="zh-TW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南</a:t>
            </a:r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走 </a:t>
            </a:r>
            <a:r>
              <a:rPr lang="en-US" dirty="0" err="1">
                <a:solidFill>
                  <a:srgbClr val="007935"/>
                </a:solidFill>
              </a:rPr>
              <a:t>Wǎng</a:t>
            </a:r>
            <a:r>
              <a:rPr lang="en-US" dirty="0">
                <a:solidFill>
                  <a:srgbClr val="007935"/>
                </a:solidFill>
              </a:rPr>
              <a:t> </a:t>
            </a:r>
            <a:r>
              <a:rPr lang="en-US" altLang="zh-CN" dirty="0" err="1">
                <a:solidFill>
                  <a:srgbClr val="007935"/>
                </a:solidFill>
                <a:ea typeface="KaiTi" charset="-122"/>
                <a:cs typeface="KaiTi" charset="-122"/>
              </a:rPr>
              <a:t>nán</a:t>
            </a:r>
            <a:r>
              <a:rPr lang="en-US" dirty="0">
                <a:solidFill>
                  <a:srgbClr val="007935"/>
                </a:solidFill>
              </a:rPr>
              <a:t> </a:t>
            </a:r>
            <a:r>
              <a:rPr lang="en-US" dirty="0" err="1">
                <a:solidFill>
                  <a:srgbClr val="007935"/>
                </a:solidFill>
              </a:rPr>
              <a:t>zǒu</a:t>
            </a:r>
            <a:r>
              <a:rPr lang="en-US" dirty="0">
                <a:solidFill>
                  <a:srgbClr val="007935"/>
                </a:solidFill>
              </a:rPr>
              <a:t>    (Go south; Walk southward)</a:t>
            </a:r>
            <a:endParaRPr lang="en-US" altLang="zh-TW" dirty="0">
              <a:solidFill>
                <a:srgbClr val="007935"/>
              </a:solidFill>
            </a:endParaRPr>
          </a:p>
          <a:p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向</a:t>
            </a:r>
            <a:r>
              <a:rPr lang="zh-TW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北</a:t>
            </a:r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走 </a:t>
            </a:r>
            <a:r>
              <a:rPr lang="en-US" dirty="0" err="1">
                <a:solidFill>
                  <a:srgbClr val="007935"/>
                </a:solidFill>
              </a:rPr>
              <a:t>Wǎng</a:t>
            </a:r>
            <a:r>
              <a:rPr lang="en-US" dirty="0">
                <a:solidFill>
                  <a:srgbClr val="007935"/>
                </a:solidFill>
              </a:rPr>
              <a:t> </a:t>
            </a:r>
            <a:r>
              <a:rPr lang="en-US" altLang="zh-CN" dirty="0" err="1">
                <a:solidFill>
                  <a:srgbClr val="007935"/>
                </a:solidFill>
                <a:ea typeface="KaiTi" charset="-122"/>
                <a:cs typeface="KaiTi" charset="-122"/>
              </a:rPr>
              <a:t>běi</a:t>
            </a:r>
            <a:r>
              <a:rPr lang="en-US" dirty="0">
                <a:solidFill>
                  <a:srgbClr val="007935"/>
                </a:solidFill>
              </a:rPr>
              <a:t> </a:t>
            </a:r>
            <a:r>
              <a:rPr lang="en-US" dirty="0" err="1">
                <a:solidFill>
                  <a:srgbClr val="007935"/>
                </a:solidFill>
              </a:rPr>
              <a:t>zǒu</a:t>
            </a:r>
            <a:r>
              <a:rPr lang="en-US" dirty="0">
                <a:solidFill>
                  <a:srgbClr val="007935"/>
                </a:solidFill>
              </a:rPr>
              <a:t>     (Go north; Walk northward)</a:t>
            </a:r>
            <a:endParaRPr lang="en-US" altLang="zh-TW" dirty="0">
              <a:solidFill>
                <a:srgbClr val="007935"/>
              </a:solidFill>
            </a:endParaRPr>
          </a:p>
          <a:p>
            <a:endParaRPr lang="en-US" altLang="zh-TW" dirty="0">
              <a:solidFill>
                <a:srgbClr val="007935"/>
              </a:solidFill>
            </a:endParaRPr>
          </a:p>
          <a:p>
            <a:pPr marL="0" indent="0">
              <a:buNone/>
            </a:pPr>
            <a:endParaRPr lang="en-US" sz="54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C14D60-C655-DF4D-8806-BC64ECD02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805" y="91446"/>
            <a:ext cx="939838" cy="93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5225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8143" y="1438550"/>
            <a:ext cx="5556856" cy="1066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一直</a:t>
            </a:r>
            <a:r>
              <a:rPr lang="zh-CN" altLang="en-US" sz="4800" dirty="0">
                <a:latin typeface="KaiTi" charset="-122"/>
                <a:ea typeface="KaiTi" charset="-122"/>
                <a:cs typeface="KaiTi" charset="-122"/>
              </a:rPr>
              <a:t>走 </a:t>
            </a:r>
          </a:p>
        </p:txBody>
      </p:sp>
      <p:pic>
        <p:nvPicPr>
          <p:cNvPr id="22531" name="Picture 6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7761" y="3250322"/>
            <a:ext cx="4449656" cy="3604222"/>
          </a:xfrm>
        </p:spPr>
      </p:pic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088265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chemeClr val="tx1"/>
                </a:solidFill>
                <a:latin typeface="KaiTi" charset="-122"/>
                <a:ea typeface="KaiTi" charset="-122"/>
                <a:cs typeface="KaiTi" charset="-122"/>
              </a:rPr>
              <a:t>一直</a:t>
            </a:r>
            <a:r>
              <a:rPr lang="zh-CN" altLang="en-US" sz="6000" dirty="0">
                <a:solidFill>
                  <a:schemeClr val="tx1"/>
                </a:solidFill>
                <a:latin typeface="Kaiti TC" charset="-120"/>
                <a:ea typeface="Kaiti TC" charset="-120"/>
                <a:cs typeface="Kaiti TC" charset="-120"/>
              </a:rPr>
              <a:t>  </a:t>
            </a:r>
            <a:r>
              <a:rPr lang="en-US" altLang="zh-CN" sz="4000" dirty="0" err="1"/>
              <a:t>yìzhí</a:t>
            </a:r>
            <a:r>
              <a:rPr lang="en-US" altLang="zh-CN" sz="4000" dirty="0"/>
              <a:t> </a:t>
            </a:r>
            <a:r>
              <a:rPr lang="it-IT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	</a:t>
            </a:r>
            <a:r>
              <a:rPr lang="zh-CN" altLang="en-US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        </a:t>
            </a:r>
            <a:r>
              <a:rPr lang="it-IT" sz="3900" dirty="0" err="1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straight</a:t>
            </a:r>
            <a:r>
              <a:rPr lang="it-IT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; </a:t>
            </a:r>
            <a:r>
              <a:rPr lang="it-IT" sz="3900" dirty="0" err="1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continuously</a:t>
            </a:r>
            <a:r>
              <a:rPr lang="it-IT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         (ADV) 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	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471" y="135687"/>
            <a:ext cx="849116" cy="849116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58143" y="2679520"/>
            <a:ext cx="7127391" cy="2171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800" dirty="0">
                <a:latin typeface="KaiTi" charset="-122"/>
                <a:ea typeface="KaiTi" charset="-122"/>
                <a:cs typeface="KaiTi" charset="-122"/>
              </a:rPr>
              <a:t>不要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一直</a:t>
            </a:r>
            <a:r>
              <a:rPr lang="zh-CN" altLang="en-US" sz="4800" dirty="0">
                <a:latin typeface="KaiTi" charset="-122"/>
                <a:ea typeface="KaiTi" charset="-122"/>
                <a:cs typeface="KaiTi" charset="-122"/>
              </a:rPr>
              <a:t>玩手机</a:t>
            </a:r>
            <a:r>
              <a:rPr lang="zh-CN" altLang="en-US" sz="3600" dirty="0">
                <a:ea typeface="KaiTi" charset="-122"/>
                <a:cs typeface="KaiTi" charset="-122"/>
              </a:rPr>
              <a:t>。</a:t>
            </a:r>
            <a:endParaRPr lang="en-US" altLang="zh-CN" sz="3600" dirty="0"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Bùyào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yīzhí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wán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shǒujī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Don‘t keep playing with your phone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。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altLang="zh-CN" sz="3600" dirty="0">
              <a:latin typeface="Calibri" panose="020F0502020204030204" pitchFamily="34" charset="0"/>
              <a:ea typeface="KaiTi" charset="-122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altLang="zh-CN" sz="3600" dirty="0">
              <a:latin typeface="Calibri" panose="020F0502020204030204" pitchFamily="34" charset="0"/>
              <a:ea typeface="KaiTi" charset="-122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zh-CN" altLang="en-US" sz="3600" dirty="0">
              <a:ea typeface="KaiTi" charset="-122"/>
              <a:cs typeface="KaiTi" charset="-122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37822" y="4770570"/>
            <a:ext cx="7540207" cy="2171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800" dirty="0">
                <a:latin typeface="KaiTi" charset="-122"/>
                <a:ea typeface="KaiTi" charset="-122"/>
                <a:cs typeface="KaiTi" charset="-122"/>
              </a:rPr>
              <a:t>不要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一直</a:t>
            </a:r>
            <a:r>
              <a:rPr lang="zh-CN" altLang="en-US" sz="4800" dirty="0">
                <a:latin typeface="KaiTi" charset="-122"/>
                <a:ea typeface="KaiTi" charset="-122"/>
                <a:cs typeface="KaiTi" charset="-122"/>
              </a:rPr>
              <a:t>看电视</a:t>
            </a:r>
            <a:r>
              <a:rPr lang="zh-CN" altLang="en-US" sz="3600" dirty="0">
                <a:ea typeface="KaiTi" charset="-122"/>
                <a:cs typeface="KaiTi" charset="-122"/>
              </a:rPr>
              <a:t>。</a:t>
            </a:r>
            <a:endParaRPr lang="en-US" altLang="zh-CN" sz="3600" dirty="0"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Bùyào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yīzhí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kàn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diànshì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altLang="zh-CN" dirty="0"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     Don't watch TV all the time.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7285534" y="1439588"/>
            <a:ext cx="505469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zh-CN" altLang="en-US" sz="4800" dirty="0">
                <a:latin typeface="KaiTi" charset="-122"/>
                <a:ea typeface="KaiTi" charset="-122"/>
                <a:cs typeface="KaiTi" charset="-122"/>
              </a:rPr>
              <a:t>就到了 </a:t>
            </a:r>
            <a:r>
              <a:rPr lang="en-US" altLang="zh-CN" dirty="0" err="1">
                <a:ea typeface="KaiTi" charset="-122"/>
                <a:cs typeface="KaiTi" charset="-122"/>
              </a:rPr>
              <a:t>jìu</a:t>
            </a:r>
            <a:r>
              <a:rPr lang="en-US" altLang="zh-CN" dirty="0">
                <a:ea typeface="KaiTi" charset="-122"/>
                <a:cs typeface="KaiTi" charset="-122"/>
              </a:rPr>
              <a:t> </a:t>
            </a:r>
            <a:r>
              <a:rPr lang="en-US" altLang="zh-CN" dirty="0" err="1">
                <a:ea typeface="KaiTi" charset="-122"/>
                <a:cs typeface="KaiTi" charset="-122"/>
              </a:rPr>
              <a:t>dào</a:t>
            </a:r>
            <a:r>
              <a:rPr lang="en-US" altLang="zh-CN" dirty="0">
                <a:ea typeface="KaiTi" charset="-122"/>
                <a:cs typeface="KaiTi" charset="-122"/>
              </a:rPr>
              <a:t> le</a:t>
            </a:r>
            <a:endParaRPr lang="zh-CN" altLang="en-US" dirty="0">
              <a:ea typeface="KaiTi" charset="-122"/>
              <a:cs typeface="Ka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807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 autoUpdateAnimBg="0"/>
      <p:bldP spid="8" grpId="0" build="p" autoUpdateAnimBg="0"/>
      <p:bldP spid="9" grpId="0" build="p" autoUpdateAnimBg="0"/>
      <p:bldP spid="10" grpId="0" build="p" autoUpdateAnimBg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088265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chemeClr val="tx1"/>
                </a:solidFill>
                <a:latin typeface="KaiTi" charset="-122"/>
                <a:ea typeface="KaiTi" charset="-122"/>
                <a:cs typeface="KaiTi" charset="-122"/>
              </a:rPr>
              <a:t>一直</a:t>
            </a:r>
            <a:r>
              <a:rPr lang="zh-CN" altLang="en-US" sz="6000" dirty="0">
                <a:solidFill>
                  <a:schemeClr val="tx1"/>
                </a:solidFill>
                <a:latin typeface="Kaiti TC" charset="-120"/>
                <a:ea typeface="Kaiti TC" charset="-120"/>
                <a:cs typeface="Kaiti TC" charset="-120"/>
              </a:rPr>
              <a:t>  </a:t>
            </a:r>
            <a:r>
              <a:rPr lang="en-US" altLang="zh-CN" sz="4000" dirty="0" err="1"/>
              <a:t>yìzhí</a:t>
            </a:r>
            <a:r>
              <a:rPr lang="en-US" altLang="zh-CN" sz="4000" dirty="0"/>
              <a:t> </a:t>
            </a:r>
            <a:r>
              <a:rPr lang="it-IT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	</a:t>
            </a:r>
            <a:r>
              <a:rPr lang="zh-CN" altLang="en-US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        </a:t>
            </a:r>
            <a:r>
              <a:rPr lang="it-IT" sz="3900" dirty="0" err="1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straight</a:t>
            </a:r>
            <a:r>
              <a:rPr lang="it-IT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; </a:t>
            </a:r>
            <a:r>
              <a:rPr lang="it-IT" sz="3900" dirty="0" err="1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continuously</a:t>
            </a:r>
            <a:r>
              <a:rPr lang="it-IT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         (ADV) 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	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471" y="135687"/>
            <a:ext cx="849116" cy="849116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58143" y="2661556"/>
            <a:ext cx="6592746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zh-CN" altLang="en-US" sz="4800" dirty="0">
                <a:latin typeface="KaiTi" charset="-122"/>
                <a:ea typeface="KaiTi" charset="-122"/>
                <a:cs typeface="KaiTi" charset="-122"/>
              </a:rPr>
              <a:t>不要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一直</a:t>
            </a:r>
            <a:r>
              <a:rPr lang="zh-CN" altLang="en-US" sz="4800" dirty="0">
                <a:latin typeface="KaiTi" charset="-122"/>
                <a:ea typeface="KaiTi" charset="-122"/>
                <a:cs typeface="KaiTi" charset="-122"/>
              </a:rPr>
              <a:t>讲话</a:t>
            </a:r>
            <a:r>
              <a:rPr lang="en-US" altLang="zh-CN" sz="48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3600" dirty="0" err="1">
                <a:ea typeface="KaiTi" charset="-122"/>
                <a:cs typeface="KaiTi" charset="-122"/>
              </a:rPr>
              <a:t>jiǎng</a:t>
            </a:r>
            <a:r>
              <a:rPr lang="en-US" altLang="zh-CN" sz="3600" dirty="0">
                <a:ea typeface="KaiTi" charset="-122"/>
                <a:cs typeface="KaiTi" charset="-122"/>
              </a:rPr>
              <a:t> </a:t>
            </a:r>
            <a:r>
              <a:rPr lang="en-US" altLang="zh-CN" sz="3600" dirty="0" err="1">
                <a:ea typeface="KaiTi" charset="-122"/>
                <a:cs typeface="KaiTi" charset="-122"/>
              </a:rPr>
              <a:t>huà</a:t>
            </a:r>
            <a:r>
              <a:rPr lang="zh-CN" altLang="en-US" sz="3600" dirty="0">
                <a:ea typeface="KaiTi" charset="-122"/>
                <a:cs typeface="KaiTi" charset="-122"/>
              </a:rPr>
              <a:t>。</a:t>
            </a:r>
          </a:p>
        </p:txBody>
      </p:sp>
      <p:pic>
        <p:nvPicPr>
          <p:cNvPr id="11" name="Online Image Placeholder 10" descr="A group of people in a room&#10;&#10;Description automatically generated">
            <a:extLst>
              <a:ext uri="{FF2B5EF4-FFF2-40B4-BE49-F238E27FC236}">
                <a16:creationId xmlns:a16="http://schemas.microsoft.com/office/drawing/2014/main" id="{ACF0373A-6F5B-F24D-8411-99A1B313C718}"/>
              </a:ext>
            </a:extLst>
          </p:cNvPr>
          <p:cNvPicPr>
            <a:picLocks noGrp="1" noChangeAspect="1"/>
          </p:cNvPicPr>
          <p:nvPr>
            <p:ph type="clipArt" sz="half" idx="2"/>
          </p:nvPr>
        </p:nvPicPr>
        <p:blipFill>
          <a:blip r:embed="rId3"/>
          <a:stretch>
            <a:fillRect/>
          </a:stretch>
        </p:blipFill>
        <p:spPr>
          <a:xfrm>
            <a:off x="6846888" y="2101850"/>
            <a:ext cx="5080000" cy="3873500"/>
          </a:xfrm>
        </p:spPr>
      </p:pic>
    </p:spTree>
    <p:extLst>
      <p:ext uri="{BB962C8B-B14F-4D97-AF65-F5344CB8AC3E}">
        <p14:creationId xmlns:p14="http://schemas.microsoft.com/office/powerpoint/2010/main" val="403781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5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088265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chemeClr val="tx1"/>
                </a:solidFill>
                <a:latin typeface="KaiTi" charset="-122"/>
                <a:ea typeface="KaiTi" charset="-122"/>
                <a:cs typeface="KaiTi" charset="-122"/>
              </a:rPr>
              <a:t>拐</a:t>
            </a:r>
            <a:r>
              <a:rPr lang="en-US" altLang="zh-CN" sz="6000" dirty="0">
                <a:solidFill>
                  <a:schemeClr val="tx1"/>
                </a:solidFill>
                <a:latin typeface="KaiTi" charset="-122"/>
                <a:ea typeface="KaiTi" charset="-122"/>
                <a:cs typeface="KaiTi" charset="-122"/>
              </a:rPr>
              <a:t>		</a:t>
            </a:r>
            <a:r>
              <a:rPr lang="en-US" altLang="zh-CN" sz="4000" dirty="0" err="1"/>
              <a:t>guǎi</a:t>
            </a:r>
            <a:r>
              <a:rPr lang="en-US" altLang="zh-CN" sz="4000" dirty="0"/>
              <a:t>  </a:t>
            </a:r>
            <a:r>
              <a:rPr lang="it-IT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	</a:t>
            </a:r>
            <a:r>
              <a:rPr lang="zh-CN" altLang="en-US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        </a:t>
            </a:r>
            <a:r>
              <a:rPr lang="en-US" altLang="zh-CN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	</a:t>
            </a:r>
            <a:r>
              <a:rPr lang="en-US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to turn</a:t>
            </a:r>
            <a:r>
              <a:rPr lang="it-IT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         (</a:t>
            </a:r>
            <a:r>
              <a:rPr lang="it-IT" sz="3900" dirty="0" err="1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verb</a:t>
            </a:r>
            <a:r>
              <a:rPr lang="it-IT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) 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	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471" y="135687"/>
            <a:ext cx="849116" cy="84911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>
          <a:xfrm>
            <a:off x="245231" y="2607128"/>
            <a:ext cx="5881612" cy="4250871"/>
          </a:xfrm>
        </p:spPr>
        <p:txBody>
          <a:bodyPr/>
          <a:lstStyle/>
          <a:p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拐</a:t>
            </a:r>
            <a:r>
              <a:rPr lang="zh-CN" altLang="en-US" sz="540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弯   </a:t>
            </a:r>
            <a:r>
              <a:rPr lang="en-US" altLang="zh-CN" sz="3600" dirty="0" err="1">
                <a:solidFill>
                  <a:prstClr val="black"/>
                </a:solidFill>
                <a:ea typeface="KaiTi" charset="-122"/>
                <a:cs typeface="KaiTi" charset="-122"/>
              </a:rPr>
              <a:t>guǎi</a:t>
            </a:r>
            <a:r>
              <a:rPr lang="en-US" altLang="zh-CN" sz="3600" dirty="0">
                <a:solidFill>
                  <a:prstClr val="black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ea typeface="KaiTi" charset="-122"/>
                <a:cs typeface="KaiTi" charset="-122"/>
              </a:rPr>
              <a:t>wān</a:t>
            </a:r>
            <a:r>
              <a:rPr lang="zh-CN" altLang="en-US" sz="3600" dirty="0">
                <a:solidFill>
                  <a:prstClr val="black"/>
                </a:solidFill>
                <a:ea typeface="KaiTi" charset="-122"/>
                <a:cs typeface="KaiTi" charset="-122"/>
              </a:rPr>
              <a:t> </a:t>
            </a:r>
            <a:endParaRPr lang="en-US" altLang="zh-CN" sz="3600" dirty="0">
              <a:solidFill>
                <a:prstClr val="black"/>
              </a:solidFill>
              <a:ea typeface="KaiTi" charset="-122"/>
              <a:cs typeface="KaiTi" charset="-122"/>
            </a:endParaRPr>
          </a:p>
          <a:p>
            <a:r>
              <a:rPr lang="zh-CN" altLang="en-US" sz="540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左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拐</a:t>
            </a:r>
            <a:r>
              <a:rPr lang="en-US" altLang="zh-CN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   </a:t>
            </a:r>
            <a:r>
              <a:rPr lang="en-US" altLang="zh-CN" sz="3600" dirty="0" err="1">
                <a:solidFill>
                  <a:prstClr val="black"/>
                </a:solidFill>
                <a:ea typeface="KaiTi" charset="-122"/>
                <a:cs typeface="KaiTi" charset="-122"/>
              </a:rPr>
              <a:t>zuǒ</a:t>
            </a:r>
            <a:r>
              <a:rPr lang="en-US" altLang="zh-CN" sz="3600" dirty="0">
                <a:solidFill>
                  <a:prstClr val="black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ea typeface="KaiTi" charset="-122"/>
                <a:cs typeface="KaiTi" charset="-122"/>
              </a:rPr>
              <a:t>guǎi</a:t>
            </a:r>
            <a:r>
              <a:rPr lang="zh-CN" altLang="en-US" sz="3600" dirty="0">
                <a:solidFill>
                  <a:prstClr val="black"/>
                </a:solidFill>
                <a:ea typeface="KaiTi" charset="-122"/>
                <a:cs typeface="KaiTi" charset="-122"/>
              </a:rPr>
              <a:t> </a:t>
            </a:r>
            <a:endParaRPr lang="en-US" altLang="zh-CN" sz="3600" dirty="0">
              <a:solidFill>
                <a:prstClr val="black"/>
              </a:solidFill>
              <a:ea typeface="KaiTi" charset="-122"/>
              <a:cs typeface="KaiTi" charset="-122"/>
            </a:endParaRPr>
          </a:p>
          <a:p>
            <a:r>
              <a:rPr lang="zh-CN" altLang="en-US" sz="5400" dirty="0">
                <a:latin typeface="KaiTi" charset="-122"/>
                <a:ea typeface="KaiTi" charset="-122"/>
                <a:cs typeface="KaiTi" charset="-122"/>
              </a:rPr>
              <a:t>右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拐</a:t>
            </a:r>
            <a:r>
              <a:rPr lang="en-US" altLang="zh-CN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   </a:t>
            </a:r>
            <a:r>
              <a:rPr lang="en-US" altLang="zh-CN" sz="3600" dirty="0" err="1">
                <a:solidFill>
                  <a:prstClr val="black"/>
                </a:solidFill>
                <a:ea typeface="KaiTi" charset="-122"/>
                <a:cs typeface="KaiTi" charset="-122"/>
              </a:rPr>
              <a:t>yòu</a:t>
            </a:r>
            <a:r>
              <a:rPr lang="en-US" altLang="zh-CN" sz="3600" dirty="0">
                <a:solidFill>
                  <a:prstClr val="black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ea typeface="KaiTi" charset="-122"/>
                <a:cs typeface="KaiTi" charset="-122"/>
              </a:rPr>
              <a:t>guǎi</a:t>
            </a:r>
            <a:r>
              <a:rPr lang="zh-CN" altLang="en-US" sz="3600" dirty="0">
                <a:solidFill>
                  <a:prstClr val="black"/>
                </a:solidFill>
                <a:ea typeface="KaiTi" charset="-122"/>
                <a:cs typeface="KaiTi" charset="-122"/>
              </a:rPr>
              <a:t> </a:t>
            </a:r>
            <a:endParaRPr lang="en-US" altLang="zh-CN" sz="3600" dirty="0">
              <a:solidFill>
                <a:prstClr val="black"/>
              </a:solidFill>
              <a:ea typeface="KaiTi" charset="-122"/>
              <a:cs typeface="KaiTi" charset="-122"/>
            </a:endParaRPr>
          </a:p>
          <a:p>
            <a:r>
              <a:rPr lang="zh-CN" altLang="en-US" sz="5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往</a:t>
            </a:r>
            <a:r>
              <a:rPr lang="zh-CN" altLang="en-US" sz="5400" dirty="0">
                <a:latin typeface="KaiTi" charset="-122"/>
                <a:ea typeface="KaiTi" charset="-122"/>
                <a:cs typeface="KaiTi" charset="-122"/>
              </a:rPr>
              <a:t>右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拐</a:t>
            </a:r>
            <a:r>
              <a:rPr lang="en-US" altLang="zh-CN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ea typeface="KaiTi" charset="-122"/>
                <a:cs typeface="KaiTi" charset="-122"/>
              </a:rPr>
              <a:t>wǎng</a:t>
            </a:r>
            <a:r>
              <a:rPr lang="en-US" altLang="zh-CN" sz="3600" dirty="0">
                <a:solidFill>
                  <a:prstClr val="black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ea typeface="KaiTi" charset="-122"/>
                <a:cs typeface="KaiTi" charset="-122"/>
              </a:rPr>
              <a:t>yòu</a:t>
            </a:r>
            <a:r>
              <a:rPr lang="en-US" altLang="zh-CN" sz="3600" dirty="0">
                <a:solidFill>
                  <a:prstClr val="black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ea typeface="KaiTi" charset="-122"/>
                <a:cs typeface="KaiTi" charset="-122"/>
              </a:rPr>
              <a:t>guǎi</a:t>
            </a:r>
            <a:r>
              <a:rPr lang="zh-CN" altLang="en-US" sz="3600" dirty="0">
                <a:solidFill>
                  <a:prstClr val="black"/>
                </a:solidFill>
                <a:ea typeface="KaiTi" charset="-122"/>
                <a:cs typeface="KaiTi" charset="-122"/>
              </a:rPr>
              <a:t> </a:t>
            </a:r>
            <a:endParaRPr lang="en-US" altLang="zh-CN" sz="3600" dirty="0">
              <a:solidFill>
                <a:prstClr val="black"/>
              </a:solidFill>
              <a:ea typeface="KaiTi" charset="-122"/>
              <a:cs typeface="KaiTi" charset="-122"/>
            </a:endParaRPr>
          </a:p>
          <a:p>
            <a:endParaRPr lang="en-US" altLang="zh-CN" sz="3600" dirty="0">
              <a:solidFill>
                <a:prstClr val="black"/>
              </a:solidFill>
              <a:ea typeface="KaiTi" charset="-122"/>
              <a:cs typeface="KaiTi" charset="-122"/>
            </a:endParaRPr>
          </a:p>
          <a:p>
            <a:endParaRPr lang="en-US" sz="5400" dirty="0">
              <a:solidFill>
                <a:prstClr val="black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black">
          <a:xfrm>
            <a:off x="38403" y="1125290"/>
            <a:ext cx="12176881" cy="1088265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7200" dirty="0">
                <a:solidFill>
                  <a:schemeClr val="tx1"/>
                </a:solidFill>
                <a:latin typeface="KaiTi" charset="-122"/>
                <a:ea typeface="KaiTi" charset="-122"/>
                <a:cs typeface="KaiTi" charset="-122"/>
              </a:rPr>
              <a:t>转</a:t>
            </a:r>
            <a:r>
              <a:rPr lang="en-US" altLang="zh-CN" sz="7200" dirty="0">
                <a:solidFill>
                  <a:schemeClr val="tx1"/>
                </a:solidFill>
                <a:latin typeface="KaiTi" charset="-122"/>
                <a:ea typeface="KaiTi" charset="-122"/>
                <a:cs typeface="KaiTi" charset="-122"/>
              </a:rPr>
              <a:t>	</a:t>
            </a:r>
            <a:r>
              <a:rPr lang="en-US" altLang="zh-CN" sz="6000" dirty="0">
                <a:solidFill>
                  <a:schemeClr val="tx1"/>
                </a:solidFill>
                <a:latin typeface="KaiTi" charset="-122"/>
                <a:ea typeface="KaiTi" charset="-122"/>
                <a:cs typeface="KaiTi" charset="-122"/>
              </a:rPr>
              <a:t>	</a:t>
            </a:r>
            <a:r>
              <a:rPr lang="en-US" altLang="zh-CN" sz="4800" dirty="0" err="1"/>
              <a:t>zhuǎn</a:t>
            </a:r>
            <a:r>
              <a:rPr lang="en-US" altLang="zh-CN" sz="6000" dirty="0">
                <a:solidFill>
                  <a:schemeClr val="tx1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it-IT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	</a:t>
            </a:r>
            <a:r>
              <a:rPr lang="zh-CN" altLang="en-US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        </a:t>
            </a:r>
            <a:r>
              <a:rPr lang="en-US" altLang="zh-CN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	         </a:t>
            </a:r>
            <a:r>
              <a:rPr lang="en-US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to turn</a:t>
            </a:r>
            <a:r>
              <a:rPr lang="it-IT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         (</a:t>
            </a:r>
            <a:r>
              <a:rPr lang="it-IT" sz="3900" dirty="0" err="1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verb</a:t>
            </a:r>
            <a:r>
              <a:rPr lang="it-IT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) 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	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53622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 Box 2"/>
          <p:cNvSpPr txBox="1">
            <a:spLocks noChangeArrowheads="1"/>
          </p:cNvSpPr>
          <p:nvPr/>
        </p:nvSpPr>
        <p:spPr bwMode="auto">
          <a:xfrm>
            <a:off x="10982665" y="1497693"/>
            <a:ext cx="1073150" cy="17399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charset="2"/>
              <a:buChar char=""/>
              <a:defRPr sz="3200">
                <a:solidFill>
                  <a:schemeClr val="tx1"/>
                </a:solidFill>
                <a:latin typeface="Gill Sans MT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charset="0"/>
              <a:buChar char="◦"/>
              <a:defRPr sz="2800">
                <a:solidFill>
                  <a:schemeClr val="tx1"/>
                </a:solidFill>
                <a:latin typeface="Gill Sans MT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"/>
              <a:defRPr sz="2400">
                <a:solidFill>
                  <a:schemeClr val="tx1"/>
                </a:solidFill>
                <a:latin typeface="Gill Sans MT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Gill Sans MT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Gill Sans MT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Gill Sans MT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Gill Sans MT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Gill Sans MT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Gill Sans MT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Arial Black" charset="0"/>
              </a:rPr>
              <a:t>北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solidFill>
                <a:schemeClr val="bg1"/>
              </a:solidFill>
              <a:latin typeface="Arial Black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title"/>
          </p:nvPr>
        </p:nvSpPr>
        <p:spPr>
          <a:xfrm>
            <a:off x="142011" y="1224510"/>
            <a:ext cx="10585860" cy="228332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Q:</a:t>
            </a:r>
            <a:r>
              <a:rPr lang="zh-CN" altLang="en-US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从</a:t>
            </a:r>
            <a:r>
              <a:rPr lang="zh-CN" altLang="en-US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教室</a:t>
            </a:r>
            <a:r>
              <a:rPr lang="zh-CN" altLang="en-US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到</a:t>
            </a:r>
            <a:r>
              <a:rPr lang="zh-CN" altLang="en-US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咖啡厅</a:t>
            </a:r>
            <a:r>
              <a:rPr lang="zh-CN" altLang="en-US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怎么走</a:t>
            </a:r>
            <a:r>
              <a:rPr lang="zh-CN" altLang="en-US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？</a:t>
            </a:r>
            <a:r>
              <a:rPr lang="en-US" altLang="zh-CN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altLang="zh-CN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en-US" sz="32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Cóng</a:t>
            </a:r>
            <a:r>
              <a:rPr lang="en-US" sz="32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jiàoshì</a:t>
            </a:r>
            <a:r>
              <a:rPr lang="en-US" sz="32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dào</a:t>
            </a:r>
            <a:r>
              <a:rPr lang="en-US" sz="32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kāfēi</a:t>
            </a:r>
            <a:r>
              <a:rPr lang="en-US" sz="32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tīng</a:t>
            </a:r>
            <a:r>
              <a:rPr lang="en-US" sz="32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zěnme</a:t>
            </a:r>
            <a:r>
              <a:rPr lang="en-US" sz="32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zǒu</a:t>
            </a:r>
            <a:r>
              <a:rPr lang="en-US" sz="32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32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zh-CN" altLang="en-US" sz="800" dirty="0">
                <a:solidFill>
                  <a:schemeClr val="tx2">
                    <a:satMod val="130000"/>
                  </a:schemeClr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/>
            </a:r>
            <a:br>
              <a:rPr lang="zh-CN" altLang="en-US" sz="800" dirty="0">
                <a:solidFill>
                  <a:schemeClr val="tx2">
                    <a:satMod val="130000"/>
                  </a:schemeClr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</a:br>
            <a:r>
              <a:rPr lang="en-US" altLang="zh-CN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A:</a:t>
            </a:r>
            <a:r>
              <a:rPr lang="zh-CN" altLang="en-US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从</a:t>
            </a:r>
            <a:r>
              <a:rPr lang="zh-CN" altLang="en-US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教室</a:t>
            </a:r>
            <a:r>
              <a:rPr lang="zh-CN" altLang="en-US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往北走</a:t>
            </a:r>
            <a:r>
              <a:rPr lang="zh-CN" altLang="en-US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，</a:t>
            </a:r>
            <a:r>
              <a:rPr lang="zh-TW" altLang="en-US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再</a:t>
            </a:r>
            <a:r>
              <a:rPr lang="zh-CN" altLang="en-US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往左拐</a:t>
            </a:r>
            <a:r>
              <a:rPr lang="zh-CN" altLang="en-US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，就到了。</a:t>
            </a:r>
            <a:r>
              <a:rPr lang="en-US" altLang="zh-CN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altLang="zh-CN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en-US" sz="32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Cóng</a:t>
            </a:r>
            <a:r>
              <a:rPr lang="en-US" sz="32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jiàoshì</a:t>
            </a:r>
            <a:r>
              <a:rPr lang="en-US" sz="32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wǎng</a:t>
            </a:r>
            <a:r>
              <a:rPr lang="en-US" sz="32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běi</a:t>
            </a:r>
            <a:r>
              <a:rPr lang="en-US" sz="32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zǒu</a:t>
            </a:r>
            <a:r>
              <a:rPr lang="en-US" sz="32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zài</a:t>
            </a:r>
            <a:r>
              <a:rPr lang="en-US" sz="32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wǎng</a:t>
            </a:r>
            <a:r>
              <a:rPr lang="en-US" sz="32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zuǒ</a:t>
            </a:r>
            <a:r>
              <a:rPr lang="en-US" sz="32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guǎi</a:t>
            </a:r>
            <a:r>
              <a:rPr lang="en-US" sz="32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jiù</a:t>
            </a:r>
            <a:r>
              <a:rPr lang="en-US" sz="32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dàole</a:t>
            </a:r>
            <a:endParaRPr lang="zh-CN" altLang="en-US" sz="3200" dirty="0">
              <a:solidFill>
                <a:srgbClr val="0053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2707" name="Object 32"/>
          <p:cNvGraphicFramePr>
            <a:graphicFrameLocks noGrp="1" noChangeAspect="1"/>
          </p:cNvGraphicFramePr>
          <p:nvPr>
            <p:ph idx="1"/>
          </p:nvPr>
        </p:nvGraphicFramePr>
        <p:xfrm>
          <a:off x="8409214" y="6162179"/>
          <a:ext cx="689620" cy="64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Clip" r:id="rId3" imgW="1826945" imgH="1700821" progId="MS_ClipArt_Gallery.2">
                  <p:embed/>
                </p:oleObj>
              </mc:Choice>
              <mc:Fallback>
                <p:oleObj name="Clip" r:id="rId3" imgW="1826945" imgH="1700821" progId="MS_ClipArt_Gallery.2">
                  <p:embed/>
                  <p:pic>
                    <p:nvPicPr>
                      <p:cNvPr id="72707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09214" y="6162179"/>
                        <a:ext cx="689620" cy="64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2731" name="Picture 28" descr="DD01352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471" y="2165237"/>
            <a:ext cx="1125538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2"/>
          <p:cNvSpPr txBox="1">
            <a:spLocks noChangeArrowheads="1"/>
          </p:cNvSpPr>
          <p:nvPr/>
        </p:nvSpPr>
        <p:spPr bwMode="auto">
          <a:xfrm>
            <a:off x="0" y="1"/>
            <a:ext cx="12192000" cy="9650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zh-CN" altLang="en-US" sz="4800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问路</a:t>
            </a:r>
            <a:r>
              <a:rPr lang="zh-CN" altLang="en-US" dirty="0">
                <a:solidFill>
                  <a:schemeClr val="tx2">
                    <a:satMod val="130000"/>
                  </a:schemeClr>
                </a:solidFill>
              </a:rPr>
              <a:t>   </a:t>
            </a:r>
            <a:r>
              <a:rPr lang="en-US" altLang="zh-CN" sz="3200" dirty="0" err="1">
                <a:solidFill>
                  <a:schemeClr val="tx2">
                    <a:satMod val="13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wèn</a:t>
            </a:r>
            <a:r>
              <a:rPr lang="en-US" altLang="zh-CN" sz="3200" dirty="0">
                <a:solidFill>
                  <a:schemeClr val="tx2">
                    <a:satMod val="13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2">
                    <a:satMod val="13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lù</a:t>
            </a:r>
            <a:r>
              <a:rPr lang="en-US" altLang="zh-CN" sz="3200" dirty="0">
                <a:solidFill>
                  <a:schemeClr val="tx2">
                    <a:satMod val="13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(</a:t>
            </a:r>
            <a:r>
              <a:rPr lang="en-US" sz="3200" dirty="0">
                <a:solidFill>
                  <a:schemeClr val="tx2">
                    <a:satMod val="13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directions)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71" y="74727"/>
            <a:ext cx="849116" cy="8491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24730" y="5068649"/>
            <a:ext cx="6118792" cy="503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980475" y="4000508"/>
            <a:ext cx="5163047" cy="5354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024730" y="6071813"/>
            <a:ext cx="6118792" cy="5051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Bent Arrow 5"/>
          <p:cNvSpPr/>
          <p:nvPr/>
        </p:nvSpPr>
        <p:spPr>
          <a:xfrm rot="10800000">
            <a:off x="8960218" y="3790466"/>
            <a:ext cx="458739" cy="461464"/>
          </a:xfrm>
          <a:prstGeom prst="bentArrow">
            <a:avLst/>
          </a:prstGeom>
          <a:scene3d>
            <a:camera prst="orthographicFront">
              <a:rot lat="1080000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16200000">
            <a:off x="9105912" y="6329090"/>
            <a:ext cx="526595" cy="3022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789958" y="3755577"/>
            <a:ext cx="831700" cy="23162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980042" y="3755577"/>
            <a:ext cx="867282" cy="24637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330" y="3605805"/>
            <a:ext cx="879572" cy="879572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6552163" y="3755577"/>
            <a:ext cx="794400" cy="23162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778" y="5604482"/>
            <a:ext cx="600529" cy="3067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778" y="4663891"/>
            <a:ext cx="600529" cy="30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6529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118" y="1114701"/>
            <a:ext cx="12176881" cy="2187299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过了</a:t>
            </a:r>
            <a:r>
              <a:rPr lang="zh-CN" altLang="en-US" sz="5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一个路口。   </a:t>
            </a:r>
            <a:r>
              <a:rPr lang="en-US" sz="4000" dirty="0" err="1">
                <a:solidFill>
                  <a:srgbClr val="005322"/>
                </a:solidFill>
              </a:rPr>
              <a:t>Guòle</a:t>
            </a:r>
            <a:r>
              <a:rPr lang="en-US" sz="4000" dirty="0">
                <a:solidFill>
                  <a:srgbClr val="005322"/>
                </a:solidFill>
              </a:rPr>
              <a:t> </a:t>
            </a:r>
            <a:r>
              <a:rPr lang="en-US" sz="4000" dirty="0" err="1">
                <a:solidFill>
                  <a:srgbClr val="005322"/>
                </a:solidFill>
              </a:rPr>
              <a:t>yīgè</a:t>
            </a:r>
            <a:r>
              <a:rPr lang="en-US" sz="4000" dirty="0">
                <a:solidFill>
                  <a:srgbClr val="005322"/>
                </a:solidFill>
              </a:rPr>
              <a:t> </a:t>
            </a:r>
            <a:r>
              <a:rPr lang="en-US" sz="4000" dirty="0" err="1">
                <a:solidFill>
                  <a:srgbClr val="005322"/>
                </a:solidFill>
              </a:rPr>
              <a:t>lùkǒu</a:t>
            </a:r>
            <a:endParaRPr lang="en-US" altLang="zh-CN" sz="4000" dirty="0">
              <a:solidFill>
                <a:srgbClr val="005322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过了</a:t>
            </a:r>
            <a:r>
              <a:rPr lang="zh-CN" altLang="en-US" sz="5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两个红绿灯。 </a:t>
            </a:r>
            <a:r>
              <a:rPr lang="en-US" sz="4000" dirty="0" err="1">
                <a:solidFill>
                  <a:srgbClr val="005322"/>
                </a:solidFill>
              </a:rPr>
              <a:t>Guòle</a:t>
            </a:r>
            <a:r>
              <a:rPr lang="en-US" sz="4000" dirty="0">
                <a:solidFill>
                  <a:srgbClr val="005322"/>
                </a:solidFill>
              </a:rPr>
              <a:t> </a:t>
            </a:r>
            <a:r>
              <a:rPr lang="en-US" sz="4000" dirty="0" err="1">
                <a:solidFill>
                  <a:srgbClr val="005322"/>
                </a:solidFill>
              </a:rPr>
              <a:t>liǎng</a:t>
            </a:r>
            <a:r>
              <a:rPr lang="en-US" sz="4000" dirty="0">
                <a:solidFill>
                  <a:srgbClr val="005322"/>
                </a:solidFill>
              </a:rPr>
              <a:t> </a:t>
            </a:r>
            <a:r>
              <a:rPr lang="en-US" sz="4000" dirty="0" err="1">
                <a:solidFill>
                  <a:srgbClr val="005322"/>
                </a:solidFill>
              </a:rPr>
              <a:t>gè</a:t>
            </a:r>
            <a:r>
              <a:rPr lang="en-US" sz="4000" dirty="0">
                <a:solidFill>
                  <a:srgbClr val="005322"/>
                </a:solidFill>
              </a:rPr>
              <a:t> </a:t>
            </a:r>
            <a:r>
              <a:rPr lang="en-US" sz="4000" dirty="0" err="1">
                <a:solidFill>
                  <a:srgbClr val="005322"/>
                </a:solidFill>
              </a:rPr>
              <a:t>hónglǜdēng</a:t>
            </a:r>
            <a:endParaRPr lang="en-US" altLang="zh-CN" sz="4000" dirty="0">
              <a:solidFill>
                <a:srgbClr val="005322"/>
              </a:solidFill>
            </a:endParaRPr>
          </a:p>
          <a:p>
            <a:pPr marL="0" indent="0">
              <a:buNone/>
            </a:pPr>
            <a:endParaRPr lang="en-US" altLang="zh-CN" sz="5400" dirty="0">
              <a:solidFill>
                <a:srgbClr val="005322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endParaRPr lang="zh-CN" altLang="en-US" sz="2800" dirty="0">
              <a:solidFill>
                <a:srgbClr val="005322"/>
              </a:solidFill>
              <a:ea typeface="宋体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088265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5500" cap="none" spc="0" dirty="0">
                <a:solidFill>
                  <a:schemeClr val="tx1"/>
                </a:solidFill>
                <a:latin typeface="KaiTi" charset="-122"/>
                <a:ea typeface="KaiTi" charset="-122"/>
                <a:cs typeface="KaiTi" charset="-122"/>
              </a:rPr>
              <a:t>过</a:t>
            </a:r>
            <a:r>
              <a:rPr lang="zh-CN" altLang="en-US" sz="5500" cap="none" spc="0" dirty="0">
                <a:solidFill>
                  <a:schemeClr val="tx1"/>
                </a:solidFill>
              </a:rPr>
              <a:t> </a:t>
            </a:r>
            <a:r>
              <a:rPr lang="en-US" altLang="zh-CN" sz="5500" cap="none" spc="0" dirty="0">
                <a:solidFill>
                  <a:schemeClr val="tx1"/>
                </a:solidFill>
              </a:rPr>
              <a:t>    </a:t>
            </a:r>
            <a:r>
              <a:rPr lang="en-US" altLang="zh-CN" sz="4000" cap="none" spc="0" dirty="0" err="1">
                <a:solidFill>
                  <a:schemeClr val="tx1"/>
                </a:solidFill>
              </a:rPr>
              <a:t>guò</a:t>
            </a:r>
            <a:r>
              <a:rPr lang="zh-CN" altLang="en-US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        </a:t>
            </a:r>
            <a:r>
              <a:rPr lang="en-US" altLang="zh-CN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	                   (</a:t>
            </a:r>
            <a:r>
              <a:rPr lang="en-US" altLang="zh-CN" sz="33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to pass)</a:t>
            </a:r>
            <a:r>
              <a:rPr lang="it-IT" sz="33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        </a:t>
            </a:r>
            <a:r>
              <a:rPr lang="it-IT" sz="3300" dirty="0" err="1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verb</a:t>
            </a:r>
            <a:r>
              <a:rPr lang="it-IT" sz="33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 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	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471" y="135687"/>
            <a:ext cx="849116" cy="8491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7" y="3302000"/>
            <a:ext cx="97790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6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 autoUpdateAnimBg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 Box 2"/>
          <p:cNvSpPr txBox="1">
            <a:spLocks noChangeArrowheads="1"/>
          </p:cNvSpPr>
          <p:nvPr/>
        </p:nvSpPr>
        <p:spPr bwMode="auto">
          <a:xfrm>
            <a:off x="10982665" y="1497693"/>
            <a:ext cx="1073150" cy="17399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charset="2"/>
              <a:buChar char=""/>
              <a:defRPr sz="3200">
                <a:solidFill>
                  <a:schemeClr val="tx1"/>
                </a:solidFill>
                <a:latin typeface="Gill Sans MT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charset="0"/>
              <a:buChar char="◦"/>
              <a:defRPr sz="2800">
                <a:solidFill>
                  <a:schemeClr val="tx1"/>
                </a:solidFill>
                <a:latin typeface="Gill Sans MT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"/>
              <a:defRPr sz="2400">
                <a:solidFill>
                  <a:schemeClr val="tx1"/>
                </a:solidFill>
                <a:latin typeface="Gill Sans MT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Gill Sans MT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Gill Sans MT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Gill Sans MT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Gill Sans MT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Gill Sans MT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Gill Sans MT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Arial Black" charset="0"/>
              </a:rPr>
              <a:t>北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solidFill>
                <a:schemeClr val="bg1"/>
              </a:solidFill>
              <a:latin typeface="Arial Black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title"/>
          </p:nvPr>
        </p:nvSpPr>
        <p:spPr>
          <a:xfrm>
            <a:off x="142011" y="1224510"/>
            <a:ext cx="10585860" cy="228332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Q:</a:t>
            </a:r>
            <a:r>
              <a:rPr lang="zh-CN" altLang="en-US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从</a:t>
            </a:r>
            <a:r>
              <a:rPr lang="zh-CN" altLang="en-US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教室</a:t>
            </a:r>
            <a:r>
              <a:rPr lang="zh-CN" altLang="en-US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到</a:t>
            </a:r>
            <a:r>
              <a:rPr lang="zh-CN" altLang="en-US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咖啡厅</a:t>
            </a:r>
            <a:r>
              <a:rPr lang="zh-CN" altLang="en-US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怎么走</a:t>
            </a:r>
            <a:r>
              <a:rPr lang="zh-CN" altLang="en-US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？</a:t>
            </a:r>
            <a:br>
              <a:rPr lang="zh-CN" altLang="en-US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en-US" altLang="zh-CN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A:</a:t>
            </a:r>
            <a:r>
              <a:rPr lang="zh-CN" altLang="en-US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从</a:t>
            </a:r>
            <a:r>
              <a:rPr lang="zh-CN" altLang="en-US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教室</a:t>
            </a:r>
            <a:r>
              <a:rPr lang="zh-CN" altLang="en-US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往北走</a:t>
            </a:r>
            <a:r>
              <a:rPr lang="zh-CN" altLang="en-US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，</a:t>
            </a:r>
            <a:r>
              <a:rPr lang="zh-CN" altLang="en-US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过</a:t>
            </a:r>
            <a:r>
              <a:rPr lang="zh-CN" altLang="en-US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第二个路口</a:t>
            </a:r>
            <a:r>
              <a:rPr lang="zh-CN" altLang="en-US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往左拐</a:t>
            </a:r>
            <a:r>
              <a:rPr lang="zh-CN" altLang="en-US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。再</a:t>
            </a:r>
            <a:r>
              <a:rPr lang="zh-CN" altLang="en-US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过</a:t>
            </a:r>
            <a:r>
              <a:rPr lang="zh-CN" altLang="en-US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两个路口，就到了。</a:t>
            </a:r>
          </a:p>
        </p:txBody>
      </p:sp>
      <p:graphicFrame>
        <p:nvGraphicFramePr>
          <p:cNvPr id="72707" name="Object 32"/>
          <p:cNvGraphicFramePr>
            <a:graphicFrameLocks noGrp="1" noChangeAspect="1"/>
          </p:cNvGraphicFramePr>
          <p:nvPr>
            <p:ph idx="1"/>
          </p:nvPr>
        </p:nvGraphicFramePr>
        <p:xfrm>
          <a:off x="8409214" y="6162179"/>
          <a:ext cx="689620" cy="64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Clip" r:id="rId3" imgW="1826945" imgH="1700821" progId="MS_ClipArt_Gallery.2">
                  <p:embed/>
                </p:oleObj>
              </mc:Choice>
              <mc:Fallback>
                <p:oleObj name="Clip" r:id="rId3" imgW="1826945" imgH="1700821" progId="MS_ClipArt_Gallery.2">
                  <p:embed/>
                  <p:pic>
                    <p:nvPicPr>
                      <p:cNvPr id="72707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09214" y="6162179"/>
                        <a:ext cx="689620" cy="64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2731" name="Picture 28" descr="DD01352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471" y="2165237"/>
            <a:ext cx="1125538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2"/>
          <p:cNvSpPr txBox="1">
            <a:spLocks noChangeArrowheads="1"/>
          </p:cNvSpPr>
          <p:nvPr/>
        </p:nvSpPr>
        <p:spPr bwMode="auto">
          <a:xfrm>
            <a:off x="0" y="1"/>
            <a:ext cx="121920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zh-CN" altLang="en-US" sz="480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问路</a:t>
            </a:r>
            <a:r>
              <a:rPr lang="zh-CN" altLang="en-US">
                <a:solidFill>
                  <a:schemeClr val="tx2">
                    <a:satMod val="130000"/>
                  </a:schemeClr>
                </a:solidFill>
              </a:rPr>
              <a:t>   </a:t>
            </a:r>
            <a:r>
              <a:rPr lang="en-US" altLang="zh-CN" sz="4000">
                <a:solidFill>
                  <a:schemeClr val="tx2">
                    <a:satMod val="130000"/>
                  </a:schemeClr>
                </a:solidFill>
                <a:latin typeface="+mn-lt"/>
              </a:rPr>
              <a:t>wèn lù                (</a:t>
            </a:r>
            <a:r>
              <a:rPr lang="en-US">
                <a:solidFill>
                  <a:schemeClr val="tx2">
                    <a:satMod val="130000"/>
                  </a:schemeClr>
                </a:solidFill>
              </a:rPr>
              <a:t>Asking directions)</a:t>
            </a: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471" y="135687"/>
            <a:ext cx="849116" cy="8491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24730" y="5068649"/>
            <a:ext cx="6118792" cy="503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980475" y="4000508"/>
            <a:ext cx="5163047" cy="5354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024730" y="6071813"/>
            <a:ext cx="6118792" cy="5051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Bent Arrow 5"/>
          <p:cNvSpPr/>
          <p:nvPr/>
        </p:nvSpPr>
        <p:spPr>
          <a:xfrm rot="10800000">
            <a:off x="8960218" y="3790466"/>
            <a:ext cx="458739" cy="461464"/>
          </a:xfrm>
          <a:prstGeom prst="bentArrow">
            <a:avLst/>
          </a:prstGeom>
          <a:scene3d>
            <a:camera prst="orthographicFront">
              <a:rot lat="1080000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16200000">
            <a:off x="9105912" y="6329090"/>
            <a:ext cx="526595" cy="3022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789958" y="3755577"/>
            <a:ext cx="831700" cy="23162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980042" y="3755577"/>
            <a:ext cx="867282" cy="24637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330" y="3605805"/>
            <a:ext cx="879572" cy="879572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6552163" y="3755577"/>
            <a:ext cx="794400" cy="23162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778" y="5604482"/>
            <a:ext cx="600529" cy="3067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778" y="4663891"/>
            <a:ext cx="600529" cy="30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9627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78687"/>
            <a:ext cx="11609614" cy="5465013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altLang="zh-CN" sz="4800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Q: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从</a:t>
            </a:r>
            <a:r>
              <a:rPr lang="zh-CN" altLang="en-US" sz="4800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电影院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去</a:t>
            </a:r>
            <a:r>
              <a:rPr lang="zh-CN" altLang="en-US" sz="4800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电脑中心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怎么走</a:t>
            </a:r>
            <a:r>
              <a:rPr lang="zh-CN" altLang="en-US" sz="4800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？</a:t>
            </a:r>
            <a:r>
              <a:rPr lang="en-US" altLang="zh-CN" sz="4800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altLang="zh-CN" sz="4800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4800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zh-CN" altLang="en-US" sz="4800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en-US" altLang="zh-CN" sz="4800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A:</a:t>
            </a:r>
            <a:r>
              <a:rPr lang="zh-CN" altLang="en-US" sz="4800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在电影院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北边往右拐</a:t>
            </a:r>
            <a:r>
              <a:rPr lang="zh-CN" altLang="en-US" sz="4800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， </a:t>
            </a:r>
            <a:r>
              <a:rPr lang="en-US" altLang="zh-CN" sz="4800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altLang="zh-CN" sz="4800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en-US" altLang="zh-CN" sz="4800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zh-CN" altLang="en-US" sz="4800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第一个红绿灯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往左拐</a:t>
            </a:r>
            <a:r>
              <a:rPr lang="zh-CN" altLang="en-US" sz="4800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，</a:t>
            </a:r>
            <a:r>
              <a:rPr lang="en-US" altLang="zh-CN" sz="4800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altLang="zh-CN" sz="4800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en-US" altLang="zh-CN" sz="4800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过</a:t>
            </a:r>
            <a:r>
              <a:rPr lang="zh-CN" altLang="en-US" sz="4800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两个路口，</a:t>
            </a:r>
            <a:r>
              <a:rPr lang="en-US" altLang="zh-CN" sz="4800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altLang="zh-CN" sz="4800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en-US" altLang="zh-CN" sz="4800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走</a:t>
            </a:r>
            <a:r>
              <a:rPr lang="zh-CN" altLang="en-US" sz="4800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三分钟，</a:t>
            </a:r>
            <a:r>
              <a:rPr lang="en-US" altLang="zh-CN" sz="4800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altLang="zh-CN" sz="4800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en-US" altLang="zh-CN" sz="4800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zh-CN" altLang="en-US" sz="4800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电脑中心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在你的右边</a:t>
            </a:r>
            <a:r>
              <a:rPr lang="zh-CN" altLang="en-US" sz="4800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</a:p>
        </p:txBody>
      </p:sp>
      <p:sp>
        <p:nvSpPr>
          <p:cNvPr id="32" name="Rectangle 2"/>
          <p:cNvSpPr txBox="1">
            <a:spLocks noChangeArrowheads="1"/>
          </p:cNvSpPr>
          <p:nvPr/>
        </p:nvSpPr>
        <p:spPr bwMode="auto">
          <a:xfrm>
            <a:off x="0" y="1"/>
            <a:ext cx="12192000" cy="1143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zh-CN" altLang="en-US" sz="4800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问路</a:t>
            </a:r>
            <a:r>
              <a:rPr lang="zh-CN" altLang="en-US" dirty="0">
                <a:solidFill>
                  <a:schemeClr val="tx2">
                    <a:satMod val="130000"/>
                  </a:schemeClr>
                </a:solidFill>
              </a:rPr>
              <a:t>   </a:t>
            </a:r>
            <a:r>
              <a:rPr lang="en-US" altLang="zh-CN" sz="4000" dirty="0" err="1">
                <a:solidFill>
                  <a:schemeClr val="tx2">
                    <a:satMod val="130000"/>
                  </a:schemeClr>
                </a:solidFill>
                <a:latin typeface="+mn-lt"/>
              </a:rPr>
              <a:t>wèn</a:t>
            </a:r>
            <a:r>
              <a:rPr lang="en-US" altLang="zh-CN" sz="4000" dirty="0">
                <a:solidFill>
                  <a:schemeClr val="tx2">
                    <a:satMod val="130000"/>
                  </a:schemeClr>
                </a:solidFill>
                <a:latin typeface="+mn-lt"/>
              </a:rPr>
              <a:t> </a:t>
            </a:r>
            <a:r>
              <a:rPr lang="en-US" altLang="zh-CN" sz="4000" dirty="0" err="1">
                <a:solidFill>
                  <a:schemeClr val="tx2">
                    <a:satMod val="130000"/>
                  </a:schemeClr>
                </a:solidFill>
                <a:latin typeface="+mn-lt"/>
              </a:rPr>
              <a:t>lù</a:t>
            </a:r>
            <a:r>
              <a:rPr lang="en-US" altLang="zh-CN" sz="4000" dirty="0">
                <a:solidFill>
                  <a:schemeClr val="tx2">
                    <a:satMod val="130000"/>
                  </a:schemeClr>
                </a:solidFill>
                <a:latin typeface="+mn-lt"/>
              </a:rPr>
              <a:t>                (</a:t>
            </a: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Asking directions)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471" y="135687"/>
            <a:ext cx="849116" cy="849116"/>
          </a:xfrm>
          <a:prstGeom prst="rect">
            <a:avLst/>
          </a:prstGeom>
        </p:spPr>
      </p:pic>
      <p:pic>
        <p:nvPicPr>
          <p:cNvPr id="35" name="Picture 29" descr="j01749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900" y="2342050"/>
            <a:ext cx="2503714" cy="166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1" descr="EN00633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028" y="4594000"/>
            <a:ext cx="2073729" cy="1902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0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3226">
            <a:off x="7532793" y="1821149"/>
            <a:ext cx="4505883" cy="450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0" y="1339273"/>
            <a:ext cx="803789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东</a:t>
            </a:r>
            <a:r>
              <a:rPr lang="zh-CN" altLang="en-US" sz="48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边</a:t>
            </a:r>
            <a:r>
              <a:rPr lang="en-US" altLang="zh-CN" sz="48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/</a:t>
            </a:r>
            <a:r>
              <a:rPr lang="zh-CN" altLang="en-US" sz="48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面</a:t>
            </a:r>
            <a:r>
              <a:rPr lang="zh-CN" altLang="en-US" sz="4000" dirty="0">
                <a:solidFill>
                  <a:schemeClr val="accent1">
                    <a:lumMod val="75000"/>
                  </a:schemeClr>
                </a:solidFill>
                <a:ea typeface="SimSun" charset="-122"/>
              </a:rPr>
              <a:t> </a:t>
            </a:r>
            <a:r>
              <a:rPr lang="en-US" altLang="zh-CN" sz="4000" dirty="0">
                <a:solidFill>
                  <a:schemeClr val="accent1">
                    <a:lumMod val="75000"/>
                  </a:schemeClr>
                </a:solidFill>
                <a:ea typeface="SimSun" charset="-122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SimSun" charset="-122"/>
              </a:rPr>
              <a:t>Dōng</a:t>
            </a:r>
            <a:r>
              <a:rPr lang="en-US" altLang="zh-CN" sz="3200" dirty="0">
                <a:solidFill>
                  <a:schemeClr val="accent1">
                    <a:lumMod val="75000"/>
                  </a:schemeClr>
                </a:solidFill>
                <a:latin typeface="+mn-lt"/>
                <a:ea typeface="SimSun" charset="-122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SimSun" charset="-122"/>
              </a:rPr>
              <a:t>bian</a:t>
            </a:r>
            <a:r>
              <a:rPr lang="en-US" altLang="zh-CN" sz="3200" dirty="0">
                <a:solidFill>
                  <a:schemeClr val="accent1">
                    <a:lumMod val="75000"/>
                  </a:schemeClr>
                </a:solidFill>
                <a:latin typeface="+mn-lt"/>
                <a:ea typeface="SimSun" charset="-122"/>
              </a:rPr>
              <a:t>/</a:t>
            </a:r>
            <a:r>
              <a:rPr lang="en-US" altLang="zh-CN" sz="32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SimSun" charset="-122"/>
              </a:rPr>
              <a:t>mian</a:t>
            </a:r>
            <a:r>
              <a:rPr lang="en-US" altLang="zh-CN" sz="3200" dirty="0">
                <a:solidFill>
                  <a:schemeClr val="accent1">
                    <a:lumMod val="75000"/>
                  </a:schemeClr>
                </a:solidFill>
                <a:latin typeface="+mn-lt"/>
                <a:ea typeface="SimSun" charset="-122"/>
              </a:rPr>
              <a:t> (east side)</a:t>
            </a:r>
          </a:p>
          <a:p>
            <a:pPr eaLnBrk="1" hangingPunct="1"/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西</a:t>
            </a:r>
            <a:r>
              <a:rPr lang="zh-CN" altLang="en-US" sz="48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边</a:t>
            </a:r>
            <a:r>
              <a:rPr lang="en-US" altLang="zh-CN" sz="48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/</a:t>
            </a:r>
            <a:r>
              <a:rPr lang="zh-CN" altLang="en-US" sz="48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面</a:t>
            </a:r>
            <a:r>
              <a:rPr lang="zh-CN" altLang="en-US" sz="4000" dirty="0">
                <a:solidFill>
                  <a:schemeClr val="accent1">
                    <a:lumMod val="75000"/>
                  </a:schemeClr>
                </a:solidFill>
                <a:ea typeface="SimSun" charset="-122"/>
              </a:rPr>
              <a:t> </a:t>
            </a:r>
            <a:r>
              <a:rPr lang="en-US" altLang="zh-CN" sz="4000" dirty="0">
                <a:solidFill>
                  <a:schemeClr val="accent1">
                    <a:lumMod val="75000"/>
                  </a:schemeClr>
                </a:solidFill>
                <a:ea typeface="SimSun" charset="-122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SimSun" charset="-122"/>
              </a:rPr>
              <a:t>Xī</a:t>
            </a:r>
            <a:r>
              <a:rPr lang="en-US" altLang="zh-CN" sz="3200" dirty="0">
                <a:solidFill>
                  <a:schemeClr val="accent1">
                    <a:lumMod val="75000"/>
                  </a:schemeClr>
                </a:solidFill>
                <a:latin typeface="+mn-lt"/>
                <a:ea typeface="SimSun" charset="-122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SimSun" charset="-122"/>
              </a:rPr>
              <a:t>bian</a:t>
            </a:r>
            <a:r>
              <a:rPr lang="en-US" altLang="zh-CN" sz="3200" dirty="0">
                <a:solidFill>
                  <a:schemeClr val="accent1">
                    <a:lumMod val="75000"/>
                  </a:schemeClr>
                </a:solidFill>
                <a:latin typeface="+mn-lt"/>
                <a:ea typeface="SimSun" charset="-122"/>
              </a:rPr>
              <a:t>/</a:t>
            </a:r>
            <a:r>
              <a:rPr lang="en-US" altLang="zh-CN" sz="32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SimSun" charset="-122"/>
              </a:rPr>
              <a:t>mian</a:t>
            </a:r>
            <a:r>
              <a:rPr lang="en-US" altLang="zh-CN" sz="3200" dirty="0">
                <a:solidFill>
                  <a:schemeClr val="accent1">
                    <a:lumMod val="75000"/>
                  </a:schemeClr>
                </a:solidFill>
                <a:latin typeface="+mn-lt"/>
                <a:ea typeface="SimSun" charset="-122"/>
              </a:rPr>
              <a:t>       (west side)</a:t>
            </a:r>
          </a:p>
          <a:p>
            <a:pPr eaLnBrk="1" hangingPunct="1"/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南</a:t>
            </a:r>
            <a:r>
              <a:rPr lang="zh-CN" altLang="en-US" sz="48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边</a:t>
            </a:r>
            <a:r>
              <a:rPr lang="en-US" altLang="zh-CN" sz="48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/</a:t>
            </a:r>
            <a:r>
              <a:rPr lang="zh-CN" altLang="en-US" sz="48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面</a:t>
            </a:r>
            <a:r>
              <a:rPr lang="en-US" altLang="zh-CN" sz="48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SimSun" charset="-122"/>
              </a:rPr>
              <a:t>Nán</a:t>
            </a:r>
            <a:r>
              <a:rPr lang="en-US" altLang="zh-CN" sz="3200" dirty="0">
                <a:solidFill>
                  <a:schemeClr val="accent1">
                    <a:lumMod val="75000"/>
                  </a:schemeClr>
                </a:solidFill>
                <a:latin typeface="+mn-lt"/>
                <a:ea typeface="SimSun" charset="-122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SimSun" charset="-122"/>
              </a:rPr>
              <a:t>bian</a:t>
            </a:r>
            <a:r>
              <a:rPr lang="en-US" altLang="zh-CN" sz="3200" dirty="0">
                <a:solidFill>
                  <a:schemeClr val="accent1">
                    <a:lumMod val="75000"/>
                  </a:schemeClr>
                </a:solidFill>
                <a:latin typeface="+mn-lt"/>
                <a:ea typeface="SimSun" charset="-122"/>
              </a:rPr>
              <a:t>/</a:t>
            </a:r>
            <a:r>
              <a:rPr lang="en-US" altLang="zh-CN" sz="32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SimSun" charset="-122"/>
              </a:rPr>
              <a:t>mian</a:t>
            </a:r>
            <a:r>
              <a:rPr lang="en-US" altLang="zh-CN" sz="3200" dirty="0">
                <a:solidFill>
                  <a:schemeClr val="accent1">
                    <a:lumMod val="75000"/>
                  </a:schemeClr>
                </a:solidFill>
                <a:latin typeface="+mn-lt"/>
                <a:ea typeface="SimSun" charset="-122"/>
              </a:rPr>
              <a:t>  (south side)</a:t>
            </a:r>
          </a:p>
          <a:p>
            <a:pPr eaLnBrk="1" hangingPunct="1"/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北</a:t>
            </a:r>
            <a:r>
              <a:rPr lang="zh-CN" altLang="en-US" sz="48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边</a:t>
            </a:r>
            <a:r>
              <a:rPr lang="en-US" altLang="zh-CN" sz="48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/</a:t>
            </a:r>
            <a:r>
              <a:rPr lang="zh-CN" altLang="en-US" sz="48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面</a:t>
            </a:r>
            <a:r>
              <a:rPr lang="en-US" altLang="zh-CN" sz="48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SimSun" charset="-122"/>
              </a:rPr>
              <a:t>Běi</a:t>
            </a:r>
            <a:r>
              <a:rPr lang="en-US" altLang="zh-CN" sz="3200" dirty="0">
                <a:solidFill>
                  <a:schemeClr val="accent1">
                    <a:lumMod val="75000"/>
                  </a:schemeClr>
                </a:solidFill>
                <a:latin typeface="+mn-lt"/>
                <a:ea typeface="SimSun" charset="-122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SimSun" charset="-122"/>
              </a:rPr>
              <a:t>bian</a:t>
            </a:r>
            <a:r>
              <a:rPr lang="en-US" altLang="zh-CN" sz="3200" dirty="0">
                <a:solidFill>
                  <a:schemeClr val="accent1">
                    <a:lumMod val="75000"/>
                  </a:schemeClr>
                </a:solidFill>
                <a:latin typeface="+mn-lt"/>
                <a:ea typeface="SimSun" charset="-122"/>
              </a:rPr>
              <a:t>/</a:t>
            </a:r>
            <a:r>
              <a:rPr lang="en-US" altLang="zh-CN" sz="32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SimSun" charset="-122"/>
              </a:rPr>
              <a:t>mian</a:t>
            </a:r>
            <a:r>
              <a:rPr lang="en-US" altLang="zh-CN" sz="3200" dirty="0">
                <a:solidFill>
                  <a:schemeClr val="accent1">
                    <a:lumMod val="75000"/>
                  </a:schemeClr>
                </a:solidFill>
                <a:latin typeface="+mn-lt"/>
                <a:ea typeface="SimSun" charset="-122"/>
              </a:rPr>
              <a:t>    (north side)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>
                <a:ea typeface="SimSun" charset="-122"/>
                <a:cs typeface="Times New Roman" charset="0"/>
              </a:rPr>
              <a:t>Suffixes </a:t>
            </a:r>
            <a:r>
              <a:rPr lang="zh-CN" altLang="en-US" sz="600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边</a:t>
            </a:r>
            <a:r>
              <a:rPr lang="zh-CN" altLang="en-US">
                <a:solidFill>
                  <a:srgbClr val="C00000"/>
                </a:solidFill>
                <a:ea typeface="SimSun" charset="-122"/>
                <a:cs typeface="Times New Roman" charset="0"/>
              </a:rPr>
              <a:t> </a:t>
            </a:r>
            <a:r>
              <a:rPr lang="en-US" altLang="zh-CN">
                <a:solidFill>
                  <a:srgbClr val="C00000"/>
                </a:solidFill>
                <a:ea typeface="SimSun" charset="-122"/>
                <a:cs typeface="Times New Roman" charset="0"/>
              </a:rPr>
              <a:t>biān/</a:t>
            </a:r>
            <a:r>
              <a:rPr lang="zh-CN" altLang="en-US" sz="600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面</a:t>
            </a:r>
            <a:r>
              <a:rPr lang="zh-CN" altLang="en-US">
                <a:solidFill>
                  <a:srgbClr val="C00000"/>
                </a:solidFill>
                <a:ea typeface="SimSun" charset="-122"/>
                <a:cs typeface="Times New Roman" charset="0"/>
              </a:rPr>
              <a:t> </a:t>
            </a:r>
            <a:r>
              <a:rPr lang="en-US" altLang="zh-CN">
                <a:solidFill>
                  <a:srgbClr val="C00000"/>
                </a:solidFill>
                <a:ea typeface="SimSun" charset="-122"/>
                <a:cs typeface="Times New Roman" charset="0"/>
              </a:rPr>
              <a:t>miàn/</a:t>
            </a:r>
            <a:r>
              <a:rPr lang="zh-CN" altLang="en-US" sz="600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头</a:t>
            </a:r>
            <a:r>
              <a:rPr lang="zh-CN" altLang="en-US">
                <a:solidFill>
                  <a:srgbClr val="C00000"/>
                </a:solidFill>
                <a:ea typeface="SimSun" charset="-122"/>
                <a:cs typeface="Times New Roman" charset="0"/>
              </a:rPr>
              <a:t> </a:t>
            </a:r>
            <a:r>
              <a:rPr lang="en-US" altLang="zh-CN">
                <a:solidFill>
                  <a:srgbClr val="C00000"/>
                </a:solidFill>
                <a:ea typeface="SimSun" charset="-122"/>
                <a:cs typeface="Times New Roman" charset="0"/>
              </a:rPr>
              <a:t>tóu</a:t>
            </a:r>
            <a:endParaRPr lang="zh-CN" altLang="en-US" dirty="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007657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"/>
          <p:cNvSpPr txBox="1">
            <a:spLocks noChangeArrowheads="1"/>
          </p:cNvSpPr>
          <p:nvPr/>
        </p:nvSpPr>
        <p:spPr bwMode="auto">
          <a:xfrm>
            <a:off x="0" y="1"/>
            <a:ext cx="121920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zh-CN" altLang="en-US" sz="480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问路</a:t>
            </a:r>
            <a:r>
              <a:rPr lang="zh-CN" altLang="en-US">
                <a:solidFill>
                  <a:schemeClr val="tx2">
                    <a:satMod val="130000"/>
                  </a:schemeClr>
                </a:solidFill>
              </a:rPr>
              <a:t>   </a:t>
            </a:r>
            <a:r>
              <a:rPr lang="en-US" altLang="zh-CN" sz="4000">
                <a:solidFill>
                  <a:schemeClr val="tx2">
                    <a:satMod val="130000"/>
                  </a:schemeClr>
                </a:solidFill>
                <a:latin typeface="+mn-lt"/>
              </a:rPr>
              <a:t>wèn lù                (</a:t>
            </a:r>
            <a:r>
              <a:rPr lang="en-US">
                <a:solidFill>
                  <a:schemeClr val="tx2">
                    <a:satMod val="130000"/>
                  </a:schemeClr>
                </a:solidFill>
              </a:rPr>
              <a:t>Asking directions)</a:t>
            </a: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471" y="135687"/>
            <a:ext cx="849116" cy="849116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758" y="1295242"/>
            <a:ext cx="3853542" cy="5394960"/>
          </a:xfrm>
        </p:spPr>
      </p:pic>
    </p:spTree>
    <p:extLst>
      <p:ext uri="{BB962C8B-B14F-4D97-AF65-F5344CB8AC3E}">
        <p14:creationId xmlns:p14="http://schemas.microsoft.com/office/powerpoint/2010/main" val="104812164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625600"/>
          </a:xfrm>
          <a:ln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en-US" altLang="zh-CN" sz="4000" dirty="0">
                <a:latin typeface="+mn-lt"/>
                <a:ea typeface="宋体" charset="-122"/>
              </a:rPr>
              <a:t>The Dynamic Particle </a:t>
            </a:r>
            <a:r>
              <a:rPr lang="zh-CN" altLang="en-US" sz="8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过</a:t>
            </a:r>
            <a:r>
              <a:rPr lang="zh-CN" altLang="en-US" dirty="0">
                <a:ea typeface="宋体" charset="-122"/>
              </a:rPr>
              <a:t> </a:t>
            </a:r>
            <a:r>
              <a:rPr lang="en-US" altLang="zh-CN" sz="4000" dirty="0">
                <a:latin typeface="+mn-lt"/>
                <a:ea typeface="宋体" charset="-122"/>
              </a:rPr>
              <a:t>(</a:t>
            </a:r>
            <a:r>
              <a:rPr lang="en-US" altLang="zh-CN" sz="4000" dirty="0" err="1">
                <a:latin typeface="+mn-lt"/>
                <a:ea typeface="宋体" charset="-122"/>
              </a:rPr>
              <a:t>guò</a:t>
            </a:r>
            <a:r>
              <a:rPr lang="en-US" altLang="zh-CN" sz="4000" dirty="0">
                <a:latin typeface="+mn-lt"/>
                <a:ea typeface="宋体" charset="-122"/>
              </a:rPr>
              <a:t>)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77586" y="2429580"/>
            <a:ext cx="11914414" cy="2449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4000" dirty="0">
                <a:solidFill>
                  <a:srgbClr val="C00000"/>
                </a:solidFill>
              </a:rPr>
              <a:t>--To denote a past experience </a:t>
            </a:r>
            <a:endParaRPr lang="en-US" altLang="zh-CN" sz="4000" dirty="0">
              <a:solidFill>
                <a:srgbClr val="005322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altLang="zh-CN" sz="4000" dirty="0">
                <a:solidFill>
                  <a:srgbClr val="005322"/>
                </a:solidFill>
              </a:rPr>
              <a:t>The fact that the speaker worked in Chinatown for a year is the reason why he/she knows how to get there.</a:t>
            </a:r>
            <a:endParaRPr lang="zh-CN" altLang="en-US" sz="4000" dirty="0">
              <a:solidFill>
                <a:srgbClr val="0053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57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42900" y="1534886"/>
            <a:ext cx="6564086" cy="4191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zh-TW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Q:</a:t>
            </a:r>
            <a:r>
              <a:rPr lang="zh-CN" altLang="en-US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你去过中国城吗？</a:t>
            </a:r>
            <a:endParaRPr lang="en-US" altLang="zh-TW" sz="4800" dirty="0">
              <a:solidFill>
                <a:srgbClr val="005322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 eaLnBrk="1" hangingPunct="1">
              <a:buNone/>
            </a:pPr>
            <a:endParaRPr lang="en-US" altLang="zh-TW" sz="4800" dirty="0">
              <a:solidFill>
                <a:srgbClr val="005322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 eaLnBrk="1" hangingPunct="1">
              <a:buNone/>
            </a:pPr>
            <a:r>
              <a:rPr lang="en-US" altLang="zh-TW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A1:</a:t>
            </a:r>
            <a:r>
              <a:rPr lang="zh-CN" altLang="en-US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我去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过</a:t>
            </a:r>
            <a:r>
              <a:rPr lang="zh-CN" altLang="en-US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中国城</a:t>
            </a:r>
            <a:r>
              <a:rPr lang="zh-TW" altLang="en-US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</a:p>
          <a:p>
            <a:pPr marL="0" indent="0" eaLnBrk="1" hangingPunct="1">
              <a:buNone/>
            </a:pPr>
            <a:r>
              <a:rPr lang="en-US" altLang="zh-TW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A2:</a:t>
            </a:r>
            <a:r>
              <a:rPr lang="zh-CN" altLang="en-US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我没去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过</a:t>
            </a:r>
            <a:r>
              <a:rPr lang="zh-CN" altLang="en-US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中国城</a:t>
            </a:r>
            <a:r>
              <a:rPr lang="zh-TW" altLang="en-US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12066814" cy="9960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4000" dirty="0">
                <a:solidFill>
                  <a:srgbClr val="C00000"/>
                </a:solidFill>
                <a:latin typeface="+mn-lt"/>
                <a:ea typeface="宋体" charset="-122"/>
              </a:rPr>
              <a:t>Verb+ 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过</a:t>
            </a:r>
            <a:r>
              <a:rPr lang="zh-CN" altLang="en-US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>
                <a:solidFill>
                  <a:srgbClr val="C00000"/>
                </a:solidFill>
              </a:rPr>
              <a:t>(</a:t>
            </a:r>
            <a:r>
              <a:rPr lang="en-US" altLang="zh-CN" sz="4000" dirty="0" err="1">
                <a:solidFill>
                  <a:srgbClr val="C00000"/>
                </a:solidFill>
              </a:rPr>
              <a:t>guò</a:t>
            </a:r>
            <a:r>
              <a:rPr lang="en-US" altLang="zh-CN" sz="4000" dirty="0">
                <a:solidFill>
                  <a:srgbClr val="C00000"/>
                </a:solidFill>
              </a:rPr>
              <a:t>)                  				</a:t>
            </a:r>
            <a:r>
              <a:rPr lang="en-US" altLang="zh-CN" sz="4000" dirty="0">
                <a:solidFill>
                  <a:srgbClr val="C00000"/>
                </a:solidFill>
                <a:latin typeface="+mn-lt"/>
                <a:ea typeface="宋体" charset="-122"/>
              </a:rPr>
              <a:t>Particle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103" y="70371"/>
            <a:ext cx="849116" cy="849116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44561" y="1557911"/>
            <a:ext cx="5535384" cy="448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3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1" grpId="0" build="p" autoUpdateAnimBg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4929" y="1704242"/>
            <a:ext cx="6564086" cy="4191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zh-TW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Q:</a:t>
            </a:r>
            <a:r>
              <a:rPr lang="zh-CN" altLang="en-US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你吃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过</a:t>
            </a:r>
            <a:r>
              <a:rPr lang="zh-CN" altLang="en-US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饺子吗？</a:t>
            </a:r>
            <a:endParaRPr lang="en-US" altLang="zh-TW" sz="4800" dirty="0">
              <a:solidFill>
                <a:srgbClr val="005322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 eaLnBrk="1" hangingPunct="1">
              <a:buNone/>
            </a:pPr>
            <a:endParaRPr lang="en-US" altLang="zh-TW" sz="4800" dirty="0">
              <a:solidFill>
                <a:srgbClr val="005322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 eaLnBrk="1" hangingPunct="1">
              <a:buNone/>
            </a:pPr>
            <a:r>
              <a:rPr lang="en-US" altLang="zh-TW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A1:</a:t>
            </a:r>
            <a:r>
              <a:rPr lang="zh-CN" altLang="en-US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我吃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过</a:t>
            </a:r>
            <a:r>
              <a:rPr lang="zh-TW" altLang="en-US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</a:p>
          <a:p>
            <a:pPr marL="0" indent="0" eaLnBrk="1" hangingPunct="1">
              <a:buNone/>
            </a:pPr>
            <a:r>
              <a:rPr lang="en-US" altLang="zh-TW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A2:</a:t>
            </a:r>
            <a:r>
              <a:rPr lang="zh-CN" altLang="en-US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我没吃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过</a:t>
            </a:r>
            <a:r>
              <a:rPr lang="zh-TW" altLang="en-US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12066814" cy="9960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4000" dirty="0">
                <a:solidFill>
                  <a:srgbClr val="C00000"/>
                </a:solidFill>
                <a:latin typeface="+mn-lt"/>
                <a:ea typeface="宋体" charset="-122"/>
              </a:rPr>
              <a:t>Verb+ 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过</a:t>
            </a:r>
            <a:r>
              <a:rPr lang="zh-CN" altLang="en-US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>
                <a:solidFill>
                  <a:srgbClr val="C00000"/>
                </a:solidFill>
              </a:rPr>
              <a:t>(</a:t>
            </a:r>
            <a:r>
              <a:rPr lang="en-US" altLang="zh-CN" sz="4000" dirty="0" err="1">
                <a:solidFill>
                  <a:srgbClr val="C00000"/>
                </a:solidFill>
              </a:rPr>
              <a:t>guò</a:t>
            </a:r>
            <a:r>
              <a:rPr lang="en-US" altLang="zh-CN" sz="4000" dirty="0">
                <a:solidFill>
                  <a:srgbClr val="C00000"/>
                </a:solidFill>
              </a:rPr>
              <a:t>)                  				</a:t>
            </a:r>
            <a:r>
              <a:rPr lang="en-US" altLang="zh-CN" sz="4000" dirty="0">
                <a:solidFill>
                  <a:srgbClr val="C00000"/>
                </a:solidFill>
                <a:latin typeface="+mn-lt"/>
                <a:ea typeface="宋体" charset="-122"/>
              </a:rPr>
              <a:t>Particle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103" y="70371"/>
            <a:ext cx="849116" cy="849116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6" descr="j0324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2" y="1860610"/>
            <a:ext cx="4122738" cy="387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105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1" grpId="0" build="p" autoUpdateAnimBg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6958" y="1175658"/>
            <a:ext cx="7952014" cy="5421086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4800" dirty="0">
                <a:solidFill>
                  <a:srgbClr val="C00000"/>
                </a:solidFill>
              </a:rPr>
              <a:t>--</a:t>
            </a:r>
            <a:r>
              <a:rPr lang="en-US" altLang="zh-CN" sz="4000" dirty="0">
                <a:solidFill>
                  <a:srgbClr val="C00000"/>
                </a:solidFill>
              </a:rPr>
              <a:t>To denote a past experience </a:t>
            </a:r>
          </a:p>
          <a:p>
            <a:pPr marL="0" indent="0">
              <a:buNone/>
            </a:pPr>
            <a:endParaRPr lang="en-US" altLang="zh-TW" sz="2000" dirty="0">
              <a:solidFill>
                <a:srgbClr val="005322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 eaLnBrk="1" hangingPunct="1">
              <a:buNone/>
            </a:pPr>
            <a:r>
              <a:rPr lang="en-US" altLang="zh-TW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Q:</a:t>
            </a:r>
            <a:r>
              <a:rPr lang="zh-CN" altLang="en-US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你开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过</a:t>
            </a:r>
            <a:r>
              <a:rPr lang="zh-CN" altLang="en-US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车吗</a:t>
            </a:r>
            <a:r>
              <a:rPr lang="en-US" altLang="zh-TW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?</a:t>
            </a:r>
          </a:p>
          <a:p>
            <a:pPr marL="0" indent="0" eaLnBrk="1" hangingPunct="1">
              <a:buNone/>
            </a:pPr>
            <a:endParaRPr lang="en-US" altLang="zh-TW" sz="4800" dirty="0">
              <a:solidFill>
                <a:srgbClr val="005322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 eaLnBrk="1" hangingPunct="1">
              <a:buNone/>
            </a:pPr>
            <a:r>
              <a:rPr lang="en-US" altLang="zh-TW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A1:</a:t>
            </a:r>
            <a:r>
              <a:rPr lang="zh-CN" altLang="en-US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我开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过</a:t>
            </a:r>
            <a:r>
              <a:rPr lang="zh-CN" altLang="en-US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车</a:t>
            </a:r>
            <a:r>
              <a:rPr lang="zh-TW" altLang="en-US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</a:p>
          <a:p>
            <a:pPr marL="0" indent="0" eaLnBrk="1" hangingPunct="1">
              <a:buNone/>
            </a:pPr>
            <a:r>
              <a:rPr lang="en-US" altLang="zh-TW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A2:</a:t>
            </a:r>
            <a:r>
              <a:rPr lang="zh-CN" altLang="en-US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我没开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过</a:t>
            </a:r>
            <a:r>
              <a:rPr lang="zh-CN" altLang="en-US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车</a:t>
            </a:r>
            <a:r>
              <a:rPr lang="zh-TW" altLang="en-US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</a:p>
        </p:txBody>
      </p:sp>
      <p:pic>
        <p:nvPicPr>
          <p:cNvPr id="76803" name="Picture 12" descr="j019910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57474" y="2719953"/>
            <a:ext cx="3135711" cy="3005934"/>
          </a:xfr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12192000" cy="9960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4000" dirty="0">
                <a:solidFill>
                  <a:srgbClr val="C00000"/>
                </a:solidFill>
                <a:latin typeface="+mn-lt"/>
                <a:ea typeface="宋体" charset="-122"/>
              </a:rPr>
              <a:t>Verb+ 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过</a:t>
            </a:r>
            <a:r>
              <a:rPr lang="zh-CN" altLang="en-US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>
                <a:solidFill>
                  <a:srgbClr val="C00000"/>
                </a:solidFill>
              </a:rPr>
              <a:t>(</a:t>
            </a:r>
            <a:r>
              <a:rPr lang="en-US" altLang="zh-CN" sz="4000" dirty="0" err="1">
                <a:solidFill>
                  <a:srgbClr val="C00000"/>
                </a:solidFill>
              </a:rPr>
              <a:t>guò</a:t>
            </a:r>
            <a:r>
              <a:rPr lang="en-US" altLang="zh-CN" sz="4000" dirty="0">
                <a:solidFill>
                  <a:srgbClr val="C00000"/>
                </a:solidFill>
              </a:rPr>
              <a:t>)                  				</a:t>
            </a:r>
            <a:r>
              <a:rPr lang="en-US" altLang="zh-CN" sz="4000" dirty="0">
                <a:solidFill>
                  <a:srgbClr val="C00000"/>
                </a:solidFill>
                <a:latin typeface="+mn-lt"/>
                <a:ea typeface="宋体" charset="-122"/>
              </a:rPr>
              <a:t>Particle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432" y="86700"/>
            <a:ext cx="849116" cy="84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0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9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9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1" grpId="0" build="p" autoUpdateAnimBg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42900" y="1534886"/>
            <a:ext cx="6564086" cy="4191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zh-TW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Q:</a:t>
            </a:r>
            <a:r>
              <a:rPr lang="zh-CN" altLang="en-US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你坐过飞机吗？</a:t>
            </a:r>
            <a:endParaRPr lang="en-US" altLang="zh-TW" sz="4800" dirty="0">
              <a:solidFill>
                <a:srgbClr val="005322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 eaLnBrk="1" hangingPunct="1">
              <a:buNone/>
            </a:pPr>
            <a:endParaRPr lang="en-US" altLang="zh-TW" sz="4800" dirty="0">
              <a:solidFill>
                <a:srgbClr val="005322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 eaLnBrk="1" hangingPunct="1">
              <a:buNone/>
            </a:pPr>
            <a:r>
              <a:rPr lang="en-US" altLang="zh-TW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A1:</a:t>
            </a:r>
            <a:r>
              <a:rPr lang="zh-CN" altLang="en-US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我坐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过</a:t>
            </a:r>
            <a:r>
              <a:rPr lang="zh-CN" altLang="en-US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飞机</a:t>
            </a:r>
            <a:r>
              <a:rPr lang="zh-TW" altLang="en-US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</a:p>
          <a:p>
            <a:pPr marL="0" indent="0" eaLnBrk="1" hangingPunct="1">
              <a:buNone/>
            </a:pPr>
            <a:r>
              <a:rPr lang="en-US" altLang="zh-TW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A2:</a:t>
            </a:r>
            <a:r>
              <a:rPr lang="zh-CN" altLang="en-US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我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没</a:t>
            </a:r>
            <a:r>
              <a:rPr lang="zh-CN" altLang="en-US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坐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过</a:t>
            </a:r>
            <a:r>
              <a:rPr lang="zh-TW" altLang="en-US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12066814" cy="9960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4000" dirty="0">
                <a:solidFill>
                  <a:srgbClr val="C00000"/>
                </a:solidFill>
                <a:latin typeface="+mn-lt"/>
                <a:ea typeface="宋体" charset="-122"/>
              </a:rPr>
              <a:t>Verb+ 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过</a:t>
            </a:r>
            <a:r>
              <a:rPr lang="zh-CN" altLang="en-US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>
                <a:solidFill>
                  <a:srgbClr val="C00000"/>
                </a:solidFill>
              </a:rPr>
              <a:t>(</a:t>
            </a:r>
            <a:r>
              <a:rPr lang="en-US" altLang="zh-CN" sz="4000" dirty="0" err="1">
                <a:solidFill>
                  <a:srgbClr val="C00000"/>
                </a:solidFill>
              </a:rPr>
              <a:t>guò</a:t>
            </a:r>
            <a:r>
              <a:rPr lang="en-US" altLang="zh-CN" sz="4000" dirty="0">
                <a:solidFill>
                  <a:srgbClr val="C00000"/>
                </a:solidFill>
              </a:rPr>
              <a:t>)                  				</a:t>
            </a:r>
            <a:r>
              <a:rPr lang="en-US" altLang="zh-CN" sz="4000" dirty="0">
                <a:solidFill>
                  <a:srgbClr val="C00000"/>
                </a:solidFill>
                <a:latin typeface="+mn-lt"/>
                <a:ea typeface="宋体" charset="-122"/>
              </a:rPr>
              <a:t>Particle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103" y="70371"/>
            <a:ext cx="849116" cy="849116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2679700"/>
            <a:ext cx="5208815" cy="2545443"/>
          </a:xfrm>
        </p:spPr>
      </p:pic>
    </p:spTree>
    <p:extLst>
      <p:ext uri="{BB962C8B-B14F-4D97-AF65-F5344CB8AC3E}">
        <p14:creationId xmlns:p14="http://schemas.microsoft.com/office/powerpoint/2010/main" val="27259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1" grpId="0" build="p" autoUpdateAnimBg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42900" y="1937657"/>
            <a:ext cx="6564086" cy="4191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zh-TW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Q:</a:t>
            </a:r>
            <a:r>
              <a:rPr lang="zh-CN" altLang="en-US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你坐过地铁吗？</a:t>
            </a:r>
            <a:endParaRPr lang="en-US" altLang="zh-TW" sz="4800" dirty="0">
              <a:solidFill>
                <a:srgbClr val="005322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 eaLnBrk="1" hangingPunct="1">
              <a:buNone/>
            </a:pPr>
            <a:endParaRPr lang="en-US" altLang="zh-TW" sz="4800" dirty="0">
              <a:solidFill>
                <a:srgbClr val="005322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 eaLnBrk="1" hangingPunct="1">
              <a:buNone/>
            </a:pPr>
            <a:r>
              <a:rPr lang="en-US" altLang="zh-TW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A1:</a:t>
            </a:r>
            <a:r>
              <a:rPr lang="zh-CN" altLang="en-US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我坐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过</a:t>
            </a:r>
            <a:r>
              <a:rPr lang="zh-CN" altLang="en-US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地铁</a:t>
            </a:r>
            <a:r>
              <a:rPr lang="zh-TW" altLang="en-US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</a:p>
          <a:p>
            <a:pPr marL="0" indent="0" eaLnBrk="1" hangingPunct="1">
              <a:buNone/>
            </a:pPr>
            <a:r>
              <a:rPr lang="en-US" altLang="zh-TW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A2:</a:t>
            </a:r>
            <a:r>
              <a:rPr lang="zh-CN" altLang="en-US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我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没</a:t>
            </a:r>
            <a:r>
              <a:rPr lang="zh-CN" altLang="en-US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坐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过</a:t>
            </a:r>
            <a:r>
              <a:rPr lang="zh-CN" altLang="en-US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地铁</a:t>
            </a:r>
            <a:r>
              <a:rPr lang="zh-TW" altLang="en-US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12066814" cy="9960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4000" dirty="0">
                <a:solidFill>
                  <a:srgbClr val="C00000"/>
                </a:solidFill>
                <a:latin typeface="+mn-lt"/>
                <a:ea typeface="宋体" charset="-122"/>
              </a:rPr>
              <a:t>Verb+ 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过</a:t>
            </a:r>
            <a:r>
              <a:rPr lang="zh-CN" altLang="en-US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>
                <a:solidFill>
                  <a:srgbClr val="C00000"/>
                </a:solidFill>
              </a:rPr>
              <a:t>(</a:t>
            </a:r>
            <a:r>
              <a:rPr lang="en-US" altLang="zh-CN" sz="4000" dirty="0" err="1">
                <a:solidFill>
                  <a:srgbClr val="C00000"/>
                </a:solidFill>
              </a:rPr>
              <a:t>guò</a:t>
            </a:r>
            <a:r>
              <a:rPr lang="en-US" altLang="zh-CN" sz="4000" dirty="0">
                <a:solidFill>
                  <a:srgbClr val="C00000"/>
                </a:solidFill>
              </a:rPr>
              <a:t>)                  				</a:t>
            </a:r>
            <a:r>
              <a:rPr lang="en-US" altLang="zh-CN" sz="4000" dirty="0">
                <a:solidFill>
                  <a:srgbClr val="C00000"/>
                </a:solidFill>
                <a:latin typeface="+mn-lt"/>
                <a:ea typeface="宋体" charset="-122"/>
              </a:rPr>
              <a:t>Particle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103" y="70371"/>
            <a:ext cx="849116" cy="849116"/>
          </a:xfrm>
          <a:prstGeom prst="rect">
            <a:avLst/>
          </a:prstGeom>
        </p:spPr>
      </p:pic>
      <p:pic>
        <p:nvPicPr>
          <p:cNvPr id="8" name="Picture 30" descr="j01500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76" y="1937657"/>
            <a:ext cx="5232694" cy="419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587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1" grpId="0" build="p" autoUpdateAnimBg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066814" cy="1143000"/>
          </a:xfrm>
          <a:ln w="28575">
            <a:solidFill>
              <a:schemeClr val="tx1"/>
            </a:solidFill>
          </a:ln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zh-CN" altLang="en-US" sz="4800" dirty="0">
                <a:latin typeface="KaiTi" charset="-122"/>
                <a:ea typeface="KaiTi" charset="-122"/>
                <a:cs typeface="KaiTi" charset="-122"/>
              </a:rPr>
              <a:t>说话练习  </a:t>
            </a:r>
            <a:r>
              <a:rPr lang="en-US" altLang="zh-CN" sz="4000" dirty="0" err="1">
                <a:latin typeface="+mn-lt"/>
                <a:ea typeface="KaiTi" charset="-122"/>
                <a:cs typeface="KaiTi" charset="-122"/>
              </a:rPr>
              <a:t>shuō</a:t>
            </a: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latin typeface="+mn-lt"/>
                <a:ea typeface="KaiTi" charset="-122"/>
                <a:cs typeface="KaiTi" charset="-122"/>
              </a:rPr>
              <a:t>huà</a:t>
            </a: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latin typeface="+mn-lt"/>
                <a:ea typeface="KaiTi" charset="-122"/>
                <a:cs typeface="KaiTi" charset="-122"/>
              </a:rPr>
              <a:t>liàn</a:t>
            </a: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latin typeface="+mn-lt"/>
                <a:ea typeface="KaiTi" charset="-122"/>
                <a:cs typeface="KaiTi" charset="-122"/>
              </a:rPr>
              <a:t>xí</a:t>
            </a: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     Speaking Practice</a:t>
            </a:r>
            <a:endParaRPr lang="en-US" sz="4000" dirty="0">
              <a:latin typeface="+mn-lt"/>
              <a:ea typeface="KaiTi" charset="-122"/>
              <a:cs typeface="KaiTi" charset="-122"/>
            </a:endParaRPr>
          </a:p>
        </p:txBody>
      </p:sp>
      <p:sp>
        <p:nvSpPr>
          <p:cNvPr id="80898" name="Rectangle 3"/>
          <p:cNvSpPr>
            <a:spLocks noGrp="1" noChangeArrowheads="1"/>
          </p:cNvSpPr>
          <p:nvPr>
            <p:ph idx="1"/>
          </p:nvPr>
        </p:nvSpPr>
        <p:spPr>
          <a:xfrm>
            <a:off x="168728" y="1469572"/>
            <a:ext cx="10972800" cy="524147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z="3600" dirty="0">
                <a:solidFill>
                  <a:srgbClr val="005322"/>
                </a:solidFill>
                <a:ea typeface="PMingLiU" charset="-120"/>
              </a:rPr>
              <a:t>Tell your classmates about the “interesting experiences you had in your life .”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我去过？</a:t>
            </a:r>
            <a:endParaRPr lang="en-US" altLang="zh-CN" sz="4800" dirty="0">
              <a:solidFill>
                <a:srgbClr val="C00000"/>
              </a:solidFill>
              <a:latin typeface="KaiTi" charset="-122"/>
              <a:ea typeface="KaiTi" charset="-122"/>
              <a:cs typeface="KaiTi" charset="-122"/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我吃过</a:t>
            </a:r>
            <a:r>
              <a:rPr lang="en-US" altLang="zh-CN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…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我看过</a:t>
            </a:r>
            <a:r>
              <a:rPr lang="en-US" altLang="zh-CN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…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我听说过</a:t>
            </a:r>
            <a:r>
              <a:rPr lang="en-US" altLang="zh-CN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3753733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776614"/>
          </a:xfrm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en-US" altLang="zh-CN" sz="4000" dirty="0">
                <a:solidFill>
                  <a:srgbClr val="C00000"/>
                </a:solidFill>
                <a:latin typeface="+mn-lt"/>
                <a:ea typeface="宋体" charset="-122"/>
              </a:rPr>
              <a:t>The Dynamic Particle 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过</a:t>
            </a:r>
            <a:r>
              <a:rPr lang="zh-CN" altLang="en-US" dirty="0">
                <a:solidFill>
                  <a:srgbClr val="C00000"/>
                </a:solidFill>
                <a:ea typeface="宋体" charset="-122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+mn-lt"/>
                <a:ea typeface="宋体" charset="-122"/>
              </a:rPr>
              <a:t>(</a:t>
            </a:r>
            <a:r>
              <a:rPr lang="en-US" altLang="zh-CN" sz="4000" dirty="0" err="1">
                <a:solidFill>
                  <a:srgbClr val="C00000"/>
                </a:solidFill>
                <a:latin typeface="+mn-lt"/>
                <a:ea typeface="宋体" charset="-122"/>
              </a:rPr>
              <a:t>guò</a:t>
            </a:r>
            <a:r>
              <a:rPr lang="en-US" altLang="zh-CN" sz="4000" dirty="0">
                <a:solidFill>
                  <a:srgbClr val="C00000"/>
                </a:solidFill>
                <a:latin typeface="+mn-lt"/>
                <a:ea typeface="宋体" charset="-122"/>
              </a:rPr>
              <a:t>)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8793" y="1005662"/>
            <a:ext cx="11914414" cy="5551713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altLang="zh-CN" sz="40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Ex:</a:t>
            </a:r>
            <a:r>
              <a:rPr lang="zh-CN" altLang="en-US" sz="40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dirty="0">
                <a:solidFill>
                  <a:srgbClr val="005322"/>
                </a:solidFill>
                <a:ea typeface="KaiTi" charset="-122"/>
                <a:cs typeface="KaiTi" charset="-122"/>
              </a:rPr>
              <a:t>Q</a:t>
            </a:r>
            <a:r>
              <a:rPr lang="zh-CN" altLang="en-US" dirty="0">
                <a:solidFill>
                  <a:srgbClr val="005322"/>
                </a:solidFill>
                <a:ea typeface="KaiTi" charset="-122"/>
                <a:cs typeface="KaiTi" charset="-122"/>
              </a:rPr>
              <a:t>：</a:t>
            </a:r>
            <a:r>
              <a:rPr lang="zh-CN" altLang="en-US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你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见过</a:t>
            </a:r>
            <a:r>
              <a:rPr lang="zh-CN" altLang="en-US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李小姐吗？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altLang="zh-CN" sz="2800" dirty="0">
                <a:solidFill>
                  <a:srgbClr val="005322"/>
                </a:solidFill>
              </a:rPr>
              <a:t>       </a:t>
            </a:r>
            <a:r>
              <a:rPr lang="zh-CN" altLang="en-US" sz="2800" dirty="0">
                <a:solidFill>
                  <a:srgbClr val="005322"/>
                </a:solidFill>
              </a:rPr>
              <a:t>          </a:t>
            </a:r>
            <a:r>
              <a:rPr lang="en-US" altLang="zh-CN" sz="2800" dirty="0">
                <a:solidFill>
                  <a:srgbClr val="005322"/>
                </a:solidFill>
              </a:rPr>
              <a:t>     </a:t>
            </a:r>
            <a:r>
              <a:rPr lang="en-US" altLang="zh-CN" dirty="0" err="1">
                <a:solidFill>
                  <a:srgbClr val="005322"/>
                </a:solidFill>
              </a:rPr>
              <a:t>Nǐ</a:t>
            </a:r>
            <a:r>
              <a:rPr lang="en-US" altLang="zh-CN" dirty="0">
                <a:solidFill>
                  <a:srgbClr val="005322"/>
                </a:solidFill>
              </a:rPr>
              <a:t> </a:t>
            </a:r>
            <a:r>
              <a:rPr lang="en-US" altLang="zh-CN" dirty="0" err="1">
                <a:solidFill>
                  <a:srgbClr val="C00000"/>
                </a:solidFill>
              </a:rPr>
              <a:t>jiàn</a:t>
            </a:r>
            <a:r>
              <a:rPr lang="en-US" altLang="zh-CN" dirty="0">
                <a:solidFill>
                  <a:srgbClr val="C00000"/>
                </a:solidFill>
              </a:rPr>
              <a:t> </a:t>
            </a:r>
            <a:r>
              <a:rPr lang="en-US" altLang="zh-CN" dirty="0" err="1">
                <a:solidFill>
                  <a:srgbClr val="C00000"/>
                </a:solidFill>
              </a:rPr>
              <a:t>guò</a:t>
            </a:r>
            <a:r>
              <a:rPr lang="en-US" altLang="zh-CN" dirty="0">
                <a:solidFill>
                  <a:srgbClr val="C00000"/>
                </a:solidFill>
              </a:rPr>
              <a:t> </a:t>
            </a:r>
            <a:r>
              <a:rPr lang="en-US" altLang="zh-CN" dirty="0" err="1">
                <a:solidFill>
                  <a:srgbClr val="005322"/>
                </a:solidFill>
              </a:rPr>
              <a:t>Lǐ</a:t>
            </a:r>
            <a:r>
              <a:rPr lang="en-US" altLang="zh-CN" dirty="0">
                <a:solidFill>
                  <a:srgbClr val="005322"/>
                </a:solidFill>
              </a:rPr>
              <a:t> </a:t>
            </a:r>
            <a:r>
              <a:rPr lang="en-US" altLang="zh-CN" dirty="0" err="1">
                <a:solidFill>
                  <a:srgbClr val="005322"/>
                </a:solidFill>
              </a:rPr>
              <a:t>xiǎojiě</a:t>
            </a:r>
            <a:r>
              <a:rPr lang="en-US" altLang="zh-CN" dirty="0">
                <a:solidFill>
                  <a:srgbClr val="005322"/>
                </a:solidFill>
              </a:rPr>
              <a:t> ma?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zh-CN" altLang="en-US" dirty="0">
                <a:solidFill>
                  <a:srgbClr val="005322"/>
                </a:solidFill>
              </a:rPr>
              <a:t>               </a:t>
            </a:r>
            <a:r>
              <a:rPr lang="en-US" altLang="zh-CN" dirty="0">
                <a:solidFill>
                  <a:srgbClr val="005322"/>
                </a:solidFill>
              </a:rPr>
              <a:t>    Have you ever met Miss Li?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zh-CN" altLang="en-US" dirty="0">
                <a:solidFill>
                  <a:srgbClr val="005322"/>
                </a:solidFill>
              </a:rPr>
              <a:t>       </a:t>
            </a:r>
            <a:r>
              <a:rPr lang="en-US" altLang="zh-CN" dirty="0">
                <a:solidFill>
                  <a:srgbClr val="005322"/>
                </a:solidFill>
              </a:rPr>
              <a:t>     A</a:t>
            </a:r>
            <a:r>
              <a:rPr lang="zh-CN" altLang="en-US" dirty="0">
                <a:solidFill>
                  <a:srgbClr val="005322"/>
                </a:solidFill>
              </a:rPr>
              <a:t>：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见过</a:t>
            </a:r>
            <a:r>
              <a:rPr lang="zh-CN" altLang="en-US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，上个月还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见过</a:t>
            </a:r>
            <a:r>
              <a:rPr lang="zh-CN" altLang="en-US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她。</a:t>
            </a:r>
            <a:endParaRPr lang="en-US" altLang="zh-CN" sz="4800" dirty="0">
              <a:solidFill>
                <a:srgbClr val="005322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zh-CN" altLang="en-US" dirty="0">
                <a:solidFill>
                  <a:srgbClr val="005322"/>
                </a:solidFill>
              </a:rPr>
              <a:t>               </a:t>
            </a:r>
            <a:r>
              <a:rPr lang="en-US" altLang="zh-CN" dirty="0">
                <a:solidFill>
                  <a:srgbClr val="005322"/>
                </a:solidFill>
              </a:rPr>
              <a:t>     </a:t>
            </a:r>
            <a:r>
              <a:rPr lang="en-US" altLang="zh-CN" dirty="0" err="1">
                <a:solidFill>
                  <a:srgbClr val="C00000"/>
                </a:solidFill>
              </a:rPr>
              <a:t>Jiàn</a:t>
            </a:r>
            <a:r>
              <a:rPr lang="en-US" altLang="zh-CN" dirty="0">
                <a:solidFill>
                  <a:srgbClr val="C00000"/>
                </a:solidFill>
              </a:rPr>
              <a:t> </a:t>
            </a:r>
            <a:r>
              <a:rPr lang="en-US" altLang="zh-CN" dirty="0" err="1">
                <a:solidFill>
                  <a:srgbClr val="C00000"/>
                </a:solidFill>
              </a:rPr>
              <a:t>guò</a:t>
            </a:r>
            <a:r>
              <a:rPr lang="en-US" altLang="zh-CN" dirty="0">
                <a:solidFill>
                  <a:srgbClr val="005322"/>
                </a:solidFill>
              </a:rPr>
              <a:t>, </a:t>
            </a:r>
            <a:r>
              <a:rPr lang="en-US" altLang="zh-CN" dirty="0" err="1">
                <a:solidFill>
                  <a:srgbClr val="005322"/>
                </a:solidFill>
              </a:rPr>
              <a:t>shàng</a:t>
            </a:r>
            <a:r>
              <a:rPr lang="en-US" altLang="zh-CN" dirty="0">
                <a:solidFill>
                  <a:srgbClr val="005322"/>
                </a:solidFill>
              </a:rPr>
              <a:t> </a:t>
            </a:r>
            <a:r>
              <a:rPr lang="en-US" altLang="zh-CN" dirty="0" err="1">
                <a:solidFill>
                  <a:srgbClr val="005322"/>
                </a:solidFill>
              </a:rPr>
              <a:t>ge</a:t>
            </a:r>
            <a:r>
              <a:rPr lang="en-US" altLang="zh-CN" dirty="0">
                <a:solidFill>
                  <a:srgbClr val="005322"/>
                </a:solidFill>
              </a:rPr>
              <a:t> </a:t>
            </a:r>
            <a:r>
              <a:rPr lang="en-US" altLang="zh-CN" dirty="0" err="1">
                <a:solidFill>
                  <a:srgbClr val="005322"/>
                </a:solidFill>
              </a:rPr>
              <a:t>yuè</a:t>
            </a:r>
            <a:r>
              <a:rPr lang="en-US" altLang="zh-CN" dirty="0">
                <a:solidFill>
                  <a:srgbClr val="005322"/>
                </a:solidFill>
              </a:rPr>
              <a:t> </a:t>
            </a:r>
            <a:r>
              <a:rPr lang="en-US" altLang="zh-CN" dirty="0" err="1">
                <a:solidFill>
                  <a:srgbClr val="005322"/>
                </a:solidFill>
              </a:rPr>
              <a:t>hái</a:t>
            </a:r>
            <a:r>
              <a:rPr lang="en-US" altLang="zh-CN" dirty="0">
                <a:solidFill>
                  <a:srgbClr val="005322"/>
                </a:solidFill>
              </a:rPr>
              <a:t> </a:t>
            </a:r>
            <a:r>
              <a:rPr lang="en-US" altLang="zh-CN" dirty="0" err="1">
                <a:solidFill>
                  <a:srgbClr val="C00000"/>
                </a:solidFill>
              </a:rPr>
              <a:t>jiàn</a:t>
            </a:r>
            <a:r>
              <a:rPr lang="en-US" altLang="zh-CN" dirty="0">
                <a:solidFill>
                  <a:srgbClr val="C00000"/>
                </a:solidFill>
              </a:rPr>
              <a:t> </a:t>
            </a:r>
            <a:r>
              <a:rPr lang="en-US" altLang="zh-CN" dirty="0" err="1">
                <a:solidFill>
                  <a:srgbClr val="C00000"/>
                </a:solidFill>
              </a:rPr>
              <a:t>guò</a:t>
            </a:r>
            <a:r>
              <a:rPr lang="en-US" altLang="zh-CN" dirty="0">
                <a:solidFill>
                  <a:srgbClr val="C00000"/>
                </a:solidFill>
              </a:rPr>
              <a:t> </a:t>
            </a:r>
            <a:r>
              <a:rPr lang="en-US" altLang="zh-CN" dirty="0" err="1">
                <a:solidFill>
                  <a:srgbClr val="005322"/>
                </a:solidFill>
              </a:rPr>
              <a:t>tā</a:t>
            </a:r>
            <a:r>
              <a:rPr lang="en-US" altLang="zh-CN" dirty="0">
                <a:solidFill>
                  <a:srgbClr val="005322"/>
                </a:solidFill>
              </a:rPr>
              <a:t>.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zh-CN" altLang="en-US" dirty="0">
                <a:solidFill>
                  <a:srgbClr val="005322"/>
                </a:solidFill>
              </a:rPr>
              <a:t>               </a:t>
            </a:r>
            <a:r>
              <a:rPr lang="en-US" altLang="zh-CN" dirty="0">
                <a:solidFill>
                  <a:srgbClr val="005322"/>
                </a:solidFill>
              </a:rPr>
              <a:t>     Yes. I saw her as recently as last month.</a:t>
            </a:r>
            <a:endParaRPr lang="en-US" altLang="zh-CN" sz="4000" dirty="0">
              <a:solidFill>
                <a:srgbClr val="005322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en-US" altLang="zh-CN" sz="40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Ex: </a:t>
            </a:r>
            <a:r>
              <a:rPr lang="zh-CN" altLang="en-US" sz="4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我</a:t>
            </a:r>
            <a:r>
              <a:rPr lang="zh-CN" altLang="en-US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见过</a:t>
            </a:r>
            <a:r>
              <a:rPr lang="zh-CN" altLang="en-US" sz="4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李友，</a:t>
            </a:r>
            <a:r>
              <a:rPr lang="en-US" altLang="zh-CN" sz="4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(</a:t>
            </a:r>
            <a:r>
              <a:rPr lang="zh-CN" altLang="en-US" sz="4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所以知道</a:t>
            </a:r>
            <a:r>
              <a:rPr lang="en-US" altLang="zh-CN" sz="4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)</a:t>
            </a:r>
            <a:r>
              <a:rPr lang="zh-CN" altLang="en-US" sz="4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她很高。</a:t>
            </a:r>
          </a:p>
          <a:p>
            <a:pPr marL="0" indent="0">
              <a:buNone/>
            </a:pPr>
            <a:r>
              <a:rPr lang="en-US" altLang="zh-CN" sz="2800" dirty="0">
                <a:solidFill>
                  <a:srgbClr val="005322"/>
                </a:solidFill>
              </a:rPr>
              <a:t>           </a:t>
            </a:r>
            <a:r>
              <a:rPr lang="en-US" altLang="zh-CN" dirty="0" err="1">
                <a:solidFill>
                  <a:srgbClr val="005322"/>
                </a:solidFill>
              </a:rPr>
              <a:t>Wǒ</a:t>
            </a:r>
            <a:r>
              <a:rPr lang="en-US" altLang="zh-CN" dirty="0">
                <a:solidFill>
                  <a:srgbClr val="005322"/>
                </a:solidFill>
              </a:rPr>
              <a:t> </a:t>
            </a:r>
            <a:r>
              <a:rPr lang="en-US" altLang="zh-CN" dirty="0" err="1">
                <a:solidFill>
                  <a:srgbClr val="005322"/>
                </a:solidFill>
              </a:rPr>
              <a:t>jiàn</a:t>
            </a:r>
            <a:r>
              <a:rPr lang="en-US" altLang="zh-CN" dirty="0">
                <a:solidFill>
                  <a:srgbClr val="005322"/>
                </a:solidFill>
              </a:rPr>
              <a:t> </a:t>
            </a:r>
            <a:r>
              <a:rPr lang="en-US" altLang="zh-CN" dirty="0" err="1">
                <a:solidFill>
                  <a:srgbClr val="005322"/>
                </a:solidFill>
              </a:rPr>
              <a:t>guò</a:t>
            </a:r>
            <a:r>
              <a:rPr lang="en-US" altLang="zh-CN" dirty="0">
                <a:solidFill>
                  <a:srgbClr val="005322"/>
                </a:solidFill>
              </a:rPr>
              <a:t> </a:t>
            </a:r>
            <a:r>
              <a:rPr lang="en-US" altLang="zh-CN" dirty="0" err="1">
                <a:solidFill>
                  <a:srgbClr val="005322"/>
                </a:solidFill>
              </a:rPr>
              <a:t>Lǐ</a:t>
            </a:r>
            <a:r>
              <a:rPr lang="en-US" altLang="zh-CN" dirty="0">
                <a:solidFill>
                  <a:srgbClr val="005322"/>
                </a:solidFill>
              </a:rPr>
              <a:t> </a:t>
            </a:r>
            <a:r>
              <a:rPr lang="en-US" altLang="zh-CN" dirty="0" err="1">
                <a:solidFill>
                  <a:srgbClr val="005322"/>
                </a:solidFill>
              </a:rPr>
              <a:t>Yǒu</a:t>
            </a:r>
            <a:r>
              <a:rPr lang="en-US" altLang="zh-CN" dirty="0">
                <a:solidFill>
                  <a:srgbClr val="005322"/>
                </a:solidFill>
              </a:rPr>
              <a:t>,      (</a:t>
            </a:r>
            <a:r>
              <a:rPr lang="en-US" altLang="zh-CN" dirty="0" err="1">
                <a:solidFill>
                  <a:srgbClr val="005322"/>
                </a:solidFill>
              </a:rPr>
              <a:t>suǒyǐ</a:t>
            </a:r>
            <a:r>
              <a:rPr lang="en-US" altLang="zh-CN" dirty="0">
                <a:solidFill>
                  <a:srgbClr val="005322"/>
                </a:solidFill>
              </a:rPr>
              <a:t> </a:t>
            </a:r>
            <a:r>
              <a:rPr lang="en-US" altLang="zh-CN" dirty="0" err="1">
                <a:solidFill>
                  <a:srgbClr val="005322"/>
                </a:solidFill>
              </a:rPr>
              <a:t>zhīdào</a:t>
            </a:r>
            <a:r>
              <a:rPr lang="en-US" altLang="zh-CN" dirty="0">
                <a:solidFill>
                  <a:srgbClr val="005322"/>
                </a:solidFill>
              </a:rPr>
              <a:t>) </a:t>
            </a:r>
            <a:r>
              <a:rPr lang="en-US" altLang="zh-CN" dirty="0" err="1">
                <a:solidFill>
                  <a:srgbClr val="005322"/>
                </a:solidFill>
              </a:rPr>
              <a:t>tā</a:t>
            </a:r>
            <a:r>
              <a:rPr lang="en-US" altLang="zh-CN" dirty="0">
                <a:solidFill>
                  <a:srgbClr val="005322"/>
                </a:solidFill>
              </a:rPr>
              <a:t> </a:t>
            </a:r>
            <a:r>
              <a:rPr lang="en-US" altLang="zh-CN" dirty="0" err="1">
                <a:solidFill>
                  <a:srgbClr val="005322"/>
                </a:solidFill>
              </a:rPr>
              <a:t>hěn</a:t>
            </a:r>
            <a:r>
              <a:rPr lang="en-US" altLang="zh-CN" dirty="0">
                <a:solidFill>
                  <a:srgbClr val="005322"/>
                </a:solidFill>
              </a:rPr>
              <a:t> </a:t>
            </a:r>
            <a:r>
              <a:rPr lang="en-US" altLang="zh-CN" dirty="0" err="1">
                <a:solidFill>
                  <a:srgbClr val="005322"/>
                </a:solidFill>
              </a:rPr>
              <a:t>gāo</a:t>
            </a:r>
            <a:r>
              <a:rPr lang="en-US" altLang="zh-CN" dirty="0">
                <a:solidFill>
                  <a:srgbClr val="005322"/>
                </a:solidFill>
              </a:rPr>
              <a:t>. </a:t>
            </a:r>
          </a:p>
          <a:p>
            <a:pPr marL="0" indent="0">
              <a:buNone/>
            </a:pPr>
            <a:r>
              <a:rPr lang="en-US" altLang="zh-CN" dirty="0">
                <a:solidFill>
                  <a:srgbClr val="005322"/>
                </a:solidFill>
              </a:rPr>
              <a:t>          I’ve met Li You before, (so I know) she is tall.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893629" y="1306284"/>
            <a:ext cx="3298371" cy="2775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766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7" grpId="0" build="p" autoUpdateAnimBg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12192000" cy="709030"/>
          </a:xfrm>
          <a:ln w="28575">
            <a:solidFill>
              <a:schemeClr val="accent1"/>
            </a:solidFill>
          </a:ln>
        </p:spPr>
        <p:txBody>
          <a:bodyPr/>
          <a:lstStyle/>
          <a:p>
            <a:r>
              <a:rPr lang="en-US" altLang="zh-CN" sz="4000" dirty="0">
                <a:solidFill>
                  <a:srgbClr val="C00000"/>
                </a:solidFill>
                <a:latin typeface="+mn-lt"/>
                <a:ea typeface="宋体" charset="-122"/>
              </a:rPr>
              <a:t>The Dynamic Particle 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过</a:t>
            </a:r>
            <a:r>
              <a:rPr lang="zh-CN" altLang="en-US" dirty="0">
                <a:solidFill>
                  <a:srgbClr val="C00000"/>
                </a:solidFill>
                <a:ea typeface="宋体" charset="-122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+mn-lt"/>
                <a:ea typeface="宋体" charset="-122"/>
              </a:rPr>
              <a:t>(</a:t>
            </a:r>
            <a:r>
              <a:rPr lang="en-US" altLang="zh-CN" sz="4000" dirty="0" err="1">
                <a:solidFill>
                  <a:srgbClr val="C00000"/>
                </a:solidFill>
                <a:latin typeface="+mn-lt"/>
                <a:ea typeface="宋体" charset="-122"/>
              </a:rPr>
              <a:t>guò</a:t>
            </a:r>
            <a:r>
              <a:rPr lang="en-US" altLang="zh-CN" sz="4000" dirty="0">
                <a:solidFill>
                  <a:srgbClr val="C00000"/>
                </a:solidFill>
                <a:latin typeface="+mn-lt"/>
                <a:ea typeface="宋体" charset="-122"/>
              </a:rPr>
              <a:t>)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413" y="1175655"/>
            <a:ext cx="11914414" cy="1930800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40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Ex:</a:t>
            </a:r>
            <a:r>
              <a:rPr lang="zh-CN" altLang="en-US" sz="4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我以前</a:t>
            </a:r>
            <a:r>
              <a:rPr lang="zh-CN" altLang="en-US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去过</a:t>
            </a:r>
            <a:r>
              <a:rPr lang="zh-CN" altLang="en-US" sz="4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中国城，所以知道怎么走。</a:t>
            </a:r>
          </a:p>
          <a:p>
            <a:pPr marL="0" indent="0">
              <a:buNone/>
            </a:pPr>
            <a:r>
              <a:rPr lang="en-US" altLang="zh-CN" sz="2400" dirty="0">
                <a:solidFill>
                  <a:srgbClr val="005322"/>
                </a:solidFill>
              </a:rPr>
              <a:t>                 </a:t>
            </a:r>
            <a:r>
              <a:rPr lang="en-US" altLang="zh-CN" sz="2800" dirty="0" err="1">
                <a:solidFill>
                  <a:srgbClr val="005322"/>
                </a:solidFill>
              </a:rPr>
              <a:t>Wǒ</a:t>
            </a:r>
            <a:r>
              <a:rPr lang="en-US" altLang="zh-CN" sz="2800" dirty="0">
                <a:solidFill>
                  <a:srgbClr val="005322"/>
                </a:solidFill>
              </a:rPr>
              <a:t> </a:t>
            </a:r>
            <a:r>
              <a:rPr lang="en-US" altLang="zh-CN" sz="2800" dirty="0" err="1">
                <a:solidFill>
                  <a:srgbClr val="005322"/>
                </a:solidFill>
              </a:rPr>
              <a:t>yǐqián</a:t>
            </a:r>
            <a:r>
              <a:rPr lang="en-US" altLang="zh-CN" sz="2800" dirty="0">
                <a:solidFill>
                  <a:srgbClr val="005322"/>
                </a:solidFill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</a:rPr>
              <a:t>qù</a:t>
            </a:r>
            <a:r>
              <a:rPr lang="en-US" altLang="zh-CN" sz="2800" dirty="0">
                <a:solidFill>
                  <a:srgbClr val="C00000"/>
                </a:solidFill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</a:rPr>
              <a:t>guo</a:t>
            </a:r>
            <a:r>
              <a:rPr lang="en-US" altLang="zh-CN" sz="2800" dirty="0">
                <a:solidFill>
                  <a:srgbClr val="C00000"/>
                </a:solidFill>
              </a:rPr>
              <a:t> </a:t>
            </a:r>
            <a:r>
              <a:rPr lang="en-US" altLang="zh-CN" sz="2800" dirty="0" err="1">
                <a:solidFill>
                  <a:srgbClr val="005322"/>
                </a:solidFill>
              </a:rPr>
              <a:t>Zhōngguóchéng</a:t>
            </a:r>
            <a:r>
              <a:rPr lang="en-US" altLang="zh-CN" sz="2800" dirty="0">
                <a:solidFill>
                  <a:srgbClr val="005322"/>
                </a:solidFill>
              </a:rPr>
              <a:t>, </a:t>
            </a:r>
            <a:r>
              <a:rPr lang="en-US" altLang="zh-CN" sz="2800" dirty="0" err="1">
                <a:solidFill>
                  <a:srgbClr val="005322"/>
                </a:solidFill>
              </a:rPr>
              <a:t>suǒyǐ</a:t>
            </a:r>
            <a:r>
              <a:rPr lang="en-US" altLang="zh-CN" sz="2800" dirty="0">
                <a:solidFill>
                  <a:srgbClr val="005322"/>
                </a:solidFill>
              </a:rPr>
              <a:t> </a:t>
            </a:r>
            <a:r>
              <a:rPr lang="en-US" altLang="zh-CN" sz="2800" dirty="0" err="1">
                <a:solidFill>
                  <a:srgbClr val="005322"/>
                </a:solidFill>
              </a:rPr>
              <a:t>zhīdào</a:t>
            </a:r>
            <a:r>
              <a:rPr lang="en-US" altLang="zh-CN" sz="2800" dirty="0">
                <a:solidFill>
                  <a:srgbClr val="005322"/>
                </a:solidFill>
              </a:rPr>
              <a:t> </a:t>
            </a:r>
            <a:r>
              <a:rPr lang="en-US" altLang="zh-CN" sz="2800" dirty="0" err="1">
                <a:solidFill>
                  <a:srgbClr val="005322"/>
                </a:solidFill>
              </a:rPr>
              <a:t>zěnme</a:t>
            </a:r>
            <a:r>
              <a:rPr lang="en-US" altLang="zh-CN" sz="2800" dirty="0">
                <a:solidFill>
                  <a:srgbClr val="005322"/>
                </a:solidFill>
              </a:rPr>
              <a:t> </a:t>
            </a:r>
            <a:r>
              <a:rPr lang="en-US" altLang="zh-CN" sz="2800" dirty="0" err="1">
                <a:solidFill>
                  <a:srgbClr val="005322"/>
                </a:solidFill>
              </a:rPr>
              <a:t>zǒu</a:t>
            </a:r>
            <a:r>
              <a:rPr lang="en-US" altLang="zh-CN" sz="2800" dirty="0">
                <a:solidFill>
                  <a:srgbClr val="005322"/>
                </a:solidFill>
              </a:rPr>
              <a:t>. </a:t>
            </a:r>
          </a:p>
          <a:p>
            <a:pPr marL="0" indent="0">
              <a:buNone/>
            </a:pPr>
            <a:r>
              <a:rPr lang="en-US" altLang="zh-CN" sz="2800" dirty="0">
                <a:solidFill>
                  <a:srgbClr val="005322"/>
                </a:solidFill>
              </a:rPr>
              <a:t>              I’ve been to Chinatown before. I know how to get there.</a:t>
            </a:r>
          </a:p>
          <a:p>
            <a:pPr marL="0" indent="0">
              <a:buNone/>
            </a:pPr>
            <a:endParaRPr lang="en-US" altLang="zh-CN" sz="2800" dirty="0">
              <a:solidFill>
                <a:srgbClr val="005322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77506" y="1885391"/>
            <a:ext cx="2114494" cy="1712741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38793" y="3573080"/>
            <a:ext cx="11914414" cy="3128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altLang="zh-CN" sz="40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Ex:</a:t>
            </a:r>
            <a:r>
              <a:rPr lang="zh-CN" altLang="en-US" sz="4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我在中国城</a:t>
            </a:r>
            <a:r>
              <a:rPr lang="zh-CN" altLang="en-US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工作过</a:t>
            </a:r>
            <a:r>
              <a:rPr lang="zh-CN" altLang="en-US" sz="4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一年，我知道怎么走</a:t>
            </a:r>
            <a:r>
              <a:rPr lang="zh-CN" altLang="en-US" dirty="0">
                <a:solidFill>
                  <a:prstClr val="black"/>
                </a:solidFill>
              </a:rPr>
              <a:t>。</a:t>
            </a:r>
            <a:endParaRPr lang="en-US" altLang="zh-CN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altLang="zh-CN" sz="2800" dirty="0">
                <a:solidFill>
                  <a:srgbClr val="005322"/>
                </a:solidFill>
              </a:rPr>
              <a:t>       </a:t>
            </a:r>
            <a:r>
              <a:rPr lang="en-US" altLang="zh-CN" sz="2800" dirty="0" err="1">
                <a:solidFill>
                  <a:srgbClr val="005322"/>
                </a:solidFill>
              </a:rPr>
              <a:t>Wǒ</a:t>
            </a:r>
            <a:r>
              <a:rPr lang="en-US" altLang="zh-CN" sz="2800" dirty="0">
                <a:solidFill>
                  <a:srgbClr val="005322"/>
                </a:solidFill>
              </a:rPr>
              <a:t> </a:t>
            </a:r>
            <a:r>
              <a:rPr lang="en-US" altLang="zh-CN" sz="2800" dirty="0" err="1">
                <a:solidFill>
                  <a:srgbClr val="005322"/>
                </a:solidFill>
              </a:rPr>
              <a:t>zài</a:t>
            </a:r>
            <a:r>
              <a:rPr lang="en-US" altLang="zh-CN" sz="2800" dirty="0">
                <a:solidFill>
                  <a:srgbClr val="005322"/>
                </a:solidFill>
              </a:rPr>
              <a:t> </a:t>
            </a:r>
            <a:r>
              <a:rPr lang="en-US" altLang="zh-CN" sz="2800" dirty="0" err="1">
                <a:solidFill>
                  <a:srgbClr val="005322"/>
                </a:solidFill>
              </a:rPr>
              <a:t>Zhōngguóchéng</a:t>
            </a:r>
            <a:r>
              <a:rPr lang="en-US" altLang="zh-CN" sz="2800" dirty="0">
                <a:solidFill>
                  <a:srgbClr val="005322"/>
                </a:solidFill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</a:rPr>
              <a:t>gōngzuò</a:t>
            </a:r>
            <a:r>
              <a:rPr lang="en-US" altLang="zh-CN" sz="2800" dirty="0">
                <a:solidFill>
                  <a:srgbClr val="C00000"/>
                </a:solidFill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</a:rPr>
              <a:t>guo</a:t>
            </a:r>
            <a:r>
              <a:rPr lang="en-US" altLang="zh-CN" sz="2800" dirty="0">
                <a:solidFill>
                  <a:srgbClr val="C00000"/>
                </a:solidFill>
              </a:rPr>
              <a:t> </a:t>
            </a:r>
            <a:r>
              <a:rPr lang="en-US" altLang="zh-CN" sz="2800" dirty="0" err="1">
                <a:solidFill>
                  <a:srgbClr val="005322"/>
                </a:solidFill>
              </a:rPr>
              <a:t>yì</a:t>
            </a:r>
            <a:r>
              <a:rPr lang="en-US" altLang="zh-CN" sz="2800" dirty="0">
                <a:solidFill>
                  <a:srgbClr val="005322"/>
                </a:solidFill>
              </a:rPr>
              <a:t> </a:t>
            </a:r>
            <a:r>
              <a:rPr lang="en-US" altLang="zh-CN" sz="2800" dirty="0" err="1">
                <a:solidFill>
                  <a:srgbClr val="005322"/>
                </a:solidFill>
              </a:rPr>
              <a:t>nián</a:t>
            </a:r>
            <a:r>
              <a:rPr lang="en-US" altLang="zh-CN" sz="2800" dirty="0">
                <a:solidFill>
                  <a:srgbClr val="005322"/>
                </a:solidFill>
              </a:rPr>
              <a:t>,     </a:t>
            </a:r>
            <a:r>
              <a:rPr lang="en-US" altLang="zh-CN" sz="2800" dirty="0" err="1">
                <a:solidFill>
                  <a:srgbClr val="005322"/>
                </a:solidFill>
              </a:rPr>
              <a:t>wǒ</a:t>
            </a:r>
            <a:r>
              <a:rPr lang="en-US" altLang="zh-CN" sz="2800" dirty="0">
                <a:solidFill>
                  <a:srgbClr val="005322"/>
                </a:solidFill>
              </a:rPr>
              <a:t> </a:t>
            </a:r>
            <a:r>
              <a:rPr lang="en-US" altLang="zh-CN" sz="2800" dirty="0" err="1">
                <a:solidFill>
                  <a:srgbClr val="005322"/>
                </a:solidFill>
              </a:rPr>
              <a:t>zhīdào</a:t>
            </a:r>
            <a:r>
              <a:rPr lang="en-US" altLang="zh-CN" sz="2800" dirty="0">
                <a:solidFill>
                  <a:srgbClr val="005322"/>
                </a:solidFill>
              </a:rPr>
              <a:t> </a:t>
            </a:r>
            <a:r>
              <a:rPr lang="en-US" altLang="zh-CN" sz="2800" dirty="0" err="1">
                <a:solidFill>
                  <a:srgbClr val="005322"/>
                </a:solidFill>
              </a:rPr>
              <a:t>zěnme</a:t>
            </a:r>
            <a:r>
              <a:rPr lang="en-US" altLang="zh-CN" sz="2800" dirty="0">
                <a:solidFill>
                  <a:srgbClr val="005322"/>
                </a:solidFill>
              </a:rPr>
              <a:t> </a:t>
            </a:r>
            <a:r>
              <a:rPr lang="en-US" altLang="zh-CN" sz="2800" dirty="0" err="1">
                <a:solidFill>
                  <a:srgbClr val="005322"/>
                </a:solidFill>
              </a:rPr>
              <a:t>zǒu</a:t>
            </a:r>
            <a:r>
              <a:rPr lang="en-US" altLang="zh-CN" sz="2800" dirty="0">
                <a:solidFill>
                  <a:srgbClr val="005322"/>
                </a:solidFill>
              </a:rPr>
              <a:t>. </a:t>
            </a:r>
            <a:endParaRPr lang="en-US" altLang="zh-CN" sz="40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altLang="zh-CN" dirty="0">
                <a:solidFill>
                  <a:srgbClr val="C00000"/>
                </a:solidFill>
              </a:rPr>
              <a:t>--To denote a past experience </a:t>
            </a:r>
            <a:endParaRPr lang="en-US" altLang="zh-CN" dirty="0">
              <a:solidFill>
                <a:srgbClr val="005322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altLang="zh-CN" dirty="0">
                <a:solidFill>
                  <a:srgbClr val="005322"/>
                </a:solidFill>
              </a:rPr>
              <a:t>The fact that the speaker worked in Chinatown for a year is the reason why he/she knows how to get there.</a:t>
            </a:r>
            <a:endParaRPr lang="zh-CN" altLang="en-US" dirty="0">
              <a:solidFill>
                <a:srgbClr val="0053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79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7" grpId="0" build="p" autoUpdateAnimBg="0"/>
      <p:bldP spid="5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/>
          </p:nvPr>
        </p:nvSpPr>
        <p:spPr>
          <a:xfrm>
            <a:off x="27710" y="20781"/>
            <a:ext cx="12039598" cy="1043151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东</a:t>
            </a:r>
            <a:r>
              <a:rPr lang="en-US" altLang="zh-CN" sz="3600" dirty="0" err="1">
                <a:solidFill>
                  <a:srgbClr val="C00000"/>
                </a:solidFill>
                <a:ea typeface="KaiTi" charset="-122"/>
                <a:cs typeface="KaiTi" charset="-122"/>
              </a:rPr>
              <a:t>dōng</a:t>
            </a:r>
            <a:r>
              <a:rPr lang="en-US" altLang="zh-CN" sz="3600" dirty="0">
                <a:solidFill>
                  <a:srgbClr val="C00000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ea typeface="KaiTi" charset="-122"/>
                <a:cs typeface="KaiTi" charset="-122"/>
              </a:rPr>
              <a:t>(East)</a:t>
            </a:r>
            <a:r>
              <a:rPr lang="zh-CN" altLang="en-US" sz="32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、</a:t>
            </a:r>
            <a:r>
              <a:rPr lang="zh-CN" altLang="en-US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南</a:t>
            </a:r>
            <a:r>
              <a:rPr lang="en-US" altLang="zh-CN" sz="3600" dirty="0" err="1">
                <a:solidFill>
                  <a:srgbClr val="C00000"/>
                </a:solidFill>
                <a:ea typeface="KaiTi" charset="-122"/>
                <a:cs typeface="KaiTi" charset="-122"/>
              </a:rPr>
              <a:t>nán</a:t>
            </a:r>
            <a:r>
              <a:rPr lang="en-US" altLang="zh-CN" sz="3600" dirty="0">
                <a:solidFill>
                  <a:srgbClr val="C00000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ea typeface="KaiTi" charset="-122"/>
                <a:cs typeface="KaiTi" charset="-122"/>
              </a:rPr>
              <a:t>(South)</a:t>
            </a:r>
            <a:r>
              <a:rPr lang="zh-CN" altLang="en-US" sz="3200" dirty="0">
                <a:solidFill>
                  <a:srgbClr val="C00000"/>
                </a:solidFill>
                <a:ea typeface="KaiTi" charset="-122"/>
                <a:cs typeface="KaiTi" charset="-122"/>
              </a:rPr>
              <a:t>、</a:t>
            </a:r>
            <a:r>
              <a:rPr lang="zh-CN" altLang="en-US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西</a:t>
            </a:r>
            <a:r>
              <a:rPr lang="en-US" altLang="zh-CN" sz="3600" dirty="0" err="1">
                <a:solidFill>
                  <a:srgbClr val="C00000"/>
                </a:solidFill>
                <a:ea typeface="KaiTi" charset="-122"/>
                <a:cs typeface="KaiTi" charset="-122"/>
              </a:rPr>
              <a:t>xī</a:t>
            </a:r>
            <a:r>
              <a:rPr lang="en-US" altLang="zh-CN" sz="3600" dirty="0">
                <a:solidFill>
                  <a:srgbClr val="C00000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ea typeface="KaiTi" charset="-122"/>
                <a:cs typeface="KaiTi" charset="-122"/>
              </a:rPr>
              <a:t>(West)</a:t>
            </a:r>
            <a:r>
              <a:rPr lang="zh-CN" altLang="en-US" sz="3200" dirty="0">
                <a:solidFill>
                  <a:srgbClr val="C00000"/>
                </a:solidFill>
                <a:ea typeface="KaiTi" charset="-122"/>
                <a:cs typeface="KaiTi" charset="-122"/>
              </a:rPr>
              <a:t>、</a:t>
            </a:r>
            <a:r>
              <a:rPr lang="zh-CN" altLang="en-US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北</a:t>
            </a:r>
            <a:r>
              <a:rPr lang="en-US" altLang="zh-CN" sz="3600" dirty="0" err="1">
                <a:solidFill>
                  <a:srgbClr val="C00000"/>
                </a:solidFill>
                <a:ea typeface="KaiTi" charset="-122"/>
                <a:cs typeface="KaiTi" charset="-122"/>
              </a:rPr>
              <a:t>běi</a:t>
            </a:r>
            <a:r>
              <a:rPr lang="en-US" altLang="zh-CN" sz="3600" dirty="0">
                <a:solidFill>
                  <a:srgbClr val="C00000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ea typeface="KaiTi" charset="-122"/>
                <a:cs typeface="KaiTi" charset="-122"/>
              </a:rPr>
              <a:t>(North)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581" y="1281803"/>
            <a:ext cx="5283274" cy="528327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378788"/>
            <a:ext cx="5068455" cy="522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3054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503238"/>
            <a:ext cx="7620000" cy="487362"/>
          </a:xfrm>
        </p:spPr>
        <p:txBody>
          <a:bodyPr/>
          <a:lstStyle/>
          <a:p>
            <a:r>
              <a:rPr lang="en-US" altLang="zh-CN" sz="2400">
                <a:ea typeface="宋体" charset="-122"/>
              </a:rPr>
              <a:t/>
            </a:r>
            <a:br>
              <a:rPr lang="en-US" altLang="zh-CN" sz="2400">
                <a:ea typeface="宋体" charset="-122"/>
              </a:rPr>
            </a:br>
            <a:endParaRPr lang="en-US" altLang="zh-CN" sz="2400">
              <a:ea typeface="宋体" charset="-122"/>
            </a:endParaRP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2272" y="1556773"/>
            <a:ext cx="9029700" cy="2470828"/>
          </a:xfrm>
        </p:spPr>
        <p:txBody>
          <a:bodyPr/>
          <a:lstStyle/>
          <a:p>
            <a:r>
              <a:rPr lang="en-US" altLang="zh-CN" sz="3600" dirty="0">
                <a:ea typeface="宋体" charset="-122"/>
              </a:rPr>
              <a:t> </a:t>
            </a:r>
            <a:r>
              <a:rPr lang="zh-CN" altLang="en-US" sz="5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我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用用</a:t>
            </a:r>
            <a:r>
              <a:rPr lang="zh-CN" altLang="en-US" sz="5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你的电脑可以吗？</a:t>
            </a:r>
          </a:p>
          <a:p>
            <a:pPr marL="0" indent="0">
              <a:buNone/>
            </a:pPr>
            <a:r>
              <a:rPr lang="en-US" altLang="zh-CN" sz="3600" dirty="0">
                <a:solidFill>
                  <a:srgbClr val="005322"/>
                </a:solidFill>
                <a:ea typeface="宋体" charset="-122"/>
              </a:rPr>
              <a:t>     </a:t>
            </a:r>
            <a:r>
              <a:rPr lang="en-US" altLang="zh-CN" sz="3600" dirty="0" err="1">
                <a:solidFill>
                  <a:srgbClr val="005322"/>
                </a:solidFill>
                <a:ea typeface="宋体" charset="-122"/>
              </a:rPr>
              <a:t>Wǒ</a:t>
            </a:r>
            <a:r>
              <a:rPr lang="en-US" altLang="zh-CN" sz="3600" dirty="0">
                <a:solidFill>
                  <a:srgbClr val="005322"/>
                </a:solidFill>
                <a:ea typeface="宋体" charset="-122"/>
              </a:rPr>
              <a:t> </a:t>
            </a:r>
            <a:r>
              <a:rPr lang="en-US" altLang="zh-CN" sz="3600" dirty="0" err="1">
                <a:solidFill>
                  <a:srgbClr val="005322"/>
                </a:solidFill>
                <a:ea typeface="宋体" charset="-122"/>
              </a:rPr>
              <a:t>yòng</a:t>
            </a:r>
            <a:r>
              <a:rPr lang="en-US" altLang="zh-CN" sz="3600" dirty="0">
                <a:solidFill>
                  <a:srgbClr val="005322"/>
                </a:solidFill>
                <a:ea typeface="宋体" charset="-122"/>
              </a:rPr>
              <a:t> </a:t>
            </a:r>
            <a:r>
              <a:rPr lang="en-US" altLang="zh-CN" sz="3600" dirty="0" err="1">
                <a:solidFill>
                  <a:srgbClr val="005322"/>
                </a:solidFill>
                <a:ea typeface="宋体" charset="-122"/>
              </a:rPr>
              <a:t>yong</a:t>
            </a:r>
            <a:r>
              <a:rPr lang="en-US" altLang="zh-CN" sz="3600" dirty="0">
                <a:solidFill>
                  <a:srgbClr val="005322"/>
                </a:solidFill>
                <a:ea typeface="宋体" charset="-122"/>
              </a:rPr>
              <a:t> </a:t>
            </a:r>
            <a:r>
              <a:rPr lang="en-US" altLang="zh-CN" sz="3600" dirty="0" err="1">
                <a:solidFill>
                  <a:srgbClr val="005322"/>
                </a:solidFill>
                <a:ea typeface="宋体" charset="-122"/>
              </a:rPr>
              <a:t>nǐ</a:t>
            </a:r>
            <a:r>
              <a:rPr lang="en-US" altLang="zh-CN" sz="3600" dirty="0">
                <a:solidFill>
                  <a:srgbClr val="005322"/>
                </a:solidFill>
                <a:ea typeface="宋体" charset="-122"/>
              </a:rPr>
              <a:t> de </a:t>
            </a:r>
            <a:r>
              <a:rPr lang="en-US" altLang="zh-CN" sz="3600" dirty="0" err="1">
                <a:solidFill>
                  <a:srgbClr val="005322"/>
                </a:solidFill>
                <a:ea typeface="宋体" charset="-122"/>
              </a:rPr>
              <a:t>diànnǎo</a:t>
            </a:r>
            <a:r>
              <a:rPr lang="en-US" altLang="zh-CN" sz="3600" dirty="0">
                <a:solidFill>
                  <a:srgbClr val="005322"/>
                </a:solidFill>
                <a:ea typeface="宋体" charset="-122"/>
              </a:rPr>
              <a:t> </a:t>
            </a:r>
            <a:r>
              <a:rPr lang="en-US" altLang="zh-CN" sz="3600" dirty="0" err="1">
                <a:solidFill>
                  <a:srgbClr val="005322"/>
                </a:solidFill>
                <a:ea typeface="宋体" charset="-122"/>
              </a:rPr>
              <a:t>kěyǐ</a:t>
            </a:r>
            <a:r>
              <a:rPr lang="en-US" altLang="zh-CN" sz="3600" dirty="0">
                <a:solidFill>
                  <a:srgbClr val="005322"/>
                </a:solidFill>
                <a:ea typeface="宋体" charset="-122"/>
              </a:rPr>
              <a:t> ma? </a:t>
            </a:r>
          </a:p>
          <a:p>
            <a:pPr marL="0" indent="0">
              <a:buNone/>
            </a:pPr>
            <a:r>
              <a:rPr lang="en-US" altLang="zh-CN" sz="3600" dirty="0">
                <a:solidFill>
                  <a:srgbClr val="005322"/>
                </a:solidFill>
                <a:ea typeface="宋体" charset="-122"/>
              </a:rPr>
              <a:t>     May I use your computer for a minute?</a:t>
            </a:r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9961" y="2792187"/>
            <a:ext cx="3583295" cy="3869870"/>
          </a:xfr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121920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zh-CN">
                <a:solidFill>
                  <a:srgbClr val="C00000"/>
                </a:solidFill>
                <a:ea typeface="宋体" charset="-122"/>
              </a:rPr>
              <a:t>Reduplication of Verbs</a:t>
            </a:r>
            <a:endParaRPr lang="en-US" altLang="zh-CN" dirty="0">
              <a:solidFill>
                <a:srgbClr val="C00000"/>
              </a:solidFill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297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7" grpId="0" build="p" autoUpdateAnimBg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charset="-122"/>
              </a:rPr>
              <a:t/>
            </a:r>
            <a:br>
              <a:rPr lang="en-US" altLang="zh-CN">
                <a:ea typeface="宋体" charset="-122"/>
              </a:rPr>
            </a:br>
            <a:endParaRPr lang="en-US" altLang="zh-CN">
              <a:ea typeface="宋体" charset="-122"/>
            </a:endParaRP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599" y="1273629"/>
            <a:ext cx="11185071" cy="4648200"/>
          </a:xfrm>
        </p:spPr>
        <p:txBody>
          <a:bodyPr/>
          <a:lstStyle/>
          <a:p>
            <a:r>
              <a:rPr lang="zh-CN" altLang="en-US" sz="5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你考完试，我们一起去公园走走，聊聊天儿。</a:t>
            </a:r>
          </a:p>
          <a:p>
            <a:pPr marL="0" indent="0">
              <a:buNone/>
            </a:pPr>
            <a:r>
              <a:rPr lang="en-US" altLang="zh-CN" sz="4000" dirty="0" err="1">
                <a:solidFill>
                  <a:srgbClr val="005322"/>
                </a:solidFill>
                <a:ea typeface="宋体" charset="-122"/>
              </a:rPr>
              <a:t>Nǐ</a:t>
            </a:r>
            <a:r>
              <a:rPr lang="en-US" altLang="zh-CN" sz="4000" dirty="0">
                <a:solidFill>
                  <a:srgbClr val="005322"/>
                </a:solidFill>
                <a:ea typeface="宋体" charset="-122"/>
              </a:rPr>
              <a:t> </a:t>
            </a:r>
            <a:r>
              <a:rPr lang="en-US" altLang="zh-CN" sz="4000" dirty="0" err="1">
                <a:solidFill>
                  <a:srgbClr val="005322"/>
                </a:solidFill>
                <a:ea typeface="宋体" charset="-122"/>
              </a:rPr>
              <a:t>kǎo</a:t>
            </a:r>
            <a:r>
              <a:rPr lang="en-US" altLang="zh-CN" sz="4000" dirty="0">
                <a:solidFill>
                  <a:srgbClr val="005322"/>
                </a:solidFill>
                <a:ea typeface="宋体" charset="-122"/>
              </a:rPr>
              <a:t> </a:t>
            </a:r>
            <a:r>
              <a:rPr lang="en-US" altLang="zh-CN" sz="4000" dirty="0" err="1">
                <a:solidFill>
                  <a:srgbClr val="005322"/>
                </a:solidFill>
                <a:ea typeface="宋体" charset="-122"/>
              </a:rPr>
              <a:t>wán</a:t>
            </a:r>
            <a:r>
              <a:rPr lang="en-US" altLang="zh-CN" sz="4000" dirty="0">
                <a:solidFill>
                  <a:srgbClr val="005322"/>
                </a:solidFill>
                <a:ea typeface="宋体" charset="-122"/>
              </a:rPr>
              <a:t> </a:t>
            </a:r>
            <a:r>
              <a:rPr lang="en-US" altLang="zh-CN" sz="4000" dirty="0" err="1">
                <a:solidFill>
                  <a:srgbClr val="005322"/>
                </a:solidFill>
                <a:ea typeface="宋体" charset="-122"/>
              </a:rPr>
              <a:t>shì</a:t>
            </a:r>
            <a:r>
              <a:rPr lang="en-US" altLang="zh-CN" sz="4000" dirty="0">
                <a:solidFill>
                  <a:srgbClr val="005322"/>
                </a:solidFill>
                <a:ea typeface="宋体" charset="-122"/>
              </a:rPr>
              <a:t>, </a:t>
            </a:r>
            <a:r>
              <a:rPr lang="en-US" altLang="zh-CN" sz="4000" dirty="0" err="1">
                <a:solidFill>
                  <a:srgbClr val="005322"/>
                </a:solidFill>
                <a:ea typeface="宋体" charset="-122"/>
              </a:rPr>
              <a:t>wǒmen</a:t>
            </a:r>
            <a:r>
              <a:rPr lang="en-US" altLang="zh-CN" sz="4000" dirty="0">
                <a:solidFill>
                  <a:srgbClr val="005322"/>
                </a:solidFill>
                <a:ea typeface="宋体" charset="-122"/>
              </a:rPr>
              <a:t> </a:t>
            </a:r>
            <a:r>
              <a:rPr lang="en-US" altLang="zh-CN" sz="4000" dirty="0" err="1">
                <a:solidFill>
                  <a:srgbClr val="005322"/>
                </a:solidFill>
                <a:ea typeface="宋体" charset="-122"/>
              </a:rPr>
              <a:t>yìqǐ</a:t>
            </a:r>
            <a:r>
              <a:rPr lang="en-US" altLang="zh-CN" sz="4000" dirty="0">
                <a:solidFill>
                  <a:srgbClr val="005322"/>
                </a:solidFill>
                <a:ea typeface="宋体" charset="-122"/>
              </a:rPr>
              <a:t> </a:t>
            </a:r>
            <a:r>
              <a:rPr lang="en-US" altLang="zh-CN" sz="4000" dirty="0" err="1">
                <a:solidFill>
                  <a:srgbClr val="005322"/>
                </a:solidFill>
                <a:ea typeface="宋体" charset="-122"/>
              </a:rPr>
              <a:t>qù</a:t>
            </a:r>
            <a:r>
              <a:rPr lang="en-US" altLang="zh-CN" sz="4000" dirty="0">
                <a:solidFill>
                  <a:srgbClr val="005322"/>
                </a:solidFill>
                <a:ea typeface="宋体" charset="-122"/>
              </a:rPr>
              <a:t> </a:t>
            </a:r>
            <a:r>
              <a:rPr lang="en-US" altLang="zh-CN" sz="4000" dirty="0" err="1">
                <a:solidFill>
                  <a:srgbClr val="005322"/>
                </a:solidFill>
                <a:ea typeface="宋体" charset="-122"/>
              </a:rPr>
              <a:t>gōngyuán</a:t>
            </a:r>
            <a:r>
              <a:rPr lang="en-US" altLang="zh-CN" sz="4000" dirty="0">
                <a:solidFill>
                  <a:srgbClr val="005322"/>
                </a:solidFill>
                <a:ea typeface="宋体" charset="-122"/>
              </a:rPr>
              <a:t> </a:t>
            </a:r>
            <a:r>
              <a:rPr lang="en-US" altLang="zh-CN" sz="4000" dirty="0" err="1">
                <a:solidFill>
                  <a:srgbClr val="005322"/>
                </a:solidFill>
                <a:ea typeface="宋体" charset="-122"/>
              </a:rPr>
              <a:t>zǒu</a:t>
            </a:r>
            <a:r>
              <a:rPr lang="en-US" altLang="zh-CN" sz="4000" dirty="0">
                <a:solidFill>
                  <a:srgbClr val="005322"/>
                </a:solidFill>
                <a:ea typeface="宋体" charset="-122"/>
              </a:rPr>
              <a:t> </a:t>
            </a:r>
            <a:r>
              <a:rPr lang="en-US" altLang="zh-CN" sz="4000" dirty="0" err="1">
                <a:solidFill>
                  <a:srgbClr val="005322"/>
                </a:solidFill>
                <a:ea typeface="宋体" charset="-122"/>
              </a:rPr>
              <a:t>zou</a:t>
            </a:r>
            <a:r>
              <a:rPr lang="en-US" altLang="zh-CN" sz="4000" dirty="0">
                <a:solidFill>
                  <a:srgbClr val="005322"/>
                </a:solidFill>
                <a:ea typeface="宋体" charset="-122"/>
              </a:rPr>
              <a:t>, </a:t>
            </a:r>
            <a:r>
              <a:rPr lang="en-US" altLang="zh-CN" sz="4000" dirty="0" err="1">
                <a:solidFill>
                  <a:srgbClr val="005322"/>
                </a:solidFill>
                <a:ea typeface="宋体" charset="-122"/>
              </a:rPr>
              <a:t>liáo</a:t>
            </a:r>
            <a:r>
              <a:rPr lang="en-US" altLang="zh-CN" sz="4000" dirty="0">
                <a:solidFill>
                  <a:srgbClr val="005322"/>
                </a:solidFill>
                <a:ea typeface="宋体" charset="-122"/>
              </a:rPr>
              <a:t> </a:t>
            </a:r>
            <a:r>
              <a:rPr lang="en-US" altLang="zh-CN" sz="4000" dirty="0" err="1">
                <a:solidFill>
                  <a:srgbClr val="005322"/>
                </a:solidFill>
                <a:ea typeface="宋体" charset="-122"/>
              </a:rPr>
              <a:t>liao</a:t>
            </a:r>
            <a:r>
              <a:rPr lang="en-US" altLang="zh-CN" sz="4000" dirty="0">
                <a:solidFill>
                  <a:srgbClr val="005322"/>
                </a:solidFill>
                <a:ea typeface="宋体" charset="-122"/>
              </a:rPr>
              <a:t> </a:t>
            </a:r>
            <a:r>
              <a:rPr lang="en-US" altLang="zh-CN" sz="4000" dirty="0" err="1">
                <a:solidFill>
                  <a:srgbClr val="005322"/>
                </a:solidFill>
                <a:ea typeface="宋体" charset="-122"/>
              </a:rPr>
              <a:t>tiānr</a:t>
            </a:r>
            <a:r>
              <a:rPr lang="en-US" altLang="zh-CN" sz="4000" dirty="0">
                <a:solidFill>
                  <a:srgbClr val="005322"/>
                </a:solidFill>
                <a:ea typeface="宋体" charset="-122"/>
              </a:rPr>
              <a:t>. </a:t>
            </a:r>
          </a:p>
          <a:p>
            <a:pPr marL="0" indent="0">
              <a:buNone/>
            </a:pPr>
            <a:r>
              <a:rPr lang="en-US" altLang="zh-CN" sz="4000" dirty="0">
                <a:solidFill>
                  <a:srgbClr val="005322"/>
                </a:solidFill>
                <a:ea typeface="宋体" charset="-122"/>
              </a:rPr>
              <a:t>Let’s take a walk in the park </a:t>
            </a:r>
          </a:p>
          <a:p>
            <a:pPr marL="0" indent="0">
              <a:buNone/>
            </a:pPr>
            <a:r>
              <a:rPr lang="en-US" altLang="zh-CN" sz="4000" dirty="0">
                <a:solidFill>
                  <a:srgbClr val="005322"/>
                </a:solidFill>
                <a:ea typeface="宋体" charset="-122"/>
              </a:rPr>
              <a:t>and have a chat after your exam.</a:t>
            </a:r>
          </a:p>
        </p:txBody>
      </p:sp>
      <p:pic>
        <p:nvPicPr>
          <p:cNvPr id="12292" name="Picture 3" descr="C:\Documents and Settings\yan.DINGFAMILY\Local Settings\Temporary Internet Files\Content.IE5\54GL9AXQ\MM900295178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70642" y="3831318"/>
            <a:ext cx="2256775" cy="2798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121920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zh-CN">
                <a:solidFill>
                  <a:srgbClr val="C00000"/>
                </a:solidFill>
                <a:ea typeface="宋体" charset="-122"/>
              </a:rPr>
              <a:t>Reduplication of Verbs</a:t>
            </a:r>
            <a:endParaRPr lang="en-US" altLang="zh-CN" dirty="0">
              <a:solidFill>
                <a:srgbClr val="C00000"/>
              </a:solidFill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231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8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8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8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8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9" grpId="0" build="p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43215" y="4293963"/>
            <a:ext cx="11704524" cy="1952396"/>
          </a:xfrm>
        </p:spPr>
        <p:txBody>
          <a:bodyPr/>
          <a:lstStyle/>
          <a:p>
            <a:pPr algn="l"/>
            <a:r>
              <a:rPr lang="en-US" altLang="zh-CN" sz="4000" dirty="0">
                <a:solidFill>
                  <a:srgbClr val="CC0000"/>
                </a:solidFill>
                <a:ea typeface="宋体" charset="-122"/>
              </a:rPr>
              <a:t>If a sentence includes both a modal verb and an action verb, only the action verb can be reduplicated. </a:t>
            </a:r>
            <a:endParaRPr lang="en-US" altLang="zh-CN" sz="4000" dirty="0">
              <a:ea typeface="宋体" charset="-122"/>
            </a:endParaRP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3215" y="1224418"/>
            <a:ext cx="9343685" cy="2590800"/>
          </a:xfrm>
        </p:spPr>
        <p:txBody>
          <a:bodyPr/>
          <a:lstStyle/>
          <a:p>
            <a:r>
              <a:rPr lang="zh-CN" altLang="en-US" sz="5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她想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看看</a:t>
            </a:r>
            <a:r>
              <a:rPr lang="zh-CN" altLang="en-US" sz="5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我的新手机。</a:t>
            </a:r>
          </a:p>
          <a:p>
            <a:pPr marL="0" indent="0">
              <a:buNone/>
            </a:pPr>
            <a:r>
              <a:rPr lang="en-US" altLang="zh-CN" sz="3600" dirty="0">
                <a:solidFill>
                  <a:srgbClr val="005322"/>
                </a:solidFill>
                <a:ea typeface="宋体" charset="-122"/>
              </a:rPr>
              <a:t>    </a:t>
            </a:r>
            <a:r>
              <a:rPr lang="en-US" altLang="zh-CN" sz="3600" dirty="0" err="1">
                <a:solidFill>
                  <a:srgbClr val="005322"/>
                </a:solidFill>
                <a:ea typeface="宋体" charset="-122"/>
              </a:rPr>
              <a:t>Tā</a:t>
            </a:r>
            <a:r>
              <a:rPr lang="en-US" altLang="zh-CN" sz="3600" dirty="0">
                <a:solidFill>
                  <a:srgbClr val="005322"/>
                </a:solidFill>
                <a:ea typeface="宋体" charset="-122"/>
              </a:rPr>
              <a:t> </a:t>
            </a:r>
            <a:r>
              <a:rPr lang="en-US" altLang="zh-CN" sz="3600" dirty="0" err="1">
                <a:solidFill>
                  <a:srgbClr val="005322"/>
                </a:solidFill>
                <a:ea typeface="宋体" charset="-122"/>
              </a:rPr>
              <a:t>xiǎng</a:t>
            </a:r>
            <a:r>
              <a:rPr lang="en-US" altLang="zh-CN" sz="3600" dirty="0">
                <a:solidFill>
                  <a:srgbClr val="005322"/>
                </a:solidFill>
                <a:ea typeface="宋体" charset="-122"/>
              </a:rPr>
              <a:t> </a:t>
            </a:r>
            <a:r>
              <a:rPr lang="en-US" altLang="zh-CN" sz="3600" dirty="0" err="1">
                <a:solidFill>
                  <a:srgbClr val="005322"/>
                </a:solidFill>
                <a:ea typeface="宋体" charset="-122"/>
              </a:rPr>
              <a:t>kàn</a:t>
            </a:r>
            <a:r>
              <a:rPr lang="en-US" altLang="zh-CN" sz="3600" dirty="0">
                <a:solidFill>
                  <a:srgbClr val="005322"/>
                </a:solidFill>
                <a:ea typeface="宋体" charset="-122"/>
              </a:rPr>
              <a:t> </a:t>
            </a:r>
            <a:r>
              <a:rPr lang="en-US" altLang="zh-CN" sz="3600" dirty="0" err="1">
                <a:solidFill>
                  <a:srgbClr val="005322"/>
                </a:solidFill>
                <a:ea typeface="宋体" charset="-122"/>
              </a:rPr>
              <a:t>kan</a:t>
            </a:r>
            <a:r>
              <a:rPr lang="en-US" altLang="zh-CN" sz="3600" dirty="0">
                <a:solidFill>
                  <a:srgbClr val="005322"/>
                </a:solidFill>
                <a:ea typeface="宋体" charset="-122"/>
              </a:rPr>
              <a:t> </a:t>
            </a:r>
            <a:r>
              <a:rPr lang="en-US" altLang="zh-CN" sz="3600" dirty="0" err="1">
                <a:solidFill>
                  <a:srgbClr val="005322"/>
                </a:solidFill>
                <a:ea typeface="宋体" charset="-122"/>
              </a:rPr>
              <a:t>wǒ</a:t>
            </a:r>
            <a:r>
              <a:rPr lang="en-US" altLang="zh-CN" sz="3600" dirty="0">
                <a:solidFill>
                  <a:srgbClr val="005322"/>
                </a:solidFill>
                <a:ea typeface="宋体" charset="-122"/>
              </a:rPr>
              <a:t> de </a:t>
            </a:r>
            <a:r>
              <a:rPr lang="en-US" altLang="zh-CN" sz="3600" dirty="0" err="1">
                <a:solidFill>
                  <a:srgbClr val="005322"/>
                </a:solidFill>
                <a:ea typeface="宋体" charset="-122"/>
              </a:rPr>
              <a:t>xīn</a:t>
            </a:r>
            <a:r>
              <a:rPr lang="en-US" altLang="zh-CN" sz="3600" dirty="0">
                <a:solidFill>
                  <a:srgbClr val="005322"/>
                </a:solidFill>
                <a:ea typeface="宋体" charset="-122"/>
              </a:rPr>
              <a:t> </a:t>
            </a:r>
            <a:r>
              <a:rPr lang="en-US" altLang="zh-CN" sz="3600" dirty="0" err="1">
                <a:solidFill>
                  <a:srgbClr val="005322"/>
                </a:solidFill>
                <a:ea typeface="宋体" charset="-122"/>
              </a:rPr>
              <a:t>shǒujī</a:t>
            </a:r>
            <a:r>
              <a:rPr lang="en-US" altLang="zh-CN" sz="3600" dirty="0">
                <a:solidFill>
                  <a:srgbClr val="005322"/>
                </a:solidFill>
                <a:ea typeface="宋体" charset="-122"/>
              </a:rPr>
              <a:t>. </a:t>
            </a:r>
          </a:p>
          <a:p>
            <a:pPr marL="0" indent="0">
              <a:buNone/>
            </a:pPr>
            <a:r>
              <a:rPr lang="en-US" altLang="zh-CN" sz="3600" dirty="0">
                <a:solidFill>
                  <a:srgbClr val="005322"/>
                </a:solidFill>
                <a:ea typeface="宋体" charset="-122"/>
              </a:rPr>
              <a:t>    She wants to take a look at my new cell phone.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121920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zh-CN">
                <a:solidFill>
                  <a:srgbClr val="C00000"/>
                </a:solidFill>
                <a:ea typeface="宋体" charset="-122"/>
              </a:rPr>
              <a:t>Reduplication of Verbs</a:t>
            </a:r>
            <a:endParaRPr lang="en-US" altLang="zh-CN" dirty="0">
              <a:solidFill>
                <a:srgbClr val="C00000"/>
              </a:solidFill>
              <a:ea typeface="宋体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6289">
            <a:off x="9048160" y="1914194"/>
            <a:ext cx="3373785" cy="177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6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6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6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/>
          </p:nvPr>
        </p:nvSpPr>
        <p:spPr>
          <a:xfrm>
            <a:off x="27710" y="20781"/>
            <a:ext cx="12164290" cy="1043151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东</a:t>
            </a:r>
            <a:r>
              <a:rPr lang="en-US" altLang="zh-CN" sz="3600" dirty="0" err="1">
                <a:solidFill>
                  <a:srgbClr val="C00000"/>
                </a:solidFill>
                <a:ea typeface="KaiTi" charset="-122"/>
                <a:cs typeface="KaiTi" charset="-122"/>
              </a:rPr>
              <a:t>dōng</a:t>
            </a:r>
            <a:r>
              <a:rPr lang="en-US" altLang="zh-CN" sz="3600" dirty="0">
                <a:solidFill>
                  <a:srgbClr val="C00000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ea typeface="KaiTi" charset="-122"/>
                <a:cs typeface="KaiTi" charset="-122"/>
              </a:rPr>
              <a:t>(East)</a:t>
            </a:r>
            <a:r>
              <a:rPr lang="zh-CN" altLang="en-US" sz="32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、</a:t>
            </a:r>
            <a:r>
              <a:rPr lang="zh-CN" altLang="en-US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南</a:t>
            </a:r>
            <a:r>
              <a:rPr lang="en-US" altLang="zh-CN" sz="3600" dirty="0" err="1">
                <a:solidFill>
                  <a:srgbClr val="C00000"/>
                </a:solidFill>
                <a:ea typeface="KaiTi" charset="-122"/>
                <a:cs typeface="KaiTi" charset="-122"/>
              </a:rPr>
              <a:t>nán</a:t>
            </a:r>
            <a:r>
              <a:rPr lang="en-US" altLang="zh-CN" sz="3600" dirty="0">
                <a:solidFill>
                  <a:srgbClr val="C00000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ea typeface="KaiTi" charset="-122"/>
                <a:cs typeface="KaiTi" charset="-122"/>
              </a:rPr>
              <a:t>(South)</a:t>
            </a:r>
            <a:r>
              <a:rPr lang="zh-CN" altLang="en-US" sz="3200" dirty="0">
                <a:solidFill>
                  <a:srgbClr val="C00000"/>
                </a:solidFill>
                <a:ea typeface="KaiTi" charset="-122"/>
                <a:cs typeface="KaiTi" charset="-122"/>
              </a:rPr>
              <a:t>、</a:t>
            </a:r>
            <a:r>
              <a:rPr lang="zh-CN" altLang="en-US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西</a:t>
            </a:r>
            <a:r>
              <a:rPr lang="en-US" altLang="zh-CN" sz="3600" dirty="0" err="1">
                <a:solidFill>
                  <a:srgbClr val="C00000"/>
                </a:solidFill>
                <a:ea typeface="KaiTi" charset="-122"/>
                <a:cs typeface="KaiTi" charset="-122"/>
              </a:rPr>
              <a:t>xī</a:t>
            </a:r>
            <a:r>
              <a:rPr lang="en-US" altLang="zh-CN" sz="3600" dirty="0">
                <a:solidFill>
                  <a:srgbClr val="C00000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ea typeface="KaiTi" charset="-122"/>
                <a:cs typeface="KaiTi" charset="-122"/>
              </a:rPr>
              <a:t>(West)</a:t>
            </a:r>
            <a:r>
              <a:rPr lang="zh-CN" altLang="en-US" sz="3200" dirty="0">
                <a:solidFill>
                  <a:srgbClr val="C00000"/>
                </a:solidFill>
                <a:ea typeface="KaiTi" charset="-122"/>
                <a:cs typeface="KaiTi" charset="-122"/>
              </a:rPr>
              <a:t>、</a:t>
            </a:r>
            <a:r>
              <a:rPr lang="zh-CN" altLang="en-US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北</a:t>
            </a:r>
            <a:r>
              <a:rPr lang="en-US" altLang="zh-CN" sz="3600" dirty="0" err="1">
                <a:solidFill>
                  <a:srgbClr val="C00000"/>
                </a:solidFill>
                <a:ea typeface="KaiTi" charset="-122"/>
                <a:cs typeface="KaiTi" charset="-122"/>
              </a:rPr>
              <a:t>běi</a:t>
            </a:r>
            <a:r>
              <a:rPr lang="en-US" altLang="zh-CN" sz="3600" dirty="0">
                <a:solidFill>
                  <a:srgbClr val="C00000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ea typeface="KaiTi" charset="-122"/>
                <a:cs typeface="KaiTi" charset="-122"/>
              </a:rPr>
              <a:t>(North)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622FB2-06B7-6842-A343-1B33574AEFDE}"/>
              </a:ext>
            </a:extLst>
          </p:cNvPr>
          <p:cNvSpPr/>
          <p:nvPr/>
        </p:nvSpPr>
        <p:spPr>
          <a:xfrm>
            <a:off x="10044545" y="2237440"/>
            <a:ext cx="1371600" cy="3117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5B766E-1705-9A44-9169-B571D3562E38}"/>
              </a:ext>
            </a:extLst>
          </p:cNvPr>
          <p:cNvSpPr/>
          <p:nvPr/>
        </p:nvSpPr>
        <p:spPr>
          <a:xfrm>
            <a:off x="8081820" y="5805055"/>
            <a:ext cx="3555998" cy="890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3616C9-CCC7-CF4C-9A72-60BAAA0AD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862" y="1281721"/>
            <a:ext cx="10972800" cy="5129589"/>
          </a:xfrm>
        </p:spPr>
        <p:txBody>
          <a:bodyPr/>
          <a:lstStyle/>
          <a:p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向东走</a:t>
            </a:r>
            <a:r>
              <a:rPr lang="en-US" altLang="zh-TW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dirty="0" err="1">
                <a:solidFill>
                  <a:srgbClr val="007935"/>
                </a:solidFill>
              </a:rPr>
              <a:t>Xiàng</a:t>
            </a:r>
            <a:r>
              <a:rPr lang="en-US" dirty="0">
                <a:solidFill>
                  <a:srgbClr val="007935"/>
                </a:solidFill>
              </a:rPr>
              <a:t> </a:t>
            </a:r>
            <a:r>
              <a:rPr lang="en-US" dirty="0" err="1">
                <a:solidFill>
                  <a:srgbClr val="007935"/>
                </a:solidFill>
              </a:rPr>
              <a:t>dōng</a:t>
            </a:r>
            <a:r>
              <a:rPr lang="en-US" dirty="0">
                <a:solidFill>
                  <a:srgbClr val="007935"/>
                </a:solidFill>
              </a:rPr>
              <a:t> </a:t>
            </a:r>
            <a:r>
              <a:rPr lang="en-US" dirty="0" err="1">
                <a:solidFill>
                  <a:srgbClr val="007935"/>
                </a:solidFill>
              </a:rPr>
              <a:t>zǒu</a:t>
            </a:r>
            <a:r>
              <a:rPr lang="en-US" dirty="0">
                <a:solidFill>
                  <a:srgbClr val="007935"/>
                </a:solidFill>
              </a:rPr>
              <a:t>  (Go east; Walk eastward)</a:t>
            </a:r>
            <a:endParaRPr lang="en-US" altLang="zh-TW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向西走</a:t>
            </a:r>
            <a:endParaRPr lang="en-US" altLang="zh-TW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向南走</a:t>
            </a:r>
            <a:endParaRPr lang="en-US" altLang="zh-TW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向北走</a:t>
            </a:r>
            <a:endParaRPr lang="en-US" altLang="zh-TW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往 </a:t>
            </a:r>
            <a:endParaRPr lang="en-US" altLang="zh-TW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sz="54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C14D60-C655-DF4D-8806-BC64ECD02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805" y="91446"/>
            <a:ext cx="939838" cy="93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12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/>
          </p:nvPr>
        </p:nvSpPr>
        <p:spPr>
          <a:xfrm>
            <a:off x="27710" y="20781"/>
            <a:ext cx="12039598" cy="1043151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东</a:t>
            </a:r>
            <a:r>
              <a:rPr lang="en-US" altLang="zh-CN" sz="3600" dirty="0" err="1">
                <a:solidFill>
                  <a:srgbClr val="C00000"/>
                </a:solidFill>
                <a:ea typeface="KaiTi" charset="-122"/>
                <a:cs typeface="KaiTi" charset="-122"/>
              </a:rPr>
              <a:t>dōng</a:t>
            </a:r>
            <a:r>
              <a:rPr lang="en-US" altLang="zh-CN" sz="3600" dirty="0">
                <a:solidFill>
                  <a:srgbClr val="C00000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ea typeface="KaiTi" charset="-122"/>
                <a:cs typeface="KaiTi" charset="-122"/>
              </a:rPr>
              <a:t>(East)</a:t>
            </a:r>
            <a:r>
              <a:rPr lang="zh-CN" altLang="en-US" sz="32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、</a:t>
            </a:r>
            <a:r>
              <a:rPr lang="zh-CN" altLang="en-US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南</a:t>
            </a:r>
            <a:r>
              <a:rPr lang="en-US" altLang="zh-CN" sz="3600" dirty="0" err="1">
                <a:solidFill>
                  <a:srgbClr val="C00000"/>
                </a:solidFill>
                <a:ea typeface="KaiTi" charset="-122"/>
                <a:cs typeface="KaiTi" charset="-122"/>
              </a:rPr>
              <a:t>nán</a:t>
            </a:r>
            <a:r>
              <a:rPr lang="en-US" altLang="zh-CN" sz="3600" dirty="0">
                <a:solidFill>
                  <a:srgbClr val="C00000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ea typeface="KaiTi" charset="-122"/>
                <a:cs typeface="KaiTi" charset="-122"/>
              </a:rPr>
              <a:t>(South)</a:t>
            </a:r>
            <a:r>
              <a:rPr lang="zh-CN" altLang="en-US" sz="3200" dirty="0">
                <a:solidFill>
                  <a:srgbClr val="C00000"/>
                </a:solidFill>
                <a:ea typeface="KaiTi" charset="-122"/>
                <a:cs typeface="KaiTi" charset="-122"/>
              </a:rPr>
              <a:t>、</a:t>
            </a:r>
            <a:r>
              <a:rPr lang="zh-CN" altLang="en-US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西</a:t>
            </a:r>
            <a:r>
              <a:rPr lang="en-US" altLang="zh-CN" sz="3600" dirty="0" err="1">
                <a:solidFill>
                  <a:srgbClr val="C00000"/>
                </a:solidFill>
                <a:ea typeface="KaiTi" charset="-122"/>
                <a:cs typeface="KaiTi" charset="-122"/>
              </a:rPr>
              <a:t>xī</a:t>
            </a:r>
            <a:r>
              <a:rPr lang="en-US" altLang="zh-CN" sz="3600" dirty="0">
                <a:solidFill>
                  <a:srgbClr val="C00000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ea typeface="KaiTi" charset="-122"/>
                <a:cs typeface="KaiTi" charset="-122"/>
              </a:rPr>
              <a:t>(West)</a:t>
            </a:r>
            <a:r>
              <a:rPr lang="zh-CN" altLang="en-US" sz="3200" dirty="0">
                <a:solidFill>
                  <a:srgbClr val="C00000"/>
                </a:solidFill>
                <a:ea typeface="KaiTi" charset="-122"/>
                <a:cs typeface="KaiTi" charset="-122"/>
              </a:rPr>
              <a:t>、</a:t>
            </a:r>
            <a:r>
              <a:rPr lang="zh-CN" altLang="en-US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北</a:t>
            </a:r>
            <a:r>
              <a:rPr lang="en-US" altLang="zh-CN" sz="3600" dirty="0" err="1">
                <a:solidFill>
                  <a:srgbClr val="C00000"/>
                </a:solidFill>
                <a:ea typeface="KaiTi" charset="-122"/>
                <a:cs typeface="KaiTi" charset="-122"/>
              </a:rPr>
              <a:t>běi</a:t>
            </a:r>
            <a:r>
              <a:rPr lang="en-US" altLang="zh-CN" sz="3600" dirty="0">
                <a:solidFill>
                  <a:srgbClr val="C00000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ea typeface="KaiTi" charset="-122"/>
                <a:cs typeface="KaiTi" charset="-122"/>
              </a:rPr>
              <a:t>(North)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87220"/>
            <a:ext cx="3957782" cy="395778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564" y="1468652"/>
            <a:ext cx="6933045" cy="507439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52400" y="6068291"/>
            <a:ext cx="4655128" cy="62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l"/>
            <a:r>
              <a:rPr lang="zh-CN" altLang="en-US" sz="2000" dirty="0">
                <a:hlinkClick r:id="rId5"/>
              </a:rPr>
              <a:t>折纸：东南西北</a:t>
            </a:r>
            <a:endParaRPr lang="en-US" altLang="zh-CN" sz="2000" dirty="0"/>
          </a:p>
          <a:p>
            <a:pPr algn="l"/>
            <a:r>
              <a:rPr lang="en-US" altLang="zh-CN" sz="1600" dirty="0"/>
              <a:t>https://</a:t>
            </a:r>
            <a:r>
              <a:rPr lang="en-US" altLang="zh-CN" sz="1600" dirty="0" err="1"/>
              <a:t>www.youtube.com</a:t>
            </a:r>
            <a:r>
              <a:rPr lang="en-US" altLang="zh-CN" sz="1600" dirty="0"/>
              <a:t>/</a:t>
            </a:r>
            <a:r>
              <a:rPr lang="en-US" altLang="zh-CN" sz="1600" dirty="0" err="1"/>
              <a:t>watch?v</a:t>
            </a:r>
            <a:r>
              <a:rPr lang="en-US" altLang="zh-CN" sz="1600" dirty="0"/>
              <a:t>=</a:t>
            </a:r>
            <a:r>
              <a:rPr lang="en-US" altLang="zh-CN" sz="1600" dirty="0" err="1"/>
              <a:t>JQmiJ-uN_dQ</a:t>
            </a:r>
            <a:endParaRPr lang="zh-CN" alt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622FB2-06B7-6842-A343-1B33574AEFDE}"/>
              </a:ext>
            </a:extLst>
          </p:cNvPr>
          <p:cNvSpPr/>
          <p:nvPr/>
        </p:nvSpPr>
        <p:spPr>
          <a:xfrm>
            <a:off x="10044545" y="2237440"/>
            <a:ext cx="1371600" cy="3117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5B766E-1705-9A44-9169-B571D3562E38}"/>
              </a:ext>
            </a:extLst>
          </p:cNvPr>
          <p:cNvSpPr/>
          <p:nvPr/>
        </p:nvSpPr>
        <p:spPr>
          <a:xfrm>
            <a:off x="8081820" y="5805055"/>
            <a:ext cx="3555998" cy="890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036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7622FB2-06B7-6842-A343-1B33574AEFDE}"/>
              </a:ext>
            </a:extLst>
          </p:cNvPr>
          <p:cNvSpPr/>
          <p:nvPr/>
        </p:nvSpPr>
        <p:spPr>
          <a:xfrm>
            <a:off x="10044545" y="2237440"/>
            <a:ext cx="1371600" cy="3117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5B766E-1705-9A44-9169-B571D3562E38}"/>
              </a:ext>
            </a:extLst>
          </p:cNvPr>
          <p:cNvSpPr/>
          <p:nvPr/>
        </p:nvSpPr>
        <p:spPr>
          <a:xfrm>
            <a:off x="8081820" y="5805055"/>
            <a:ext cx="3555998" cy="890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3616C9-CCC7-CF4C-9A72-60BAAA0AD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862" y="1281721"/>
            <a:ext cx="10972800" cy="5129589"/>
          </a:xfrm>
        </p:spPr>
        <p:txBody>
          <a:bodyPr/>
          <a:lstStyle/>
          <a:p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向</a:t>
            </a:r>
            <a:r>
              <a:rPr lang="zh-CN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前</a:t>
            </a:r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走</a:t>
            </a:r>
            <a:r>
              <a:rPr lang="en-US" altLang="zh-TW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dirty="0" err="1">
                <a:solidFill>
                  <a:srgbClr val="007935"/>
                </a:solidFill>
              </a:rPr>
              <a:t>Xiàng</a:t>
            </a:r>
            <a:r>
              <a:rPr lang="en-US" dirty="0">
                <a:solidFill>
                  <a:srgbClr val="007935"/>
                </a:solidFill>
              </a:rPr>
              <a:t> </a:t>
            </a:r>
            <a:r>
              <a:rPr lang="en-US" dirty="0" err="1">
                <a:solidFill>
                  <a:srgbClr val="007935"/>
                </a:solidFill>
              </a:rPr>
              <a:t>qián</a:t>
            </a:r>
            <a:r>
              <a:rPr lang="en-US" dirty="0">
                <a:solidFill>
                  <a:srgbClr val="007935"/>
                </a:solidFill>
              </a:rPr>
              <a:t>  </a:t>
            </a:r>
            <a:r>
              <a:rPr lang="en-US" dirty="0" err="1">
                <a:solidFill>
                  <a:srgbClr val="007935"/>
                </a:solidFill>
              </a:rPr>
              <a:t>zǒu</a:t>
            </a:r>
            <a:r>
              <a:rPr lang="en-US" dirty="0">
                <a:solidFill>
                  <a:srgbClr val="007935"/>
                </a:solidFill>
              </a:rPr>
              <a:t>  (Go forward; heading forward)</a:t>
            </a:r>
            <a:endParaRPr lang="en-US" altLang="zh-TW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向</a:t>
            </a:r>
            <a:r>
              <a:rPr lang="zh-CN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后</a:t>
            </a:r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走 </a:t>
            </a:r>
            <a:r>
              <a:rPr lang="en-US" dirty="0" err="1">
                <a:solidFill>
                  <a:srgbClr val="007935"/>
                </a:solidFill>
              </a:rPr>
              <a:t>Xiàng</a:t>
            </a:r>
            <a:r>
              <a:rPr lang="en-US" dirty="0">
                <a:solidFill>
                  <a:srgbClr val="007935"/>
                </a:solidFill>
              </a:rPr>
              <a:t> </a:t>
            </a:r>
            <a:r>
              <a:rPr lang="en-US" dirty="0" err="1">
                <a:solidFill>
                  <a:srgbClr val="007935"/>
                </a:solidFill>
              </a:rPr>
              <a:t>hòu</a:t>
            </a:r>
            <a:r>
              <a:rPr lang="en-US" dirty="0">
                <a:solidFill>
                  <a:srgbClr val="007935"/>
                </a:solidFill>
              </a:rPr>
              <a:t> </a:t>
            </a:r>
            <a:r>
              <a:rPr lang="en-US" dirty="0" err="1">
                <a:solidFill>
                  <a:srgbClr val="007935"/>
                </a:solidFill>
              </a:rPr>
              <a:t>zǒu</a:t>
            </a:r>
            <a:r>
              <a:rPr lang="en-US" dirty="0">
                <a:solidFill>
                  <a:srgbClr val="007935"/>
                </a:solidFill>
              </a:rPr>
              <a:t>    (go to the back)</a:t>
            </a:r>
          </a:p>
          <a:p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向</a:t>
            </a:r>
            <a:r>
              <a:rPr lang="zh-CN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左</a:t>
            </a:r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走 </a:t>
            </a:r>
            <a:r>
              <a:rPr lang="en-US" dirty="0" err="1">
                <a:solidFill>
                  <a:srgbClr val="007935"/>
                </a:solidFill>
              </a:rPr>
              <a:t>xiàng</a:t>
            </a:r>
            <a:r>
              <a:rPr lang="en-US" dirty="0">
                <a:solidFill>
                  <a:srgbClr val="007935"/>
                </a:solidFill>
              </a:rPr>
              <a:t> </a:t>
            </a:r>
            <a:r>
              <a:rPr lang="en-US" dirty="0" err="1">
                <a:solidFill>
                  <a:srgbClr val="007935"/>
                </a:solidFill>
              </a:rPr>
              <a:t>zuǒ</a:t>
            </a:r>
            <a:r>
              <a:rPr lang="en-US" dirty="0">
                <a:solidFill>
                  <a:srgbClr val="007935"/>
                </a:solidFill>
              </a:rPr>
              <a:t> </a:t>
            </a:r>
            <a:r>
              <a:rPr lang="en-US" dirty="0" err="1">
                <a:solidFill>
                  <a:srgbClr val="007935"/>
                </a:solidFill>
              </a:rPr>
              <a:t>zǒu</a:t>
            </a:r>
            <a:r>
              <a:rPr lang="en-US" dirty="0">
                <a:solidFill>
                  <a:srgbClr val="007935"/>
                </a:solidFill>
              </a:rPr>
              <a:t>      (go to the left side; toward left)</a:t>
            </a:r>
            <a:endParaRPr lang="en-US" altLang="zh-TW" dirty="0">
              <a:solidFill>
                <a:srgbClr val="007935"/>
              </a:solidFill>
            </a:endParaRPr>
          </a:p>
          <a:p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向</a:t>
            </a:r>
            <a:r>
              <a:rPr lang="zh-CN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右</a:t>
            </a:r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走 </a:t>
            </a:r>
            <a:r>
              <a:rPr lang="en-US" dirty="0" err="1">
                <a:solidFill>
                  <a:srgbClr val="007935"/>
                </a:solidFill>
              </a:rPr>
              <a:t>xiàng</a:t>
            </a:r>
            <a:r>
              <a:rPr lang="en-US" dirty="0">
                <a:solidFill>
                  <a:srgbClr val="007935"/>
                </a:solidFill>
              </a:rPr>
              <a:t> </a:t>
            </a:r>
            <a:r>
              <a:rPr lang="en-US" dirty="0" err="1">
                <a:solidFill>
                  <a:srgbClr val="007935"/>
                </a:solidFill>
              </a:rPr>
              <a:t>yòu</a:t>
            </a:r>
            <a:r>
              <a:rPr lang="en-US" dirty="0">
                <a:solidFill>
                  <a:srgbClr val="007935"/>
                </a:solidFill>
              </a:rPr>
              <a:t> </a:t>
            </a:r>
            <a:r>
              <a:rPr lang="en-US" dirty="0" err="1">
                <a:solidFill>
                  <a:srgbClr val="007935"/>
                </a:solidFill>
              </a:rPr>
              <a:t>zǒu</a:t>
            </a:r>
            <a:endParaRPr lang="en-US" altLang="zh-TW" dirty="0">
              <a:solidFill>
                <a:srgbClr val="007935"/>
              </a:solidFill>
            </a:endParaRPr>
          </a:p>
          <a:p>
            <a:endParaRPr lang="en-US" sz="5400" dirty="0">
              <a:solidFill>
                <a:srgbClr val="C0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9" name="Rectangle 2"/>
          <p:cNvSpPr txBox="1">
            <a:spLocks/>
          </p:cNvSpPr>
          <p:nvPr/>
        </p:nvSpPr>
        <p:spPr bwMode="auto">
          <a:xfrm>
            <a:off x="27710" y="20781"/>
            <a:ext cx="12164290" cy="8105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 lnSpcReduction="1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前</a:t>
            </a:r>
            <a:r>
              <a:rPr lang="en-US" sz="3600" dirty="0" err="1">
                <a:solidFill>
                  <a:srgbClr val="007935"/>
                </a:solidFill>
              </a:rPr>
              <a:t>qián</a:t>
            </a:r>
            <a:r>
              <a:rPr lang="en-US" altLang="zh-CN" sz="3600" dirty="0">
                <a:solidFill>
                  <a:srgbClr val="007935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3200" dirty="0">
                <a:solidFill>
                  <a:srgbClr val="007935"/>
                </a:solidFill>
                <a:ea typeface="KaiTi" charset="-122"/>
                <a:cs typeface="KaiTi" charset="-122"/>
              </a:rPr>
              <a:t>(front)</a:t>
            </a:r>
            <a:r>
              <a:rPr lang="zh-CN" altLang="en-US" sz="32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、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后</a:t>
            </a:r>
            <a:r>
              <a:rPr lang="en-US" sz="3600" dirty="0" err="1">
                <a:solidFill>
                  <a:srgbClr val="007935"/>
                </a:solidFill>
              </a:rPr>
              <a:t>hòu</a:t>
            </a:r>
            <a:r>
              <a:rPr lang="en-US" altLang="zh-CN" sz="3600" dirty="0">
                <a:solidFill>
                  <a:srgbClr val="007935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3200" dirty="0">
                <a:solidFill>
                  <a:srgbClr val="007935"/>
                </a:solidFill>
                <a:ea typeface="KaiTi" charset="-122"/>
                <a:cs typeface="KaiTi" charset="-122"/>
              </a:rPr>
              <a:t>(back)</a:t>
            </a:r>
            <a:r>
              <a:rPr lang="zh-CN" altLang="en-US" sz="3200" dirty="0">
                <a:solidFill>
                  <a:srgbClr val="007935"/>
                </a:solidFill>
                <a:ea typeface="KaiTi" charset="-122"/>
                <a:cs typeface="KaiTi" charset="-122"/>
              </a:rPr>
              <a:t>、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左</a:t>
            </a:r>
            <a:r>
              <a:rPr lang="en-US" sz="3600" dirty="0" err="1">
                <a:solidFill>
                  <a:srgbClr val="007935"/>
                </a:solidFill>
              </a:rPr>
              <a:t>zuǒ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altLang="zh-CN" sz="3200" dirty="0">
                <a:solidFill>
                  <a:srgbClr val="007935"/>
                </a:solidFill>
                <a:ea typeface="KaiTi" charset="-122"/>
                <a:cs typeface="KaiTi" charset="-122"/>
              </a:rPr>
              <a:t>(left)</a:t>
            </a:r>
            <a:r>
              <a:rPr lang="zh-CN" altLang="en-US" sz="3200" dirty="0">
                <a:solidFill>
                  <a:srgbClr val="007935"/>
                </a:solidFill>
                <a:ea typeface="KaiTi" charset="-122"/>
                <a:cs typeface="KaiTi" charset="-122"/>
              </a:rPr>
              <a:t>、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右</a:t>
            </a:r>
            <a:r>
              <a:rPr lang="en-US" sz="3600" dirty="0" err="1">
                <a:solidFill>
                  <a:srgbClr val="007935"/>
                </a:solidFill>
              </a:rPr>
              <a:t>yòu</a:t>
            </a:r>
            <a:r>
              <a:rPr lang="en-US" altLang="zh-CN" sz="3600" dirty="0">
                <a:solidFill>
                  <a:srgbClr val="007935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3200" dirty="0">
                <a:solidFill>
                  <a:srgbClr val="007935"/>
                </a:solidFill>
                <a:ea typeface="KaiTi" charset="-122"/>
                <a:cs typeface="KaiTi" charset="-122"/>
              </a:rPr>
              <a:t>(right)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C14D60-C655-DF4D-8806-BC64ECD02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173" y="84493"/>
            <a:ext cx="683172" cy="68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6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206565" y="229078"/>
            <a:ext cx="9974317" cy="421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0070C0"/>
                </a:solidFill>
                <a:latin typeface="+mn-lt"/>
              </a:rPr>
              <a:t>                      </a:t>
            </a:r>
            <a:r>
              <a:rPr lang="en-US" sz="3200" dirty="0" err="1">
                <a:solidFill>
                  <a:srgbClr val="0070C0"/>
                </a:solidFill>
                <a:latin typeface="+mn-lt"/>
              </a:rPr>
              <a:t>shǒu</a:t>
            </a:r>
            <a:r>
              <a:rPr lang="en-US" sz="32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n-lt"/>
              </a:rPr>
              <a:t>jī</a:t>
            </a:r>
            <a:r>
              <a:rPr lang="en-US" sz="3200" dirty="0">
                <a:solidFill>
                  <a:srgbClr val="0070C0"/>
                </a:solidFill>
                <a:latin typeface="+mn-lt"/>
              </a:rPr>
              <a:t>   </a:t>
            </a:r>
            <a:r>
              <a:rPr lang="en-US" sz="3200" dirty="0" err="1">
                <a:solidFill>
                  <a:srgbClr val="C00000"/>
                </a:solidFill>
                <a:latin typeface="+mn-lt"/>
              </a:rPr>
              <a:t>zài</a:t>
            </a:r>
            <a:r>
              <a:rPr lang="en-US" sz="32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+mn-lt"/>
              </a:rPr>
              <a:t>  </a:t>
            </a:r>
            <a:r>
              <a:rPr lang="en-US" sz="3200" dirty="0" err="1">
                <a:solidFill>
                  <a:srgbClr val="0070C0"/>
                </a:solidFill>
                <a:latin typeface="+mn-lt"/>
              </a:rPr>
              <a:t>nǎ</a:t>
            </a:r>
            <a:r>
              <a:rPr lang="en-US" sz="3200" dirty="0">
                <a:solidFill>
                  <a:srgbClr val="0070C0"/>
                </a:solidFill>
                <a:latin typeface="+mn-lt"/>
              </a:rPr>
              <a:t>   </a:t>
            </a:r>
            <a:r>
              <a:rPr lang="en-US" sz="3200" dirty="0" err="1">
                <a:solidFill>
                  <a:srgbClr val="0070C0"/>
                </a:solidFill>
                <a:latin typeface="+mn-lt"/>
              </a:rPr>
              <a:t>lǐ</a:t>
            </a:r>
            <a:endParaRPr lang="en-US" altLang="zh-CN" sz="3200" dirty="0">
              <a:solidFill>
                <a:srgbClr val="0070C0"/>
              </a:solidFill>
              <a:latin typeface="+mn-lt"/>
              <a:ea typeface="KaiTi" charset="-122"/>
              <a:cs typeface="KaiTi" charset="-122"/>
            </a:endParaRPr>
          </a:p>
          <a:p>
            <a:pPr eaLnBrk="1" hangingPunct="1"/>
            <a:r>
              <a:rPr lang="en-US" altLang="zh-CN" sz="48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Q: </a:t>
            </a:r>
            <a:r>
              <a:rPr lang="zh-CN" altLang="en-US" sz="48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我的手机</a:t>
            </a:r>
            <a:r>
              <a:rPr lang="zh-CN" altLang="en-US" sz="48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</a:rPr>
              <a:t>在</a:t>
            </a:r>
            <a:r>
              <a:rPr lang="zh-CN" altLang="en-US" sz="48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哪里？</a:t>
            </a:r>
            <a:endParaRPr lang="en-US" altLang="zh-CN" sz="4800" dirty="0">
              <a:solidFill>
                <a:schemeClr val="accent1">
                  <a:lumMod val="75000"/>
                </a:schemeClr>
              </a:solidFill>
              <a:latin typeface="KaiTi" charset="-122"/>
              <a:ea typeface="KaiTi" charset="-122"/>
              <a:cs typeface="KaiTi" charset="-122"/>
            </a:endParaRPr>
          </a:p>
          <a:p>
            <a:pPr eaLnBrk="1" hangingPunct="1"/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  <a:cs typeface="KaiTi" charset="-122"/>
              </a:rPr>
              <a:t>          Where is my cellphone?</a:t>
            </a:r>
          </a:p>
          <a:p>
            <a:pPr eaLnBrk="1" hangingPunct="1"/>
            <a:endParaRPr lang="en-US" altLang="zh-CN" sz="3200" dirty="0">
              <a:solidFill>
                <a:schemeClr val="accent1">
                  <a:lumMod val="75000"/>
                </a:schemeClr>
              </a:solidFill>
              <a:latin typeface="+mn-lt"/>
              <a:ea typeface="SimSun" charset="-122"/>
            </a:endParaRPr>
          </a:p>
          <a:p>
            <a:pPr eaLnBrk="1" hangingPunct="1"/>
            <a:r>
              <a:rPr lang="en-US" altLang="zh-CN" sz="48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A</a:t>
            </a:r>
            <a:r>
              <a:rPr lang="zh-CN" altLang="en-US" sz="48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：你的手机</a:t>
            </a:r>
            <a:r>
              <a:rPr lang="zh-CN" altLang="en-US" sz="48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在桌子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上面</a:t>
            </a:r>
            <a:r>
              <a:rPr lang="en-US" altLang="zh-CN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/</a:t>
            </a:r>
            <a:r>
              <a:rPr lang="zh-TW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下面</a:t>
            </a:r>
            <a:r>
              <a:rPr lang="zh-CN" altLang="en-US" sz="48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  <a:endParaRPr lang="en-US" altLang="zh-CN" sz="4800" dirty="0">
              <a:solidFill>
                <a:schemeClr val="accent1">
                  <a:lumMod val="75000"/>
                </a:schemeClr>
              </a:solidFill>
              <a:latin typeface="KaiTi" charset="-122"/>
              <a:ea typeface="KaiTi" charset="-122"/>
              <a:cs typeface="KaiTi" charset="-122"/>
            </a:endParaRPr>
          </a:p>
          <a:p>
            <a:pPr eaLnBrk="1" hangingPunct="1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        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Nǐ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 de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shǒujī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zài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zhuōzi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+mn-lt"/>
                <a:ea typeface="KaiTi" charset="-122"/>
              </a:rPr>
              <a:t>shàng</a:t>
            </a:r>
            <a:r>
              <a:rPr lang="en-US" sz="3200" dirty="0">
                <a:solidFill>
                  <a:srgbClr val="C00000"/>
                </a:solidFill>
                <a:latin typeface="+mn-lt"/>
                <a:ea typeface="KaiTi" charset="-122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+mn-lt"/>
                <a:ea typeface="KaiTi" charset="-122"/>
              </a:rPr>
              <a:t>miàn</a:t>
            </a:r>
            <a:r>
              <a:rPr lang="en-US" sz="3200" dirty="0">
                <a:solidFill>
                  <a:srgbClr val="C00000"/>
                </a:solidFill>
                <a:latin typeface="+mn-lt"/>
                <a:ea typeface="KaiTi" charset="-122"/>
              </a:rPr>
              <a:t>/</a:t>
            </a:r>
            <a:r>
              <a:rPr lang="en-US" sz="3200" dirty="0" err="1">
                <a:solidFill>
                  <a:srgbClr val="C00000"/>
                </a:solidFill>
                <a:latin typeface="+mn-lt"/>
                <a:ea typeface="KaiTi" charset="-122"/>
              </a:rPr>
              <a:t>xià</a:t>
            </a:r>
            <a:r>
              <a:rPr lang="en-US" sz="3200" dirty="0">
                <a:solidFill>
                  <a:srgbClr val="C00000"/>
                </a:solidFill>
                <a:latin typeface="+mn-lt"/>
                <a:ea typeface="KaiTi" charset="-122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+mn-lt"/>
                <a:ea typeface="KaiTi" charset="-122"/>
              </a:rPr>
              <a:t>miàn</a:t>
            </a:r>
            <a:endParaRPr lang="en-US" sz="3200" dirty="0">
              <a:solidFill>
                <a:srgbClr val="C00000"/>
              </a:solidFill>
              <a:latin typeface="+mn-lt"/>
              <a:ea typeface="KaiTi" charset="-122"/>
            </a:endParaRPr>
          </a:p>
          <a:p>
            <a:pPr eaLnBrk="1" hangingPunct="1"/>
            <a:r>
              <a:rPr lang="en-US" altLang="zh-CN" sz="32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  <a:cs typeface="KaiTi" charset="-122"/>
              </a:rPr>
              <a:t>         Your cellphone is on (top of )/under the table.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6242C9-B8B4-7C4D-95A2-75D161717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264" y="4750417"/>
            <a:ext cx="3810000" cy="2133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1EF59D-D563-6C40-9A0B-8C1EF4C96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97212">
            <a:off x="8910784" y="5797598"/>
            <a:ext cx="1261233" cy="13957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1B55F9-17F9-A141-9808-D24AC9AEA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227" y="4724400"/>
            <a:ext cx="3810000" cy="213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B4C6CD-46BB-364F-B3BD-F473F1555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97212">
            <a:off x="2671274" y="4188249"/>
            <a:ext cx="1261233" cy="139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262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116281" y="95332"/>
            <a:ext cx="11238656" cy="8217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zh-CN" sz="48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Q: </a:t>
            </a:r>
            <a:r>
              <a:rPr lang="zh-TW" altLang="en-US" sz="48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鸡蛋</a:t>
            </a:r>
            <a:r>
              <a:rPr lang="zh-CN" altLang="en-US" sz="48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</a:rPr>
              <a:t>在</a:t>
            </a:r>
            <a:r>
              <a:rPr lang="zh-CN" altLang="en-US" sz="48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哪里？</a:t>
            </a:r>
            <a:endParaRPr lang="en-US" altLang="zh-CN" sz="4800" dirty="0">
              <a:solidFill>
                <a:schemeClr val="accent1">
                  <a:lumMod val="75000"/>
                </a:schemeClr>
              </a:solidFill>
              <a:latin typeface="KaiTi" charset="-122"/>
              <a:ea typeface="KaiTi" charset="-122"/>
              <a:cs typeface="KaiTi" charset="-122"/>
            </a:endParaRPr>
          </a:p>
          <a:p>
            <a:pPr eaLnBrk="1" hangingPunct="1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	 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Jī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dàn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zài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nǎ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lǐ</a:t>
            </a:r>
            <a:endParaRPr lang="en-US" altLang="zh-CN" sz="3600" dirty="0">
              <a:solidFill>
                <a:schemeClr val="accent1">
                  <a:lumMod val="75000"/>
                </a:schemeClr>
              </a:solidFill>
              <a:latin typeface="+mn-lt"/>
              <a:ea typeface="KaiTi" charset="-122"/>
            </a:endParaRPr>
          </a:p>
          <a:p>
            <a:pPr eaLnBrk="1" hangingPunct="1"/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  <a:cs typeface="KaiTi" charset="-122"/>
              </a:rPr>
              <a:t>          Where is</a:t>
            </a:r>
            <a:r>
              <a:rPr lang="zh-CN" altLang="en-US" sz="36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  <a:cs typeface="KaiTi" charset="-122"/>
              </a:rPr>
              <a:t> </a:t>
            </a:r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  <a:cs typeface="KaiTi" charset="-122"/>
              </a:rPr>
              <a:t>the egg?</a:t>
            </a:r>
            <a:endParaRPr lang="en-US" altLang="zh-CN" sz="3200" dirty="0">
              <a:solidFill>
                <a:schemeClr val="accent1">
                  <a:lumMod val="75000"/>
                </a:schemeClr>
              </a:solidFill>
              <a:latin typeface="+mn-lt"/>
              <a:ea typeface="SimSun" charset="-122"/>
            </a:endParaRPr>
          </a:p>
          <a:p>
            <a:pPr eaLnBrk="1" hangingPunct="1"/>
            <a:endParaRPr lang="en-US" altLang="zh-CN" sz="800" dirty="0">
              <a:solidFill>
                <a:schemeClr val="accent1">
                  <a:lumMod val="75000"/>
                </a:schemeClr>
              </a:solidFill>
              <a:latin typeface="+mn-lt"/>
              <a:ea typeface="KaiTi" charset="-122"/>
              <a:cs typeface="KaiTi" charset="-122"/>
            </a:endParaRPr>
          </a:p>
          <a:p>
            <a:pPr eaLnBrk="1" hangingPunct="1"/>
            <a:r>
              <a:rPr lang="en-US" altLang="zh-CN" sz="4800" dirty="0">
                <a:solidFill>
                  <a:srgbClr val="4F81BD">
                    <a:lumMod val="75000"/>
                  </a:srgbClr>
                </a:solidFill>
                <a:latin typeface="KaiTi" charset="-122"/>
                <a:ea typeface="KaiTi" charset="-122"/>
                <a:cs typeface="KaiTi" charset="-122"/>
              </a:rPr>
              <a:t>A: </a:t>
            </a:r>
            <a:r>
              <a:rPr lang="zh-TW" altLang="en-US" sz="4800" dirty="0">
                <a:solidFill>
                  <a:srgbClr val="4F81BD">
                    <a:lumMod val="75000"/>
                  </a:srgbClr>
                </a:solidFill>
                <a:latin typeface="KaiTi" charset="-122"/>
                <a:ea typeface="KaiTi" charset="-122"/>
                <a:cs typeface="KaiTi" charset="-122"/>
              </a:rPr>
              <a:t>鸡蛋</a:t>
            </a:r>
            <a:r>
              <a:rPr lang="zh-CN" altLang="en-US" sz="4800" dirty="0">
                <a:solidFill>
                  <a:srgbClr val="4F81BD">
                    <a:lumMod val="75000"/>
                  </a:srgbClr>
                </a:solidFill>
                <a:latin typeface="KaiTi" charset="-122"/>
                <a:ea typeface="KaiTi" charset="-122"/>
              </a:rPr>
              <a:t>在</a:t>
            </a:r>
            <a:r>
              <a:rPr lang="zh-TW" altLang="en-US" sz="4800" dirty="0">
                <a:solidFill>
                  <a:srgbClr val="4F81BD">
                    <a:lumMod val="75000"/>
                  </a:srgbClr>
                </a:solidFill>
                <a:latin typeface="KaiTi" charset="-122"/>
                <a:ea typeface="KaiTi" charset="-122"/>
              </a:rPr>
              <a:t>桌子</a:t>
            </a:r>
            <a:r>
              <a:rPr lang="zh-TW" altLang="en-US" sz="4800" dirty="0">
                <a:solidFill>
                  <a:srgbClr val="C00000"/>
                </a:solidFill>
                <a:latin typeface="KaiTi" charset="-122"/>
                <a:ea typeface="KaiTi" charset="-122"/>
              </a:rPr>
              <a:t>上面</a:t>
            </a:r>
            <a:r>
              <a:rPr lang="zh-CN" altLang="en-US" sz="4800" dirty="0">
                <a:solidFill>
                  <a:srgbClr val="4F81BD">
                    <a:lumMod val="75000"/>
                  </a:srgbClr>
                </a:solidFill>
                <a:latin typeface="KaiTi" charset="-122"/>
                <a:ea typeface="KaiTi" charset="-122"/>
              </a:rPr>
              <a:t>。</a:t>
            </a:r>
            <a:endParaRPr lang="en-US" altLang="zh-CN" sz="4800" dirty="0">
              <a:solidFill>
                <a:srgbClr val="4F81BD">
                  <a:lumMod val="75000"/>
                </a:srgbClr>
              </a:solidFill>
              <a:latin typeface="KaiTi" charset="-122"/>
              <a:ea typeface="KaiTi" charset="-122"/>
            </a:endParaRPr>
          </a:p>
          <a:p>
            <a:pPr eaLnBrk="1" hangingPunct="1"/>
            <a:r>
              <a:rPr lang="en-US" sz="3600" dirty="0">
                <a:solidFill>
                  <a:srgbClr val="4F81BD">
                    <a:lumMod val="75000"/>
                  </a:srgbClr>
                </a:solidFill>
                <a:latin typeface="Calibri"/>
                <a:ea typeface="KaiTi" charset="-122"/>
              </a:rPr>
              <a:t>	</a:t>
            </a:r>
            <a:r>
              <a:rPr lang="zh-CN" altLang="en-US" sz="3600" dirty="0">
                <a:solidFill>
                  <a:srgbClr val="4F81BD">
                    <a:lumMod val="75000"/>
                  </a:srgbClr>
                </a:solidFill>
                <a:latin typeface="Calibri"/>
                <a:ea typeface="KaiTi" charset="-122"/>
              </a:rPr>
              <a:t> </a:t>
            </a:r>
            <a:r>
              <a:rPr lang="en-US" sz="3200" dirty="0" err="1">
                <a:solidFill>
                  <a:srgbClr val="4F81BD">
                    <a:lumMod val="75000"/>
                  </a:srgbClr>
                </a:solidFill>
                <a:latin typeface="Calibri"/>
                <a:ea typeface="KaiTi" charset="-122"/>
              </a:rPr>
              <a:t>Jī</a:t>
            </a:r>
            <a:r>
              <a:rPr lang="en-US" sz="3200" dirty="0">
                <a:solidFill>
                  <a:srgbClr val="4F81BD">
                    <a:lumMod val="75000"/>
                  </a:srgbClr>
                </a:solidFill>
                <a:latin typeface="Calibri"/>
                <a:ea typeface="KaiTi" charset="-122"/>
              </a:rPr>
              <a:t> </a:t>
            </a:r>
            <a:r>
              <a:rPr lang="en-US" sz="3200" dirty="0" err="1">
                <a:solidFill>
                  <a:srgbClr val="4F81BD">
                    <a:lumMod val="75000"/>
                  </a:srgbClr>
                </a:solidFill>
                <a:latin typeface="Calibri"/>
                <a:ea typeface="KaiTi" charset="-122"/>
              </a:rPr>
              <a:t>dàn</a:t>
            </a:r>
            <a:r>
              <a:rPr lang="en-US" sz="3200" dirty="0">
                <a:solidFill>
                  <a:srgbClr val="4F81BD">
                    <a:lumMod val="75000"/>
                  </a:srgbClr>
                </a:solidFill>
                <a:latin typeface="Calibri"/>
                <a:ea typeface="KaiTi" charset="-122"/>
              </a:rPr>
              <a:t> </a:t>
            </a:r>
            <a:r>
              <a:rPr lang="en-US" sz="3200" dirty="0" err="1">
                <a:solidFill>
                  <a:srgbClr val="4F81BD">
                    <a:lumMod val="75000"/>
                  </a:srgbClr>
                </a:solidFill>
                <a:latin typeface="Calibri"/>
                <a:ea typeface="KaiTi" charset="-122"/>
              </a:rPr>
              <a:t>zài</a:t>
            </a:r>
            <a:r>
              <a:rPr lang="zh-CN" altLang="en-US" sz="3200" dirty="0">
                <a:solidFill>
                  <a:srgbClr val="4F81BD">
                    <a:lumMod val="75000"/>
                  </a:srgbClr>
                </a:solidFill>
                <a:latin typeface="Calibri"/>
                <a:ea typeface="KaiTi" charset="-122"/>
              </a:rPr>
              <a:t> </a:t>
            </a:r>
            <a:r>
              <a:rPr lang="en-US" altLang="zh-CN" sz="3200" dirty="0" err="1">
                <a:solidFill>
                  <a:srgbClr val="4F81BD">
                    <a:lumMod val="75000"/>
                  </a:srgbClr>
                </a:solidFill>
                <a:latin typeface="Calibri"/>
                <a:ea typeface="KaiTi" charset="-122"/>
              </a:rPr>
              <a:t>zhuōzi</a:t>
            </a:r>
            <a:r>
              <a:rPr lang="en-US" altLang="zh-CN" sz="3200" dirty="0">
                <a:solidFill>
                  <a:srgbClr val="4F81BD">
                    <a:lumMod val="75000"/>
                  </a:srgbClr>
                </a:solidFill>
                <a:latin typeface="Calibri"/>
                <a:ea typeface="KaiTi" charset="-122"/>
              </a:rPr>
              <a:t> </a:t>
            </a:r>
            <a:r>
              <a:rPr lang="en-US" altLang="zh-CN" sz="3200" dirty="0" err="1">
                <a:solidFill>
                  <a:srgbClr val="4F81BD">
                    <a:lumMod val="75000"/>
                  </a:srgbClr>
                </a:solidFill>
                <a:latin typeface="Calibri"/>
                <a:ea typeface="KaiTi" charset="-122"/>
              </a:rPr>
              <a:t>shàng</a:t>
            </a:r>
            <a:r>
              <a:rPr lang="en-US" altLang="zh-CN" sz="3200" dirty="0">
                <a:solidFill>
                  <a:srgbClr val="4F81BD">
                    <a:lumMod val="75000"/>
                  </a:srgbClr>
                </a:solidFill>
                <a:latin typeface="Calibri"/>
                <a:ea typeface="KaiTi" charset="-122"/>
              </a:rPr>
              <a:t> </a:t>
            </a:r>
            <a:r>
              <a:rPr lang="en-US" altLang="zh-CN" sz="3200" dirty="0" err="1">
                <a:solidFill>
                  <a:srgbClr val="4F81BD">
                    <a:lumMod val="75000"/>
                  </a:srgbClr>
                </a:solidFill>
                <a:latin typeface="Calibri"/>
                <a:ea typeface="KaiTi" charset="-122"/>
              </a:rPr>
              <a:t>miàn</a:t>
            </a:r>
            <a:endParaRPr lang="en-US" altLang="zh-CN" sz="3200" dirty="0">
              <a:solidFill>
                <a:srgbClr val="4F81BD">
                  <a:lumMod val="75000"/>
                </a:srgbClr>
              </a:solidFill>
              <a:latin typeface="Calibri"/>
              <a:ea typeface="KaiTi" charset="-122"/>
            </a:endParaRPr>
          </a:p>
          <a:p>
            <a:pPr eaLnBrk="1" hangingPunct="1"/>
            <a:r>
              <a:rPr lang="zh-CN" altLang="en-US" sz="3200" dirty="0">
                <a:solidFill>
                  <a:srgbClr val="4F81BD">
                    <a:lumMod val="75000"/>
                  </a:srgbClr>
                </a:solidFill>
                <a:latin typeface="Calibri"/>
                <a:ea typeface="KaiTi" charset="-122"/>
              </a:rPr>
              <a:t>          </a:t>
            </a:r>
            <a:r>
              <a:rPr lang="en-US" altLang="zh-CN" sz="3200" dirty="0">
                <a:solidFill>
                  <a:srgbClr val="4F81BD">
                    <a:lumMod val="75000"/>
                  </a:srgbClr>
                </a:solidFill>
                <a:latin typeface="Calibri"/>
                <a:ea typeface="KaiTi" charset="-122"/>
              </a:rPr>
              <a:t>Your cellphone is on the table</a:t>
            </a:r>
          </a:p>
          <a:p>
            <a:pPr eaLnBrk="1" hangingPunct="1"/>
            <a:endParaRPr lang="en-US" altLang="zh-CN" sz="3200" dirty="0">
              <a:solidFill>
                <a:srgbClr val="4F81BD">
                  <a:lumMod val="75000"/>
                </a:srgbClr>
              </a:solidFill>
              <a:latin typeface="Calibri"/>
              <a:ea typeface="KaiTi" charset="-122"/>
            </a:endParaRPr>
          </a:p>
          <a:p>
            <a:pPr marL="342900" lvl="0" indent="-3429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zh-CN" altLang="en-US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上/下/前/后/左/右/里/外/旁 </a:t>
            </a:r>
          </a:p>
          <a:p>
            <a:pPr marL="342900" lvl="0" indent="-3429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zh-CN" sz="3400" dirty="0" err="1">
                <a:solidFill>
                  <a:prstClr val="black"/>
                </a:solidFill>
                <a:latin typeface="Calibri"/>
                <a:ea typeface="SimSun" charset="-122"/>
                <a:cs typeface="Times New Roman" charset="0"/>
              </a:rPr>
              <a:t>shàng</a:t>
            </a:r>
            <a:r>
              <a:rPr lang="en-US" altLang="zh-CN" sz="3400" dirty="0">
                <a:solidFill>
                  <a:prstClr val="black"/>
                </a:solidFill>
                <a:latin typeface="Calibri"/>
                <a:ea typeface="SimSun" charset="-122"/>
                <a:cs typeface="Times New Roman" charset="0"/>
              </a:rPr>
              <a:t>/</a:t>
            </a:r>
            <a:r>
              <a:rPr lang="en-US" altLang="zh-CN" sz="3400" dirty="0" err="1">
                <a:solidFill>
                  <a:prstClr val="black"/>
                </a:solidFill>
                <a:latin typeface="Calibri"/>
                <a:ea typeface="SimSun" charset="-122"/>
                <a:cs typeface="Times New Roman" charset="0"/>
              </a:rPr>
              <a:t>xià</a:t>
            </a:r>
            <a:r>
              <a:rPr lang="en-US" altLang="zh-CN" sz="3400" dirty="0">
                <a:solidFill>
                  <a:prstClr val="black"/>
                </a:solidFill>
                <a:latin typeface="Calibri"/>
                <a:ea typeface="SimSun" charset="-122"/>
                <a:cs typeface="Times New Roman" charset="0"/>
              </a:rPr>
              <a:t>/</a:t>
            </a:r>
            <a:r>
              <a:rPr lang="en-US" altLang="zh-CN" sz="3400" dirty="0" err="1">
                <a:solidFill>
                  <a:prstClr val="black"/>
                </a:solidFill>
                <a:latin typeface="Calibri"/>
                <a:ea typeface="SimSun" charset="-122"/>
                <a:cs typeface="Times New Roman" charset="0"/>
              </a:rPr>
              <a:t>qián</a:t>
            </a:r>
            <a:r>
              <a:rPr lang="en-US" altLang="zh-CN" sz="3400" dirty="0">
                <a:solidFill>
                  <a:prstClr val="black"/>
                </a:solidFill>
                <a:latin typeface="Calibri"/>
                <a:ea typeface="SimSun" charset="-122"/>
                <a:cs typeface="Times New Roman" charset="0"/>
              </a:rPr>
              <a:t>/</a:t>
            </a:r>
            <a:r>
              <a:rPr lang="en-US" altLang="zh-CN" sz="3400" dirty="0" err="1">
                <a:solidFill>
                  <a:prstClr val="black"/>
                </a:solidFill>
                <a:latin typeface="Calibri"/>
                <a:ea typeface="SimSun" charset="-122"/>
                <a:cs typeface="Times New Roman" charset="0"/>
              </a:rPr>
              <a:t>hòu</a:t>
            </a:r>
            <a:r>
              <a:rPr lang="en-US" altLang="zh-CN" sz="3400" dirty="0">
                <a:solidFill>
                  <a:prstClr val="black"/>
                </a:solidFill>
                <a:latin typeface="Calibri"/>
                <a:ea typeface="SimSun" charset="-122"/>
                <a:cs typeface="Times New Roman" charset="0"/>
              </a:rPr>
              <a:t>/</a:t>
            </a:r>
            <a:r>
              <a:rPr lang="en-US" altLang="zh-CN" sz="3400" dirty="0" err="1">
                <a:solidFill>
                  <a:prstClr val="black"/>
                </a:solidFill>
                <a:latin typeface="Calibri"/>
                <a:ea typeface="SimSun" charset="-122"/>
                <a:cs typeface="Times New Roman" charset="0"/>
              </a:rPr>
              <a:t>zuǒ</a:t>
            </a:r>
            <a:r>
              <a:rPr lang="en-US" altLang="zh-CN" sz="3400" dirty="0">
                <a:solidFill>
                  <a:prstClr val="black"/>
                </a:solidFill>
                <a:latin typeface="Calibri"/>
                <a:ea typeface="SimSun" charset="-122"/>
                <a:cs typeface="Times New Roman" charset="0"/>
              </a:rPr>
              <a:t>/</a:t>
            </a:r>
            <a:r>
              <a:rPr lang="en-US" altLang="zh-CN" sz="3400" dirty="0" err="1">
                <a:solidFill>
                  <a:prstClr val="black"/>
                </a:solidFill>
                <a:latin typeface="Calibri"/>
                <a:ea typeface="SimSun" charset="-122"/>
                <a:cs typeface="Times New Roman" charset="0"/>
              </a:rPr>
              <a:t>yòu</a:t>
            </a:r>
            <a:r>
              <a:rPr lang="en-US" altLang="zh-CN" sz="3400" dirty="0">
                <a:solidFill>
                  <a:prstClr val="black"/>
                </a:solidFill>
                <a:latin typeface="Calibri"/>
                <a:ea typeface="SimSun" charset="-122"/>
                <a:cs typeface="Times New Roman" charset="0"/>
              </a:rPr>
              <a:t>/</a:t>
            </a:r>
            <a:r>
              <a:rPr lang="en-US" altLang="zh-CN" sz="3400" dirty="0" err="1">
                <a:solidFill>
                  <a:prstClr val="black"/>
                </a:solidFill>
                <a:latin typeface="Calibri"/>
                <a:ea typeface="SimSun" charset="-122"/>
                <a:cs typeface="Times New Roman" charset="0"/>
              </a:rPr>
              <a:t>lǐ</a:t>
            </a:r>
            <a:r>
              <a:rPr lang="en-US" altLang="zh-CN" sz="3400" dirty="0">
                <a:solidFill>
                  <a:prstClr val="black"/>
                </a:solidFill>
                <a:latin typeface="Calibri"/>
                <a:ea typeface="SimSun" charset="-122"/>
                <a:cs typeface="Times New Roman" charset="0"/>
              </a:rPr>
              <a:t>/</a:t>
            </a:r>
            <a:r>
              <a:rPr lang="en-US" altLang="zh-CN" sz="3400" dirty="0" err="1">
                <a:solidFill>
                  <a:prstClr val="black"/>
                </a:solidFill>
                <a:latin typeface="Calibri"/>
                <a:ea typeface="SimSun" charset="-122"/>
                <a:cs typeface="Times New Roman" charset="0"/>
              </a:rPr>
              <a:t>wài</a:t>
            </a:r>
            <a:r>
              <a:rPr lang="en-US" altLang="zh-CN" sz="3400" dirty="0">
                <a:solidFill>
                  <a:prstClr val="black"/>
                </a:solidFill>
                <a:latin typeface="Calibri"/>
                <a:ea typeface="SimSun" charset="-122"/>
                <a:cs typeface="Times New Roman" charset="0"/>
              </a:rPr>
              <a:t>/pang</a:t>
            </a:r>
          </a:p>
          <a:p>
            <a:pPr marL="342900" lvl="0" indent="-3429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 altLang="zh-CN" sz="3400" dirty="0">
              <a:solidFill>
                <a:prstClr val="black"/>
              </a:solidFill>
              <a:latin typeface="Calibri"/>
              <a:ea typeface="SimSun" charset="-122"/>
              <a:cs typeface="Times New Roman" charset="0"/>
            </a:endParaRPr>
          </a:p>
          <a:p>
            <a:pPr marL="342900" indent="-3429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zh-CN" sz="3200" dirty="0">
                <a:solidFill>
                  <a:prstClr val="black"/>
                </a:solidFill>
                <a:latin typeface="Calibri"/>
                <a:ea typeface="SimSun" charset="-122"/>
                <a:cs typeface="Times New Roman" charset="0"/>
              </a:rPr>
              <a:t>suffixes </a:t>
            </a:r>
            <a:r>
              <a:rPr lang="zh-CN" altLang="en-US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边</a:t>
            </a:r>
            <a:r>
              <a:rPr lang="zh-CN" altLang="en-US" sz="3200" dirty="0">
                <a:solidFill>
                  <a:srgbClr val="C00000"/>
                </a:solidFill>
                <a:latin typeface="Calibri"/>
                <a:ea typeface="SimSun" charset="-122"/>
                <a:cs typeface="Times New Roman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/>
                <a:ea typeface="SimSun" charset="-122"/>
                <a:cs typeface="Times New Roman" charset="0"/>
              </a:rPr>
              <a:t>biān</a:t>
            </a:r>
            <a:r>
              <a:rPr lang="en-US" altLang="zh-CN" sz="3200" dirty="0">
                <a:solidFill>
                  <a:srgbClr val="C00000"/>
                </a:solidFill>
                <a:latin typeface="Calibri"/>
                <a:ea typeface="SimSun" charset="-122"/>
                <a:cs typeface="Times New Roman" charset="0"/>
              </a:rPr>
              <a:t>, </a:t>
            </a:r>
            <a:r>
              <a:rPr lang="zh-CN" altLang="en-US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面</a:t>
            </a:r>
            <a:r>
              <a:rPr lang="zh-CN" altLang="en-US" sz="3200" dirty="0">
                <a:solidFill>
                  <a:srgbClr val="C00000"/>
                </a:solidFill>
                <a:latin typeface="Calibri"/>
                <a:ea typeface="SimSun" charset="-122"/>
                <a:cs typeface="Times New Roman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/>
                <a:ea typeface="SimSun" charset="-122"/>
                <a:cs typeface="Times New Roman" charset="0"/>
              </a:rPr>
              <a:t>miàn</a:t>
            </a:r>
            <a:endParaRPr lang="en-US" altLang="zh-CN" sz="3400" dirty="0">
              <a:solidFill>
                <a:prstClr val="black"/>
              </a:solidFill>
              <a:latin typeface="Calibri"/>
              <a:ea typeface="SimSun" charset="-122"/>
              <a:cs typeface="Times New Roman" charset="0"/>
            </a:endParaRPr>
          </a:p>
          <a:p>
            <a:pPr eaLnBrk="1" hangingPunct="1"/>
            <a:endParaRPr lang="en-US" altLang="zh-CN" sz="3200" dirty="0">
              <a:solidFill>
                <a:srgbClr val="4F81BD">
                  <a:lumMod val="75000"/>
                </a:srgbClr>
              </a:solidFill>
              <a:latin typeface="Calibri"/>
              <a:ea typeface="KaiTi" charset="-122"/>
            </a:endParaRPr>
          </a:p>
          <a:p>
            <a:pPr eaLnBrk="1" hangingPunct="1"/>
            <a:endParaRPr lang="en-US" altLang="zh-CN" sz="3200" dirty="0">
              <a:solidFill>
                <a:srgbClr val="4F81BD">
                  <a:lumMod val="75000"/>
                </a:srgbClr>
              </a:solidFill>
              <a:latin typeface="Calibri"/>
              <a:ea typeface="KaiTi" charset="-122"/>
            </a:endParaRPr>
          </a:p>
          <a:p>
            <a:pPr eaLnBrk="1" hangingPunct="1"/>
            <a:endParaRPr lang="en-US" altLang="zh-CN" sz="3200" dirty="0">
              <a:solidFill>
                <a:srgbClr val="4F81BD">
                  <a:lumMod val="75000"/>
                </a:srgbClr>
              </a:solidFill>
              <a:latin typeface="Calibri"/>
              <a:ea typeface="KaiTi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1B55F9-17F9-A141-9808-D24AC9AEA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826" y="1737543"/>
            <a:ext cx="4007893" cy="22444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2F7FAD-4D85-694E-A1D4-0842C48A12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580" y="112620"/>
            <a:ext cx="924606" cy="9246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FEB59D-B8EC-EB44-A7DB-43207AE03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5759" y="2739668"/>
            <a:ext cx="952026" cy="65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01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332509" y="632692"/>
            <a:ext cx="11859491" cy="60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0070C0"/>
                </a:solidFill>
                <a:latin typeface="+mn-lt"/>
              </a:rPr>
              <a:t>                      </a:t>
            </a:r>
            <a:endParaRPr lang="en-US" altLang="zh-CN" sz="3200" dirty="0">
              <a:solidFill>
                <a:srgbClr val="0070C0"/>
              </a:solidFill>
              <a:latin typeface="+mn-lt"/>
              <a:ea typeface="KaiTi" charset="-122"/>
              <a:cs typeface="KaiTi" charset="-122"/>
            </a:endParaRPr>
          </a:p>
          <a:p>
            <a:pPr eaLnBrk="1" hangingPunct="1"/>
            <a:r>
              <a:rPr lang="en-US" altLang="zh-CN" sz="48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Q: </a:t>
            </a:r>
            <a:r>
              <a:rPr lang="zh-TW" altLang="en-US" sz="48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他坐</a:t>
            </a:r>
            <a:r>
              <a:rPr lang="zh-CN" altLang="en-US" sz="48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在</a:t>
            </a:r>
            <a:r>
              <a:rPr lang="zh-CN" altLang="en-US" sz="48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哪</a:t>
            </a:r>
            <a:r>
              <a:rPr lang="zh-TW" altLang="en-US" sz="48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儿</a:t>
            </a:r>
            <a:r>
              <a:rPr lang="zh-CN" altLang="en-US" sz="48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？</a:t>
            </a:r>
            <a:endParaRPr lang="en-US" altLang="zh-CN" sz="4800" dirty="0">
              <a:solidFill>
                <a:schemeClr val="accent1">
                  <a:lumMod val="75000"/>
                </a:schemeClr>
              </a:solidFill>
              <a:latin typeface="KaiTi" charset="-122"/>
              <a:ea typeface="KaiTi" charset="-122"/>
              <a:cs typeface="KaiTi" charset="-122"/>
            </a:endParaRPr>
          </a:p>
          <a:p>
            <a:pPr eaLnBrk="1" hangingPunct="1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         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Tā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zu</a:t>
            </a:r>
            <a:r>
              <a:rPr lang="en-US" altLang="zh-TW" sz="36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ò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zài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nǎ'er</a:t>
            </a:r>
            <a:endParaRPr lang="en-US" altLang="zh-CN" sz="3600" dirty="0">
              <a:solidFill>
                <a:schemeClr val="accent1">
                  <a:lumMod val="75000"/>
                </a:schemeClr>
              </a:solidFill>
              <a:latin typeface="+mn-lt"/>
              <a:ea typeface="KaiTi" charset="-122"/>
            </a:endParaRPr>
          </a:p>
          <a:p>
            <a:pPr eaLnBrk="1" hangingPunct="1"/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  <a:cs typeface="KaiTi" charset="-122"/>
              </a:rPr>
              <a:t>          Where is he sitting?</a:t>
            </a:r>
          </a:p>
          <a:p>
            <a:pPr eaLnBrk="1" hangingPunct="1"/>
            <a:endParaRPr lang="en-US" altLang="zh-CN" sz="3200" dirty="0">
              <a:solidFill>
                <a:schemeClr val="accent1">
                  <a:lumMod val="75000"/>
                </a:schemeClr>
              </a:solidFill>
              <a:latin typeface="+mn-lt"/>
              <a:ea typeface="SimSun" charset="-122"/>
            </a:endParaRPr>
          </a:p>
          <a:p>
            <a:pPr lvl="0" eaLnBrk="1" hangingPunct="1"/>
            <a:r>
              <a:rPr lang="en-US" altLang="zh-CN" sz="48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A</a:t>
            </a:r>
            <a:r>
              <a:rPr lang="zh-CN" altLang="en-US" sz="48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：</a:t>
            </a:r>
            <a:r>
              <a:rPr lang="zh-TW" altLang="en-US" sz="4800" dirty="0">
                <a:solidFill>
                  <a:srgbClr val="4F81BD">
                    <a:lumMod val="75000"/>
                  </a:srgbClr>
                </a:solidFill>
                <a:latin typeface="KaiTi" charset="-122"/>
                <a:ea typeface="KaiTi" charset="-122"/>
                <a:cs typeface="KaiTi" charset="-122"/>
              </a:rPr>
              <a:t>他坐</a:t>
            </a:r>
            <a:r>
              <a:rPr lang="zh-CN" altLang="en-US" sz="48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在</a:t>
            </a:r>
            <a:r>
              <a:rPr lang="zh-TW" altLang="en-US" sz="4800" dirty="0">
                <a:solidFill>
                  <a:srgbClr val="4F81BD">
                    <a:lumMod val="75000"/>
                  </a:srgbClr>
                </a:solidFill>
                <a:latin typeface="KaiTi" charset="-122"/>
                <a:ea typeface="KaiTi" charset="-122"/>
                <a:cs typeface="KaiTi" charset="-122"/>
              </a:rPr>
              <a:t>老师</a:t>
            </a:r>
            <a:r>
              <a:rPr lang="zh-TW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前</a:t>
            </a:r>
            <a:r>
              <a:rPr lang="zh-TW" altLang="en-US" sz="4800" dirty="0">
                <a:solidFill>
                  <a:srgbClr val="4F81BD">
                    <a:lumMod val="75000"/>
                  </a:srgbClr>
                </a:solidFill>
                <a:latin typeface="KaiTi" charset="-122"/>
                <a:ea typeface="KaiTi" charset="-122"/>
                <a:cs typeface="KaiTi" charset="-122"/>
              </a:rPr>
              <a:t>面</a:t>
            </a:r>
            <a:r>
              <a:rPr lang="en-US" altLang="zh-CN" sz="4800" dirty="0">
                <a:solidFill>
                  <a:srgbClr val="4F81BD">
                    <a:lumMod val="75000"/>
                  </a:srgbClr>
                </a:solidFill>
                <a:latin typeface="KaiTi" charset="-122"/>
                <a:ea typeface="KaiTi" charset="-122"/>
                <a:cs typeface="KaiTi" charset="-122"/>
              </a:rPr>
              <a:t>/</a:t>
            </a:r>
            <a:r>
              <a:rPr lang="zh-TW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后</a:t>
            </a:r>
            <a:r>
              <a:rPr lang="zh-TW" altLang="en-US" sz="4800" dirty="0">
                <a:solidFill>
                  <a:srgbClr val="4F81BD">
                    <a:lumMod val="75000"/>
                  </a:srgbClr>
                </a:solidFill>
                <a:latin typeface="KaiTi" charset="-122"/>
                <a:ea typeface="KaiTi" charset="-122"/>
                <a:cs typeface="KaiTi" charset="-122"/>
              </a:rPr>
              <a:t>面</a:t>
            </a:r>
            <a:r>
              <a:rPr lang="en-US" altLang="zh-CN" sz="4800" dirty="0">
                <a:solidFill>
                  <a:srgbClr val="4F81BD">
                    <a:lumMod val="75000"/>
                  </a:srgbClr>
                </a:solidFill>
                <a:latin typeface="KaiTi" charset="-122"/>
                <a:ea typeface="KaiTi" charset="-122"/>
                <a:cs typeface="KaiTi" charset="-122"/>
              </a:rPr>
              <a:t>/</a:t>
            </a:r>
            <a:r>
              <a:rPr lang="zh-TW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左</a:t>
            </a:r>
            <a:r>
              <a:rPr lang="zh-TW" altLang="en-US" sz="4800" dirty="0">
                <a:solidFill>
                  <a:srgbClr val="4F81BD">
                    <a:lumMod val="75000"/>
                  </a:srgbClr>
                </a:solidFill>
                <a:latin typeface="KaiTi" charset="-122"/>
                <a:ea typeface="KaiTi" charset="-122"/>
                <a:cs typeface="KaiTi" charset="-122"/>
              </a:rPr>
              <a:t>边</a:t>
            </a:r>
            <a:r>
              <a:rPr lang="en-US" altLang="zh-CN" sz="4800" dirty="0">
                <a:solidFill>
                  <a:srgbClr val="4F81BD">
                    <a:lumMod val="75000"/>
                  </a:srgbClr>
                </a:solidFill>
                <a:latin typeface="KaiTi" charset="-122"/>
                <a:ea typeface="KaiTi" charset="-122"/>
                <a:cs typeface="KaiTi" charset="-122"/>
              </a:rPr>
              <a:t>/</a:t>
            </a:r>
            <a:r>
              <a:rPr lang="zh-TW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右</a:t>
            </a:r>
            <a:r>
              <a:rPr lang="zh-TW" altLang="en-US" sz="4800" dirty="0">
                <a:solidFill>
                  <a:srgbClr val="4F81BD">
                    <a:lumMod val="75000"/>
                  </a:srgbClr>
                </a:solidFill>
                <a:latin typeface="KaiTi" charset="-122"/>
                <a:ea typeface="KaiTi" charset="-122"/>
                <a:cs typeface="KaiTi" charset="-122"/>
              </a:rPr>
              <a:t>边</a:t>
            </a:r>
            <a:r>
              <a:rPr lang="en-US" altLang="zh-CN" sz="4800" dirty="0">
                <a:solidFill>
                  <a:srgbClr val="4F81BD">
                    <a:lumMod val="75000"/>
                  </a:srgbClr>
                </a:solidFill>
                <a:latin typeface="KaiTi" charset="-122"/>
                <a:ea typeface="KaiTi" charset="-122"/>
                <a:cs typeface="KaiTi" charset="-122"/>
              </a:rPr>
              <a:t>/</a:t>
            </a:r>
            <a:r>
              <a:rPr lang="zh-TW" altLang="en-US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旁</a:t>
            </a:r>
            <a:r>
              <a:rPr lang="zh-TW" altLang="en-US" sz="4800" dirty="0">
                <a:solidFill>
                  <a:srgbClr val="4F81BD">
                    <a:lumMod val="75000"/>
                  </a:srgbClr>
                </a:solidFill>
                <a:latin typeface="KaiTi" charset="-122"/>
                <a:ea typeface="KaiTi" charset="-122"/>
                <a:cs typeface="KaiTi" charset="-122"/>
              </a:rPr>
              <a:t>边</a:t>
            </a:r>
            <a:r>
              <a:rPr lang="zh-CN" altLang="en-US" sz="4800" dirty="0">
                <a:solidFill>
                  <a:srgbClr val="4F81BD">
                    <a:lumMod val="75000"/>
                  </a:srgbClr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  <a:endParaRPr lang="en-US" altLang="zh-CN" sz="4800" dirty="0">
              <a:solidFill>
                <a:srgbClr val="4F81BD">
                  <a:lumMod val="75000"/>
                </a:srgbClr>
              </a:solidFill>
              <a:latin typeface="KaiTi" charset="-122"/>
              <a:ea typeface="KaiTi" charset="-122"/>
              <a:cs typeface="KaiTi" charset="-122"/>
            </a:endParaRPr>
          </a:p>
          <a:p>
            <a:pPr eaLnBrk="1" hangingPunct="1"/>
            <a:r>
              <a:rPr lang="en-US" altLang="zh-CN" sz="3600" dirty="0">
                <a:solidFill>
                  <a:srgbClr val="4F81BD">
                    <a:lumMod val="75000"/>
                  </a:srgbClr>
                </a:solidFill>
                <a:latin typeface="Calibri"/>
                <a:ea typeface="KaiTi" charset="-122"/>
                <a:cs typeface="KaiTi" charset="-122"/>
              </a:rPr>
              <a:t>         </a:t>
            </a:r>
            <a:r>
              <a:rPr lang="en-US" altLang="zh-CN" sz="3600" dirty="0" err="1">
                <a:solidFill>
                  <a:srgbClr val="4F81BD">
                    <a:lumMod val="75000"/>
                  </a:srgbClr>
                </a:solidFill>
                <a:latin typeface="Calibri"/>
                <a:ea typeface="KaiTi" charset="-122"/>
                <a:cs typeface="KaiTi" charset="-122"/>
              </a:rPr>
              <a:t>Tā</a:t>
            </a:r>
            <a:r>
              <a:rPr lang="en-US" altLang="zh-CN" sz="3600" dirty="0">
                <a:solidFill>
                  <a:srgbClr val="4F81BD">
                    <a:lumMod val="75000"/>
                  </a:srgbClr>
                </a:solidFill>
                <a:latin typeface="Calibri"/>
                <a:ea typeface="KaiTi" charset="-122"/>
                <a:cs typeface="KaiTi" charset="-122"/>
              </a:rPr>
              <a:t> </a:t>
            </a:r>
            <a:r>
              <a:rPr lang="en-US" altLang="zh-CN" sz="3600" dirty="0" err="1">
                <a:solidFill>
                  <a:srgbClr val="4F81BD">
                    <a:lumMod val="75000"/>
                  </a:srgbClr>
                </a:solidFill>
                <a:latin typeface="Calibri"/>
                <a:ea typeface="KaiTi" charset="-122"/>
                <a:cs typeface="KaiTi" charset="-122"/>
              </a:rPr>
              <a:t>zuò</a:t>
            </a:r>
            <a:r>
              <a:rPr lang="en-US" altLang="zh-CN" sz="3600" dirty="0">
                <a:solidFill>
                  <a:srgbClr val="4F81BD">
                    <a:lumMod val="75000"/>
                  </a:srgbClr>
                </a:solidFill>
                <a:latin typeface="Calibri"/>
                <a:ea typeface="KaiTi" charset="-122"/>
                <a:cs typeface="KaiTi" charset="-122"/>
              </a:rPr>
              <a:t> </a:t>
            </a:r>
            <a:r>
              <a:rPr lang="en-US" altLang="zh-CN" sz="3600" dirty="0" err="1">
                <a:solidFill>
                  <a:srgbClr val="4F81BD">
                    <a:lumMod val="75000"/>
                  </a:srgbClr>
                </a:solidFill>
                <a:latin typeface="Calibri"/>
                <a:ea typeface="KaiTi" charset="-122"/>
                <a:cs typeface="KaiTi" charset="-122"/>
              </a:rPr>
              <a:t>zài</a:t>
            </a:r>
            <a:r>
              <a:rPr lang="zh-CN" altLang="en-US" sz="3600" dirty="0">
                <a:solidFill>
                  <a:srgbClr val="4F81BD">
                    <a:lumMod val="75000"/>
                  </a:srgbClr>
                </a:solidFill>
                <a:latin typeface="Calibri"/>
                <a:ea typeface="KaiTi" charset="-122"/>
                <a:cs typeface="KaiTi" charset="-122"/>
              </a:rPr>
              <a:t> </a:t>
            </a:r>
            <a:r>
              <a:rPr lang="en-US" altLang="zh-CN" sz="3600" dirty="0" err="1">
                <a:solidFill>
                  <a:srgbClr val="4F81BD">
                    <a:lumMod val="75000"/>
                  </a:srgbClr>
                </a:solidFill>
                <a:latin typeface="Calibri"/>
                <a:ea typeface="KaiTi" charset="-122"/>
                <a:cs typeface="KaiTi" charset="-122"/>
              </a:rPr>
              <a:t>lǎoshī</a:t>
            </a:r>
            <a:endParaRPr lang="en-US" altLang="zh-CN" sz="3600" dirty="0">
              <a:solidFill>
                <a:srgbClr val="4F81BD">
                  <a:lumMod val="75000"/>
                </a:srgbClr>
              </a:solidFill>
              <a:latin typeface="Calibri"/>
              <a:ea typeface="KaiTi" charset="-122"/>
              <a:cs typeface="KaiTi" charset="-122"/>
            </a:endParaRPr>
          </a:p>
          <a:p>
            <a:pPr eaLnBrk="1" hangingPunct="1"/>
            <a:r>
              <a:rPr lang="en-US" altLang="zh-CN" sz="3600" dirty="0">
                <a:solidFill>
                  <a:srgbClr val="4F81BD">
                    <a:lumMod val="75000"/>
                  </a:srgbClr>
                </a:solidFill>
                <a:latin typeface="Calibri"/>
                <a:ea typeface="KaiTi" charset="-122"/>
              </a:rPr>
              <a:t>He is sitting </a:t>
            </a:r>
            <a:r>
              <a:rPr lang="en-US" altLang="zh-CN" sz="3200" dirty="0">
                <a:solidFill>
                  <a:srgbClr val="C00000"/>
                </a:solidFill>
                <a:latin typeface="Calibri"/>
                <a:ea typeface="KaiTi" charset="-122"/>
                <a:cs typeface="KaiTi" charset="-122"/>
              </a:rPr>
              <a:t>in front of/in the back of/on the left side/on the right side/</a:t>
            </a:r>
            <a:r>
              <a:rPr lang="en-US" altLang="zh-CN" sz="4000" dirty="0">
                <a:solidFill>
                  <a:srgbClr val="C00000"/>
                </a:solidFill>
                <a:latin typeface="Calibri"/>
                <a:ea typeface="KaiTi" charset="-122"/>
                <a:cs typeface="KaiTi" charset="-122"/>
              </a:rPr>
              <a:t>next to </a:t>
            </a:r>
            <a:r>
              <a:rPr lang="en-US" altLang="zh-CN" sz="3600" dirty="0">
                <a:solidFill>
                  <a:srgbClr val="4F81BD">
                    <a:lumMod val="75000"/>
                  </a:srgbClr>
                </a:solidFill>
                <a:latin typeface="Calibri"/>
                <a:ea typeface="KaiTi" charset="-122"/>
                <a:cs typeface="KaiTi" charset="-122"/>
              </a:rPr>
              <a:t>the teacher.</a:t>
            </a:r>
          </a:p>
          <a:p>
            <a:pPr lvl="0" eaLnBrk="1" hangingPunct="1"/>
            <a:endParaRPr lang="en-US" altLang="zh-CN" sz="3200" dirty="0">
              <a:solidFill>
                <a:srgbClr val="4F81BD">
                  <a:lumMod val="75000"/>
                </a:srgbClr>
              </a:solidFill>
              <a:latin typeface="Calibri"/>
              <a:ea typeface="SimSun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F0AFEC-B63C-4846-B1FC-CF0056986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896" y="945572"/>
            <a:ext cx="39497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52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332510" y="1779687"/>
            <a:ext cx="6650182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zh-CN" sz="54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Q:</a:t>
            </a:r>
            <a:r>
              <a:rPr lang="zh-CN" altLang="en-US" sz="54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TW" altLang="en-US" sz="54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谁</a:t>
            </a:r>
            <a:r>
              <a:rPr lang="zh-TW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在外面</a:t>
            </a:r>
            <a:r>
              <a:rPr lang="zh-CN" altLang="en-US" sz="54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？</a:t>
            </a:r>
            <a:endParaRPr lang="en-US" altLang="zh-CN" sz="5400" dirty="0">
              <a:solidFill>
                <a:schemeClr val="accent1">
                  <a:lumMod val="75000"/>
                </a:schemeClr>
              </a:solidFill>
              <a:latin typeface="KaiTi" charset="-122"/>
              <a:ea typeface="KaiTi" charset="-122"/>
              <a:cs typeface="KaiTi" charset="-122"/>
            </a:endParaRPr>
          </a:p>
          <a:p>
            <a:pPr eaLnBrk="1" hangingPunct="1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         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Shéi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zài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wài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miàn</a:t>
            </a:r>
            <a:endParaRPr lang="en-US" altLang="zh-CN" sz="3600" dirty="0">
              <a:solidFill>
                <a:schemeClr val="accent1">
                  <a:lumMod val="75000"/>
                </a:schemeClr>
              </a:solidFill>
              <a:latin typeface="+mn-lt"/>
              <a:ea typeface="KaiTi" charset="-122"/>
            </a:endParaRPr>
          </a:p>
          <a:p>
            <a:pPr eaLnBrk="1" hangingPunct="1"/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  <a:cs typeface="KaiTi" charset="-122"/>
              </a:rPr>
              <a:t>          Who is outside?</a:t>
            </a:r>
          </a:p>
          <a:p>
            <a:pPr eaLnBrk="1" hangingPunct="1"/>
            <a:endParaRPr lang="en-US" altLang="zh-CN" sz="3200" dirty="0">
              <a:solidFill>
                <a:schemeClr val="accent1">
                  <a:lumMod val="75000"/>
                </a:schemeClr>
              </a:solidFill>
              <a:latin typeface="+mn-lt"/>
              <a:ea typeface="SimSun" charset="-122"/>
            </a:endParaRPr>
          </a:p>
          <a:p>
            <a:pPr lvl="0" eaLnBrk="1" hangingPunct="1"/>
            <a:r>
              <a:rPr lang="en-US" altLang="zh-CN" sz="54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</a:rPr>
              <a:t>A</a:t>
            </a:r>
            <a:r>
              <a:rPr lang="zh-CN" altLang="en-US" sz="54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</a:rPr>
              <a:t>：</a:t>
            </a:r>
            <a:r>
              <a:rPr lang="en-US" altLang="zh-CN" sz="54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</a:rPr>
              <a:t>__</a:t>
            </a:r>
            <a:r>
              <a:rPr lang="zh-TW" altLang="en-US" sz="54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</a:rPr>
              <a:t>在外面</a:t>
            </a:r>
            <a:r>
              <a:rPr lang="zh-CN" altLang="en-US" sz="54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</a:rPr>
              <a:t>。</a:t>
            </a:r>
            <a:endParaRPr lang="en-US" altLang="zh-CN" sz="5400" dirty="0">
              <a:solidFill>
                <a:schemeClr val="accent1">
                  <a:lumMod val="75000"/>
                </a:schemeClr>
              </a:solidFill>
              <a:latin typeface="KaiTi" charset="-122"/>
              <a:ea typeface="KaiTi" charset="-122"/>
            </a:endParaRPr>
          </a:p>
          <a:p>
            <a:pPr eaLnBrk="1" hangingPunct="1"/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                  </a:t>
            </a:r>
            <a:r>
              <a:rPr lang="en-US" altLang="zh-CN" sz="36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zài</a:t>
            </a:r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 </a:t>
            </a:r>
            <a:r>
              <a:rPr lang="en-US" altLang="zh-CN" sz="36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wàimiàn</a:t>
            </a:r>
            <a:endParaRPr lang="en-US" altLang="zh-CN" sz="3600" dirty="0">
              <a:solidFill>
                <a:schemeClr val="accent1">
                  <a:lumMod val="75000"/>
                </a:schemeClr>
              </a:solidFill>
              <a:latin typeface="+mn-lt"/>
              <a:ea typeface="KaiTi" charset="-122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8D24BEA-58F7-284E-AF08-037E596A1B56}"/>
              </a:ext>
            </a:extLst>
          </p:cNvPr>
          <p:cNvSpPr txBox="1">
            <a:spLocks/>
          </p:cNvSpPr>
          <p:nvPr/>
        </p:nvSpPr>
        <p:spPr>
          <a:xfrm>
            <a:off x="27710" y="20781"/>
            <a:ext cx="12164290" cy="104315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5400" dirty="0">
                <a:ea typeface="KaiTi" charset="-122"/>
                <a:cs typeface="KaiTi" charset="-122"/>
              </a:rPr>
              <a:t>猜猜看谁在外面</a:t>
            </a:r>
            <a:r>
              <a:rPr lang="zh-CN" altLang="en-US" sz="5400" dirty="0">
                <a:ea typeface="KaiTi" charset="-122"/>
                <a:cs typeface="KaiTi" charset="-122"/>
              </a:rPr>
              <a:t>？</a:t>
            </a:r>
            <a:r>
              <a:rPr lang="en-US" altLang="zh-CN" sz="3600" dirty="0"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Guess who is outside?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A49D54-59F6-CC4D-B189-7A4AD8834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976" y="107834"/>
            <a:ext cx="846642" cy="846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345225-21E9-A541-9E23-A5E507A98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1504" y="3039341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18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15337"/>
            <a:ext cx="12115801" cy="1169487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zh-CN" altLang="en-US" sz="2800" dirty="0"/>
              <a:t> </a:t>
            </a:r>
            <a:r>
              <a:rPr lang="en-US" sz="3100" dirty="0" err="1">
                <a:latin typeface="+mn-lt"/>
              </a:rPr>
              <a:t>Duì</a:t>
            </a:r>
            <a:r>
              <a:rPr lang="zh-CN" altLang="en-US" sz="3100" dirty="0">
                <a:latin typeface="+mn-lt"/>
              </a:rPr>
              <a:t>  </a:t>
            </a:r>
            <a:r>
              <a:rPr lang="en-US" sz="3100" dirty="0" err="1">
                <a:latin typeface="+mn-lt"/>
              </a:rPr>
              <a:t>huà</a:t>
            </a:r>
            <a:r>
              <a:rPr lang="en-US" sz="3100" dirty="0">
                <a:latin typeface="+mn-lt"/>
              </a:rPr>
              <a:t>  </a:t>
            </a:r>
            <a:r>
              <a:rPr lang="en-US" sz="3100" dirty="0" err="1">
                <a:latin typeface="+mn-lt"/>
              </a:rPr>
              <a:t>yī</a:t>
            </a:r>
            <a:r>
              <a:rPr lang="zh-CN" altLang="en-US" sz="3100" dirty="0">
                <a:latin typeface="+mn-lt"/>
              </a:rPr>
              <a:t> </a:t>
            </a:r>
            <a:r>
              <a:rPr lang="en-US" altLang="zh-CN" sz="3100" dirty="0">
                <a:latin typeface="+mn-lt"/>
              </a:rPr>
              <a:t>          </a:t>
            </a:r>
            <a:r>
              <a:rPr lang="en-US" sz="3100" dirty="0" err="1">
                <a:latin typeface="+mn-lt"/>
              </a:rPr>
              <a:t>Nǐ</a:t>
            </a:r>
            <a:r>
              <a:rPr lang="en-US" sz="3100" dirty="0">
                <a:latin typeface="+mn-lt"/>
              </a:rPr>
              <a:t> </a:t>
            </a:r>
            <a:r>
              <a:rPr lang="zh-CN" altLang="en-US" sz="3100" dirty="0">
                <a:latin typeface="+mn-lt"/>
              </a:rPr>
              <a:t> </a:t>
            </a:r>
            <a:r>
              <a:rPr lang="en-US" sz="3100" dirty="0" err="1">
                <a:latin typeface="+mn-lt"/>
              </a:rPr>
              <a:t>yào</a:t>
            </a:r>
            <a:r>
              <a:rPr lang="en-US" sz="3100" dirty="0">
                <a:latin typeface="+mn-lt"/>
              </a:rPr>
              <a:t> </a:t>
            </a:r>
            <a:r>
              <a:rPr lang="zh-CN" altLang="en-US" sz="3100" dirty="0">
                <a:latin typeface="+mn-lt"/>
              </a:rPr>
              <a:t>  </a:t>
            </a:r>
            <a:r>
              <a:rPr lang="en-US" sz="3100" dirty="0" err="1">
                <a:latin typeface="+mn-lt"/>
              </a:rPr>
              <a:t>qù</a:t>
            </a:r>
            <a:r>
              <a:rPr lang="en-US" sz="3100" dirty="0">
                <a:latin typeface="+mn-lt"/>
              </a:rPr>
              <a:t> </a:t>
            </a:r>
            <a:r>
              <a:rPr lang="zh-CN" altLang="en-US" sz="3100" dirty="0">
                <a:latin typeface="+mn-lt"/>
              </a:rPr>
              <a:t>  </a:t>
            </a:r>
            <a:r>
              <a:rPr lang="en-US" sz="3100" dirty="0" err="1">
                <a:latin typeface="+mn-lt"/>
              </a:rPr>
              <a:t>nǎ</a:t>
            </a:r>
            <a:r>
              <a:rPr lang="zh-CN" altLang="en-US" sz="3100" dirty="0">
                <a:latin typeface="+mn-lt"/>
              </a:rPr>
              <a:t>   </a:t>
            </a:r>
            <a:r>
              <a:rPr lang="en-US" sz="3100" dirty="0" err="1">
                <a:latin typeface="+mn-lt"/>
              </a:rPr>
              <a:t>lǐ</a:t>
            </a:r>
            <a:r>
              <a:rPr lang="en-US" sz="3100" dirty="0">
                <a:latin typeface="+mn-lt"/>
              </a:rPr>
              <a:t> </a:t>
            </a:r>
            <a:r>
              <a:rPr lang="en-US" altLang="zh-CN" sz="3100" dirty="0"/>
              <a:t/>
            </a:r>
            <a:br>
              <a:rPr lang="en-US" altLang="zh-CN" sz="3100" dirty="0"/>
            </a:br>
            <a:r>
              <a:rPr lang="zh-CN" altLang="en-US" sz="53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对话一：你要去哪里？</a:t>
            </a:r>
            <a:r>
              <a:rPr lang="en-US" altLang="zh-CN" sz="3600" kern="0" dirty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>Where Are You Off To?</a:t>
            </a:r>
            <a:endParaRPr lang="zh-CN" altLang="en-US" sz="3600" dirty="0">
              <a:latin typeface="+mn-lt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979" y="112772"/>
            <a:ext cx="917242" cy="9172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143" y="1291600"/>
            <a:ext cx="6955057" cy="556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771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763514" y="1876668"/>
            <a:ext cx="6650182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zh-CN" sz="54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Q: </a:t>
            </a:r>
            <a:r>
              <a:rPr lang="zh-CN" altLang="en-US" sz="54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什么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在里面</a:t>
            </a:r>
            <a:r>
              <a:rPr lang="zh-CN" altLang="en-US" sz="54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？</a:t>
            </a:r>
            <a:endParaRPr lang="en-US" altLang="zh-CN" sz="5400" dirty="0">
              <a:solidFill>
                <a:schemeClr val="accent1">
                  <a:lumMod val="75000"/>
                </a:schemeClr>
              </a:solidFill>
              <a:latin typeface="KaiTi" charset="-122"/>
              <a:ea typeface="KaiTi" charset="-122"/>
              <a:cs typeface="KaiTi" charset="-122"/>
            </a:endParaRPr>
          </a:p>
          <a:p>
            <a:pPr eaLnBrk="1" hangingPunct="1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         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Shénme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zài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lǐ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miàn</a:t>
            </a:r>
            <a:endParaRPr lang="en-US" altLang="zh-CN" sz="3600" dirty="0">
              <a:solidFill>
                <a:schemeClr val="accent1">
                  <a:lumMod val="75000"/>
                </a:schemeClr>
              </a:solidFill>
              <a:latin typeface="+mn-lt"/>
              <a:ea typeface="KaiTi" charset="-122"/>
            </a:endParaRPr>
          </a:p>
          <a:p>
            <a:pPr eaLnBrk="1" hangingPunct="1"/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  <a:cs typeface="KaiTi" charset="-122"/>
              </a:rPr>
              <a:t>           What is inside</a:t>
            </a:r>
          </a:p>
          <a:p>
            <a:pPr eaLnBrk="1" hangingPunct="1"/>
            <a:endParaRPr lang="en-US" altLang="zh-CN" sz="3200" dirty="0">
              <a:solidFill>
                <a:schemeClr val="accent1">
                  <a:lumMod val="75000"/>
                </a:schemeClr>
              </a:solidFill>
              <a:latin typeface="+mn-lt"/>
              <a:ea typeface="SimSun" charset="-122"/>
            </a:endParaRPr>
          </a:p>
          <a:p>
            <a:pPr lvl="0" eaLnBrk="1" hangingPunct="1"/>
            <a:r>
              <a:rPr lang="en-US" altLang="zh-CN" sz="54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</a:rPr>
              <a:t>A</a:t>
            </a:r>
            <a:r>
              <a:rPr lang="zh-CN" altLang="en-US" sz="54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</a:rPr>
              <a:t>：</a:t>
            </a:r>
            <a:r>
              <a:rPr lang="en-US" altLang="zh-CN" sz="54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</a:rPr>
              <a:t>____</a:t>
            </a:r>
            <a:r>
              <a:rPr lang="zh-TW" altLang="en-US" sz="54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</a:rPr>
              <a:t>在</a:t>
            </a:r>
            <a:r>
              <a:rPr lang="zh-CN" altLang="en-US" sz="54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</a:rPr>
              <a:t>里面。</a:t>
            </a:r>
            <a:endParaRPr lang="en-US" altLang="zh-CN" sz="5400" dirty="0">
              <a:solidFill>
                <a:schemeClr val="accent1">
                  <a:lumMod val="75000"/>
                </a:schemeClr>
              </a:solidFill>
              <a:latin typeface="KaiTi" charset="-122"/>
              <a:ea typeface="KaiTi" charset="-122"/>
            </a:endParaRPr>
          </a:p>
          <a:p>
            <a:pPr eaLnBrk="1" hangingPunct="1"/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                         </a:t>
            </a:r>
            <a:r>
              <a:rPr lang="en-US" altLang="zh-CN" sz="36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zài</a:t>
            </a:r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 </a:t>
            </a:r>
            <a:r>
              <a:rPr lang="en-US" altLang="zh-CN" sz="36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lǐ</a:t>
            </a:r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 </a:t>
            </a:r>
            <a:r>
              <a:rPr lang="en-US" altLang="zh-CN" sz="36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miàn</a:t>
            </a:r>
            <a:endParaRPr lang="en-US" altLang="zh-CN" sz="3600" dirty="0">
              <a:solidFill>
                <a:schemeClr val="accent1">
                  <a:lumMod val="75000"/>
                </a:schemeClr>
              </a:solidFill>
              <a:latin typeface="+mn-lt"/>
              <a:ea typeface="KaiTi" charset="-122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8D24BEA-58F7-284E-AF08-037E596A1B56}"/>
              </a:ext>
            </a:extLst>
          </p:cNvPr>
          <p:cNvSpPr txBox="1">
            <a:spLocks/>
          </p:cNvSpPr>
          <p:nvPr/>
        </p:nvSpPr>
        <p:spPr>
          <a:xfrm>
            <a:off x="27710" y="20781"/>
            <a:ext cx="12164290" cy="104315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5400" dirty="0">
                <a:ea typeface="KaiTi" charset="-122"/>
                <a:cs typeface="KaiTi" charset="-122"/>
              </a:rPr>
              <a:t>猜猜看</a:t>
            </a:r>
            <a:r>
              <a:rPr lang="zh-TW" altLang="en-US" sz="5400" dirty="0">
                <a:solidFill>
                  <a:srgbClr val="C00000"/>
                </a:solidFill>
                <a:ea typeface="KaiTi" charset="-122"/>
                <a:cs typeface="KaiTi" charset="-122"/>
              </a:rPr>
              <a:t>什么在里面</a:t>
            </a:r>
            <a:r>
              <a:rPr lang="zh-CN" altLang="en-US" sz="5400" dirty="0">
                <a:solidFill>
                  <a:srgbClr val="C00000"/>
                </a:solidFill>
                <a:ea typeface="KaiTi" charset="-122"/>
                <a:cs typeface="KaiTi" charset="-122"/>
              </a:rPr>
              <a:t>？</a:t>
            </a:r>
            <a:r>
              <a:rPr lang="en-US" altLang="zh-CN" sz="3600" dirty="0">
                <a:solidFill>
                  <a:srgbClr val="C00000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Guess what’s inside?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A49D54-59F6-CC4D-B189-7A4AD8834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976" y="107834"/>
            <a:ext cx="846642" cy="84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680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763514" y="1876668"/>
            <a:ext cx="6650182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zh-CN" sz="54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Q: 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里面</a:t>
            </a:r>
            <a:r>
              <a:rPr lang="zh-TW" altLang="en-US" sz="54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</a:rPr>
              <a:t>有</a:t>
            </a:r>
            <a:r>
              <a:rPr lang="zh-CN" altLang="en-US" sz="54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什么？</a:t>
            </a:r>
            <a:endParaRPr lang="en-US" altLang="zh-CN" sz="5400" dirty="0">
              <a:solidFill>
                <a:schemeClr val="accent1">
                  <a:lumMod val="75000"/>
                </a:schemeClr>
              </a:solidFill>
              <a:latin typeface="KaiTi" charset="-122"/>
              <a:ea typeface="KaiTi" charset="-122"/>
              <a:cs typeface="KaiTi" charset="-122"/>
            </a:endParaRPr>
          </a:p>
          <a:p>
            <a:pPr eaLnBrk="1" hangingPunct="1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         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Shénme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zài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lǐ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miàn</a:t>
            </a:r>
            <a:endParaRPr lang="en-US" altLang="zh-CN" sz="3600" dirty="0">
              <a:solidFill>
                <a:schemeClr val="accent1">
                  <a:lumMod val="75000"/>
                </a:schemeClr>
              </a:solidFill>
              <a:latin typeface="+mn-lt"/>
              <a:ea typeface="KaiTi" charset="-122"/>
            </a:endParaRPr>
          </a:p>
          <a:p>
            <a:pPr eaLnBrk="1" hangingPunct="1"/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  <a:cs typeface="KaiTi" charset="-122"/>
              </a:rPr>
              <a:t>           What is there inside</a:t>
            </a:r>
            <a:r>
              <a:rPr lang="zh-CN" altLang="en-US" sz="36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  <a:cs typeface="KaiTi" charset="-122"/>
              </a:rPr>
              <a:t>？</a:t>
            </a:r>
            <a:endParaRPr lang="en-US" altLang="zh-CN" sz="3600" dirty="0">
              <a:solidFill>
                <a:schemeClr val="accent1">
                  <a:lumMod val="75000"/>
                </a:schemeClr>
              </a:solidFill>
              <a:latin typeface="+mn-lt"/>
              <a:ea typeface="KaiTi" charset="-122"/>
              <a:cs typeface="KaiTi" charset="-122"/>
            </a:endParaRPr>
          </a:p>
          <a:p>
            <a:pPr eaLnBrk="1" hangingPunct="1"/>
            <a:endParaRPr lang="en-US" altLang="zh-CN" sz="3200" dirty="0">
              <a:solidFill>
                <a:schemeClr val="accent1">
                  <a:lumMod val="75000"/>
                </a:schemeClr>
              </a:solidFill>
              <a:latin typeface="+mn-lt"/>
              <a:ea typeface="SimSun" charset="-122"/>
            </a:endParaRPr>
          </a:p>
          <a:p>
            <a:pPr lvl="0" eaLnBrk="1" hangingPunct="1"/>
            <a:r>
              <a:rPr lang="en-US" altLang="zh-CN" sz="54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</a:rPr>
              <a:t>A</a:t>
            </a:r>
            <a:r>
              <a:rPr lang="zh-CN" altLang="en-US" sz="54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</a:rPr>
              <a:t>：里面</a:t>
            </a:r>
            <a:r>
              <a:rPr lang="zh-TW" altLang="en-US" sz="54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</a:rPr>
              <a:t>有</a:t>
            </a:r>
            <a:r>
              <a:rPr lang="en-US" altLang="zh-CN" sz="54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</a:rPr>
              <a:t>____</a:t>
            </a:r>
            <a:r>
              <a:rPr lang="zh-CN" altLang="en-US" sz="5400" dirty="0">
                <a:solidFill>
                  <a:schemeClr val="accent1">
                    <a:lumMod val="75000"/>
                  </a:schemeClr>
                </a:solidFill>
                <a:latin typeface="KaiTi" charset="-122"/>
                <a:ea typeface="KaiTi" charset="-122"/>
              </a:rPr>
              <a:t>。</a:t>
            </a:r>
            <a:endParaRPr lang="en-US" altLang="zh-CN" sz="5400" dirty="0">
              <a:solidFill>
                <a:schemeClr val="accent1">
                  <a:lumMod val="75000"/>
                </a:schemeClr>
              </a:solidFill>
              <a:latin typeface="KaiTi" charset="-122"/>
              <a:ea typeface="KaiTi" charset="-122"/>
            </a:endParaRPr>
          </a:p>
          <a:p>
            <a:pPr eaLnBrk="1" hangingPunct="1"/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           </a:t>
            </a:r>
            <a:r>
              <a:rPr lang="en-US" altLang="zh-CN" sz="36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Lǐ</a:t>
            </a:r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 </a:t>
            </a:r>
            <a:r>
              <a:rPr lang="en-US" altLang="zh-CN" sz="36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miàn</a:t>
            </a:r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 </a:t>
            </a:r>
            <a:r>
              <a:rPr lang="en-US" altLang="zh-CN" sz="36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yǒu</a:t>
            </a:r>
            <a:endParaRPr lang="en-US" altLang="zh-CN" sz="3600" dirty="0">
              <a:solidFill>
                <a:schemeClr val="accent1">
                  <a:lumMod val="75000"/>
                </a:schemeClr>
              </a:solidFill>
              <a:latin typeface="+mn-lt"/>
              <a:ea typeface="KaiTi" charset="-122"/>
            </a:endParaRPr>
          </a:p>
          <a:p>
            <a:pPr eaLnBrk="1" hangingPunct="1"/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  <a:latin typeface="+mn-lt"/>
                <a:ea typeface="KaiTi" charset="-122"/>
              </a:rPr>
              <a:t>          There is ______ inside.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8D24BEA-58F7-284E-AF08-037E596A1B56}"/>
              </a:ext>
            </a:extLst>
          </p:cNvPr>
          <p:cNvSpPr txBox="1">
            <a:spLocks/>
          </p:cNvSpPr>
          <p:nvPr/>
        </p:nvSpPr>
        <p:spPr>
          <a:xfrm>
            <a:off x="27710" y="20781"/>
            <a:ext cx="12164290" cy="104315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5400" dirty="0">
                <a:ea typeface="KaiTi" charset="-122"/>
                <a:cs typeface="KaiTi" charset="-122"/>
              </a:rPr>
              <a:t>猜猜看</a:t>
            </a:r>
            <a:r>
              <a:rPr lang="zh-TW" altLang="en-US" sz="5400" dirty="0">
                <a:solidFill>
                  <a:srgbClr val="C00000"/>
                </a:solidFill>
                <a:ea typeface="KaiTi" charset="-122"/>
                <a:cs typeface="KaiTi" charset="-122"/>
              </a:rPr>
              <a:t>什么在里面</a:t>
            </a:r>
            <a:r>
              <a:rPr lang="zh-CN" altLang="en-US" sz="5400" dirty="0">
                <a:solidFill>
                  <a:srgbClr val="C00000"/>
                </a:solidFill>
                <a:ea typeface="KaiTi" charset="-122"/>
                <a:cs typeface="KaiTi" charset="-122"/>
              </a:rPr>
              <a:t>？</a:t>
            </a:r>
            <a:r>
              <a:rPr lang="en-US" altLang="zh-CN" sz="3600" dirty="0">
                <a:solidFill>
                  <a:srgbClr val="C00000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Guess what’s inside?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A49D54-59F6-CC4D-B189-7A4AD8834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976" y="107834"/>
            <a:ext cx="846642" cy="84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76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去哪儿 </a:t>
            </a:r>
            <a:r>
              <a:rPr lang="en-US" altLang="zh-CN" sz="3300" dirty="0">
                <a:latin typeface="KaiTi" panose="02010609060101010101" pitchFamily="49" charset="-122"/>
                <a:ea typeface="KaiTi" panose="02010609060101010101" pitchFamily="49" charset="-122"/>
              </a:rPr>
              <a:t>go where</a:t>
            </a:r>
            <a:r>
              <a:rPr lang="it-IT" altLang="zh-CN" sz="3300" dirty="0">
                <a:latin typeface="KaiTi" panose="02010609060101010101" pitchFamily="49" charset="-122"/>
                <a:ea typeface="KaiTi" panose="02010609060101010101" pitchFamily="49" charset="-122"/>
              </a:rPr>
              <a:t> ?</a:t>
            </a:r>
            <a:r>
              <a:rPr lang="it-IT" altLang="zh-CN" sz="4900" dirty="0">
                <a:latin typeface="KaiTi" panose="02010609060101010101" pitchFamily="49" charset="-122"/>
                <a:ea typeface="KaiTi" panose="02010609060101010101" pitchFamily="49" charset="-122"/>
                <a:cs typeface="Calibri" charset="0"/>
              </a:rPr>
              <a:t>	/</a:t>
            </a:r>
            <a:r>
              <a:rPr lang="zh-CN" altLang="en-US" sz="6100" cap="none" spc="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上哪儿</a:t>
            </a:r>
            <a:r>
              <a:rPr lang="it-IT" sz="39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	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35686"/>
            <a:ext cx="972487" cy="972487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82876" y="1796143"/>
            <a:ext cx="11841364" cy="4833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sz="2800" dirty="0"/>
              <a:t>              </a:t>
            </a:r>
            <a:r>
              <a:rPr lang="en-US" sz="3500" dirty="0" err="1">
                <a:solidFill>
                  <a:srgbClr val="0070C0"/>
                </a:solidFill>
              </a:rPr>
              <a:t>Nǐ</a:t>
            </a:r>
            <a:r>
              <a:rPr lang="en-US" sz="3500" dirty="0">
                <a:solidFill>
                  <a:srgbClr val="0070C0"/>
                </a:solidFill>
              </a:rPr>
              <a:t> </a:t>
            </a:r>
            <a:r>
              <a:rPr lang="zh-CN" altLang="en-US" sz="3500" dirty="0">
                <a:solidFill>
                  <a:srgbClr val="0070C0"/>
                </a:solidFill>
              </a:rPr>
              <a:t>  </a:t>
            </a:r>
            <a:r>
              <a:rPr lang="en-US" altLang="zh-CN" sz="3500" dirty="0" err="1">
                <a:solidFill>
                  <a:srgbClr val="0070C0"/>
                </a:solidFill>
              </a:rPr>
              <a:t>qù</a:t>
            </a:r>
            <a:r>
              <a:rPr lang="zh-CN" altLang="en-US" sz="3500" dirty="0">
                <a:solidFill>
                  <a:srgbClr val="0070C0"/>
                </a:solidFill>
              </a:rPr>
              <a:t>     </a:t>
            </a:r>
            <a:r>
              <a:rPr lang="en-US" sz="3500" dirty="0" err="1">
                <a:solidFill>
                  <a:srgbClr val="0070C0"/>
                </a:solidFill>
              </a:rPr>
              <a:t>nǎr</a:t>
            </a:r>
            <a:r>
              <a:rPr lang="en-US" sz="3500" dirty="0">
                <a:solidFill>
                  <a:srgbClr val="0070C0"/>
                </a:solidFill>
              </a:rPr>
              <a:t>   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Q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：你</a:t>
            </a:r>
            <a:r>
              <a:rPr lang="zh-CN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去哪儿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？</a:t>
            </a:r>
            <a:r>
              <a:rPr lang="en-US" altLang="zh-CN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40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          </a:t>
            </a:r>
            <a:r>
              <a:rPr lang="en-US" altLang="zh-CN" sz="3900" dirty="0">
                <a:solidFill>
                  <a:prstClr val="black">
                    <a:lumMod val="65000"/>
                    <a:lumOff val="35000"/>
                  </a:prstClr>
                </a:solidFill>
                <a:ea typeface="Kaiti TC" charset="-120"/>
                <a:cs typeface="Kaiti TC" charset="-120"/>
              </a:rPr>
              <a:t>Where are you going?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2200" dirty="0">
              <a:solidFill>
                <a:srgbClr val="0070C0"/>
              </a:solidFill>
              <a:latin typeface="Kaiti TC" charset="-120"/>
              <a:ea typeface="Kaiti TC" charset="-120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2800" dirty="0">
                <a:solidFill>
                  <a:schemeClr val="accent2"/>
                </a:solidFill>
              </a:rPr>
              <a:t> </a:t>
            </a:r>
            <a:r>
              <a:rPr lang="en-US" altLang="zh-CN" sz="2800" dirty="0">
                <a:solidFill>
                  <a:schemeClr val="accent2"/>
                </a:solidFill>
              </a:rPr>
              <a:t>              </a:t>
            </a:r>
            <a:r>
              <a:rPr lang="en-US" altLang="zh-CN" sz="2800" dirty="0"/>
              <a:t>       </a:t>
            </a:r>
            <a:r>
              <a:rPr lang="en-US" sz="2800" dirty="0"/>
              <a:t> </a:t>
            </a:r>
            <a:r>
              <a:rPr lang="en-US" sz="3500" dirty="0" err="1">
                <a:solidFill>
                  <a:srgbClr val="0070C0"/>
                </a:solidFill>
              </a:rPr>
              <a:t>qù</a:t>
            </a:r>
            <a:r>
              <a:rPr lang="en-US" sz="3500" dirty="0">
                <a:solidFill>
                  <a:srgbClr val="0070C0"/>
                </a:solidFill>
              </a:rPr>
              <a:t> </a:t>
            </a:r>
            <a:r>
              <a:rPr lang="en-US" sz="3500" dirty="0" err="1">
                <a:solidFill>
                  <a:srgbClr val="0070C0"/>
                </a:solidFill>
              </a:rPr>
              <a:t>yùndòngchǎng</a:t>
            </a:r>
            <a:endParaRPr lang="en-US" sz="3500" dirty="0">
              <a:solidFill>
                <a:srgbClr val="0070C0"/>
              </a:solidFill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A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：我</a:t>
            </a:r>
            <a:r>
              <a:rPr lang="zh-CN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去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运动场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。</a:t>
            </a:r>
            <a:r>
              <a:rPr lang="en-US" altLang="zh-CN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3900" dirty="0">
                <a:solidFill>
                  <a:prstClr val="black">
                    <a:lumMod val="65000"/>
                    <a:lumOff val="35000"/>
                  </a:prstClr>
                </a:solidFill>
                <a:ea typeface="Kaiti TC" charset="-120"/>
                <a:cs typeface="Kaiti TC" charset="-120"/>
              </a:rPr>
              <a:t>           I am going to the Sports Field.</a:t>
            </a:r>
          </a:p>
        </p:txBody>
      </p:sp>
    </p:spTree>
    <p:extLst>
      <p:ext uri="{BB962C8B-B14F-4D97-AF65-F5344CB8AC3E}">
        <p14:creationId xmlns:p14="http://schemas.microsoft.com/office/powerpoint/2010/main" val="3531969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100" cap="none" spc="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上哪儿去</a:t>
            </a:r>
            <a:r>
              <a:rPr lang="en-US" altLang="zh-CN" sz="6100" cap="none" spc="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?</a:t>
            </a:r>
            <a:r>
              <a:rPr lang="it-IT" altLang="zh-CN" sz="3300" dirty="0">
                <a:latin typeface="KaiTi" panose="02010609060101010101" pitchFamily="49" charset="-122"/>
                <a:ea typeface="KaiTi" panose="02010609060101010101" pitchFamily="49" charset="-122"/>
                <a:cs typeface="Calibri" charset="0"/>
              </a:rPr>
              <a:t>	</a:t>
            </a:r>
            <a:endParaRPr lang="en-US" sz="3300" dirty="0">
              <a:latin typeface="KaiTi" panose="02010609060101010101" pitchFamily="49" charset="-122"/>
              <a:ea typeface="KaiTi" panose="02010609060101010101" pitchFamily="49" charset="-122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35686"/>
            <a:ext cx="972487" cy="972487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82876" y="1796143"/>
            <a:ext cx="11841364" cy="4833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sz="2800" dirty="0"/>
              <a:t>                </a:t>
            </a:r>
            <a:r>
              <a:rPr lang="en-US" sz="3500" dirty="0" err="1">
                <a:solidFill>
                  <a:srgbClr val="0070C0"/>
                </a:solidFill>
              </a:rPr>
              <a:t>Nǐ</a:t>
            </a:r>
            <a:r>
              <a:rPr lang="en-US" sz="3500" dirty="0">
                <a:solidFill>
                  <a:srgbClr val="0070C0"/>
                </a:solidFill>
              </a:rPr>
              <a:t>        </a:t>
            </a:r>
            <a:r>
              <a:rPr lang="en-US" sz="3500" dirty="0" err="1">
                <a:solidFill>
                  <a:srgbClr val="0070C0"/>
                </a:solidFill>
              </a:rPr>
              <a:t>nǎr</a:t>
            </a:r>
            <a:r>
              <a:rPr lang="en-US" sz="3500" dirty="0">
                <a:solidFill>
                  <a:srgbClr val="0070C0"/>
                </a:solidFill>
              </a:rPr>
              <a:t>   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Q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：你</a:t>
            </a:r>
            <a:r>
              <a:rPr lang="zh-CN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上哪儿去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？</a:t>
            </a:r>
            <a:r>
              <a:rPr lang="en-US" altLang="zh-CN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40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          </a:t>
            </a:r>
            <a:r>
              <a:rPr lang="en-US" altLang="zh-CN" sz="3900" dirty="0">
                <a:solidFill>
                  <a:prstClr val="black">
                    <a:lumMod val="65000"/>
                    <a:lumOff val="35000"/>
                  </a:prstClr>
                </a:solidFill>
                <a:ea typeface="Kaiti TC" charset="-120"/>
                <a:cs typeface="Kaiti TC" charset="-120"/>
              </a:rPr>
              <a:t>Where are you going?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2200" dirty="0">
              <a:solidFill>
                <a:srgbClr val="0070C0"/>
              </a:solidFill>
              <a:latin typeface="Kaiti TC" charset="-120"/>
              <a:ea typeface="Kaiti TC" charset="-120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sz="3500" dirty="0">
                <a:solidFill>
                  <a:srgbClr val="0070C0"/>
                </a:solidFill>
              </a:rPr>
              <a:t>                       </a:t>
            </a:r>
            <a:r>
              <a:rPr lang="en-US" sz="3500" dirty="0" err="1">
                <a:solidFill>
                  <a:srgbClr val="0070C0"/>
                </a:solidFill>
              </a:rPr>
              <a:t>yùndòngchǎng</a:t>
            </a:r>
            <a:endParaRPr lang="en-US" sz="3500" dirty="0">
              <a:solidFill>
                <a:srgbClr val="0070C0"/>
              </a:solidFill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A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：我</a:t>
            </a:r>
            <a:r>
              <a:rPr lang="zh-CN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上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运动场</a:t>
            </a:r>
            <a:r>
              <a:rPr lang="zh-CN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去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。</a:t>
            </a:r>
            <a:r>
              <a:rPr lang="en-US" altLang="zh-CN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3900" dirty="0">
                <a:solidFill>
                  <a:prstClr val="black">
                    <a:lumMod val="65000"/>
                    <a:lumOff val="35000"/>
                  </a:prstClr>
                </a:solidFill>
                <a:ea typeface="Kaiti TC" charset="-120"/>
                <a:cs typeface="Kaiti TC" charset="-120"/>
              </a:rPr>
              <a:t>           I am going to the Sports Field.</a:t>
            </a:r>
          </a:p>
        </p:txBody>
      </p:sp>
    </p:spTree>
    <p:extLst>
      <p:ext uri="{BB962C8B-B14F-4D97-AF65-F5344CB8AC3E}">
        <p14:creationId xmlns:p14="http://schemas.microsoft.com/office/powerpoint/2010/main" val="32001967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在哪里</a:t>
            </a:r>
            <a:r>
              <a:rPr lang="zh-CN" altLang="en-US" sz="6000" dirty="0">
                <a:solidFill>
                  <a:schemeClr val="tx1"/>
                </a:solidFill>
                <a:latin typeface="Kaiti TC" charset="-120"/>
                <a:ea typeface="Kaiti TC" charset="-120"/>
                <a:cs typeface="Kaiti TC" charset="-120"/>
              </a:rPr>
              <a:t> </a:t>
            </a:r>
            <a:r>
              <a:rPr lang="en-US" altLang="zh-CN" sz="3300" dirty="0"/>
              <a:t>Where</a:t>
            </a:r>
            <a:r>
              <a:rPr lang="it-IT" altLang="zh-CN" sz="3300" dirty="0"/>
              <a:t> ?</a:t>
            </a:r>
            <a:r>
              <a:rPr lang="it-IT" altLang="zh-CN" sz="49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it-IT" altLang="zh-CN" sz="4900" dirty="0">
                <a:latin typeface="KaiTi" panose="02010609060101010101" pitchFamily="49" charset="-122"/>
                <a:ea typeface="KaiTi" panose="02010609060101010101" pitchFamily="49" charset="-122"/>
                <a:cs typeface="Calibri" charset="0"/>
              </a:rPr>
              <a:t>/</a:t>
            </a:r>
            <a:r>
              <a:rPr lang="zh-CN" altLang="en-US" sz="61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在什么地方</a:t>
            </a:r>
            <a:r>
              <a:rPr lang="en-US" altLang="zh-CN" sz="6100" dirty="0">
                <a:solidFill>
                  <a:srgbClr val="C00000"/>
                </a:solidFill>
                <a:latin typeface="Kaiti TC" charset="-120"/>
                <a:ea typeface="Kaiti TC" charset="-120"/>
                <a:cs typeface="Kaiti TC" charset="-120"/>
              </a:rPr>
              <a:t> </a:t>
            </a:r>
            <a:r>
              <a:rPr lang="en-US" altLang="zh-CN" sz="3900" dirty="0" err="1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dì</a:t>
            </a:r>
            <a:r>
              <a:rPr lang="en-US" altLang="zh-CN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 </a:t>
            </a:r>
            <a:r>
              <a:rPr lang="en-US" altLang="zh-CN" sz="3900" dirty="0" err="1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fāng</a:t>
            </a:r>
            <a:r>
              <a:rPr lang="it-IT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 (</a:t>
            </a:r>
            <a:r>
              <a:rPr lang="it-IT" sz="3900" dirty="0" err="1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place</a:t>
            </a:r>
            <a:r>
              <a:rPr lang="it-IT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) 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	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35686"/>
            <a:ext cx="972487" cy="972487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82876" y="1796143"/>
            <a:ext cx="11841364" cy="43339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6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Q</a:t>
            </a:r>
            <a:r>
              <a:rPr lang="zh-CN" altLang="en-US" sz="6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：你知道</a:t>
            </a:r>
            <a:r>
              <a:rPr lang="zh-CN" altLang="en-US" sz="6400" u="sng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学校图书馆</a:t>
            </a:r>
            <a:r>
              <a:rPr lang="zh-CN" altLang="en-US" sz="64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在哪里</a:t>
            </a:r>
            <a:r>
              <a:rPr lang="zh-CN" altLang="en-US" sz="6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吗？</a:t>
            </a:r>
            <a:endParaRPr lang="en-US" altLang="zh-CN" sz="64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</a:t>
            </a:r>
            <a:r>
              <a:rPr lang="en-US" sz="4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Nǐ</a:t>
            </a: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zhīdào</a:t>
            </a: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xuéxiào</a:t>
            </a: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túshūguǎn</a:t>
            </a: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zài</a:t>
            </a: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4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nǎ</a:t>
            </a: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4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lǐ</a:t>
            </a: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ma</a:t>
            </a:r>
            <a:r>
              <a:rPr lang="en-US" altLang="zh-CN" sz="4200" dirty="0">
                <a:solidFill>
                  <a:srgbClr val="0070C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4200" dirty="0">
                <a:solidFill>
                  <a:srgbClr val="0070C0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             Do you know where is the school library?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3900" dirty="0">
              <a:solidFill>
                <a:prstClr val="black">
                  <a:lumMod val="65000"/>
                  <a:lumOff val="35000"/>
                </a:prstClr>
              </a:solidFill>
              <a:ea typeface="Kaiti TC" charset="-120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2200" dirty="0">
              <a:solidFill>
                <a:srgbClr val="0070C0"/>
              </a:solidFill>
              <a:latin typeface="Kaiti TC" charset="-120"/>
              <a:ea typeface="Kaiti TC" charset="-120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6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A</a:t>
            </a:r>
            <a:r>
              <a:rPr lang="zh-CN" altLang="en-US" sz="6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</a:t>
            </a:r>
            <a:r>
              <a:rPr lang="zh-CN" altLang="en-US" sz="6400" u="sng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学校图书馆</a:t>
            </a:r>
            <a:r>
              <a:rPr lang="zh-CN" altLang="en-US" sz="64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在</a:t>
            </a:r>
            <a:r>
              <a:rPr lang="zh-CN" altLang="en-US" sz="6400" u="sng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电脑中心</a:t>
            </a:r>
            <a:r>
              <a:rPr lang="zh-CN" altLang="en-US" sz="64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旁边</a:t>
            </a:r>
            <a:r>
              <a:rPr lang="zh-CN" altLang="en-US" sz="6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。</a:t>
            </a:r>
            <a:endParaRPr lang="en-US" altLang="zh-CN" sz="64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sz="3800" dirty="0">
                <a:solidFill>
                  <a:srgbClr val="0070C0"/>
                </a:solidFill>
              </a:rPr>
              <a:t>             </a:t>
            </a:r>
            <a:r>
              <a:rPr lang="en-US" sz="3800" dirty="0" err="1">
                <a:solidFill>
                  <a:srgbClr val="0070C0"/>
                </a:solidFill>
              </a:rPr>
              <a:t>Xuéxiào</a:t>
            </a:r>
            <a:r>
              <a:rPr lang="en-US" sz="3800" dirty="0">
                <a:solidFill>
                  <a:srgbClr val="0070C0"/>
                </a:solidFill>
              </a:rPr>
              <a:t> </a:t>
            </a:r>
            <a:r>
              <a:rPr lang="en-US" sz="3800" dirty="0" err="1">
                <a:solidFill>
                  <a:srgbClr val="0070C0"/>
                </a:solidFill>
              </a:rPr>
              <a:t>túshūguǎn</a:t>
            </a:r>
            <a:r>
              <a:rPr lang="en-US" sz="3800" dirty="0">
                <a:solidFill>
                  <a:srgbClr val="0070C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zài</a:t>
            </a:r>
            <a:r>
              <a:rPr lang="en-US" sz="3800" dirty="0">
                <a:solidFill>
                  <a:srgbClr val="0070C0"/>
                </a:solidFill>
              </a:rPr>
              <a:t> </a:t>
            </a:r>
            <a:r>
              <a:rPr lang="en-US" sz="3800" dirty="0" err="1">
                <a:solidFill>
                  <a:srgbClr val="0070C0"/>
                </a:solidFill>
              </a:rPr>
              <a:t>diànnǎo</a:t>
            </a:r>
            <a:r>
              <a:rPr lang="en-US" sz="3800" dirty="0">
                <a:solidFill>
                  <a:srgbClr val="0070C0"/>
                </a:solidFill>
              </a:rPr>
              <a:t> </a:t>
            </a:r>
            <a:r>
              <a:rPr lang="en-US" sz="3800" dirty="0" err="1">
                <a:solidFill>
                  <a:srgbClr val="0070C0"/>
                </a:solidFill>
              </a:rPr>
              <a:t>zhōngxīn</a:t>
            </a:r>
            <a:r>
              <a:rPr lang="en-US" sz="3800" dirty="0">
                <a:solidFill>
                  <a:srgbClr val="0070C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pángbiān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4800" dirty="0">
                <a:solidFill>
                  <a:srgbClr val="0070C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</a:t>
            </a:r>
            <a:r>
              <a:rPr lang="en-US" altLang="zh-CN" sz="4800" dirty="0">
                <a:solidFill>
                  <a:srgbClr val="0070C0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       </a:t>
            </a:r>
            <a:r>
              <a:rPr lang="en-US" altLang="zh-CN" sz="3900" dirty="0">
                <a:solidFill>
                  <a:srgbClr val="0070C0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The school library is next to the Computer Center.</a:t>
            </a:r>
          </a:p>
        </p:txBody>
      </p:sp>
    </p:spTree>
    <p:extLst>
      <p:ext uri="{BB962C8B-B14F-4D97-AF65-F5344CB8AC3E}">
        <p14:creationId xmlns:p14="http://schemas.microsoft.com/office/powerpoint/2010/main" val="15104159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在哪里</a:t>
            </a:r>
            <a:r>
              <a:rPr lang="zh-CN" altLang="en-US" sz="6000" dirty="0">
                <a:solidFill>
                  <a:schemeClr val="tx1"/>
                </a:solidFill>
                <a:latin typeface="Kaiti TC" charset="-120"/>
                <a:ea typeface="Kaiti TC" charset="-120"/>
                <a:cs typeface="Kaiti TC" charset="-120"/>
              </a:rPr>
              <a:t> </a:t>
            </a:r>
            <a:r>
              <a:rPr lang="en-US" altLang="zh-CN" sz="3300" dirty="0"/>
              <a:t>Where</a:t>
            </a:r>
            <a:r>
              <a:rPr lang="it-IT" altLang="zh-CN" sz="3300" dirty="0"/>
              <a:t> ?</a:t>
            </a:r>
            <a:r>
              <a:rPr lang="it-IT" altLang="zh-CN" sz="49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it-IT" altLang="zh-CN" sz="4900" dirty="0">
                <a:latin typeface="KaiTi" panose="02010609060101010101" pitchFamily="49" charset="-122"/>
                <a:ea typeface="KaiTi" panose="02010609060101010101" pitchFamily="49" charset="-122"/>
                <a:cs typeface="Calibri" charset="0"/>
              </a:rPr>
              <a:t>/</a:t>
            </a:r>
            <a:r>
              <a:rPr lang="zh-CN" altLang="en-US" sz="61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在什么地方</a:t>
            </a:r>
            <a:r>
              <a:rPr lang="en-US" altLang="zh-CN" sz="6100" dirty="0">
                <a:solidFill>
                  <a:srgbClr val="FF0000"/>
                </a:solidFill>
                <a:latin typeface="Kaiti TC" charset="-120"/>
                <a:ea typeface="Kaiti TC" charset="-120"/>
                <a:cs typeface="Kaiti TC" charset="-120"/>
              </a:rPr>
              <a:t> </a:t>
            </a:r>
            <a:r>
              <a:rPr lang="en-US" altLang="zh-CN" sz="3900" dirty="0" err="1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dì</a:t>
            </a:r>
            <a:r>
              <a:rPr lang="en-US" altLang="zh-CN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 </a:t>
            </a:r>
            <a:r>
              <a:rPr lang="en-US" altLang="zh-CN" sz="3900" dirty="0" err="1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fāng</a:t>
            </a:r>
            <a:r>
              <a:rPr lang="it-IT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 (</a:t>
            </a:r>
            <a:r>
              <a:rPr lang="it-IT" sz="3900" dirty="0" err="1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place</a:t>
            </a:r>
            <a:r>
              <a:rPr lang="it-IT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) 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	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35686"/>
            <a:ext cx="972487" cy="972487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82876" y="1796143"/>
            <a:ext cx="11841364" cy="433396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6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Q</a:t>
            </a:r>
            <a:r>
              <a:rPr lang="zh-CN" altLang="en-US" sz="6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：你知道</a:t>
            </a:r>
            <a:r>
              <a:rPr lang="zh-CN" altLang="en-US" sz="6400" u="sng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学校图书馆</a:t>
            </a:r>
            <a:r>
              <a:rPr lang="zh-CN" altLang="en-US" sz="64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在</a:t>
            </a:r>
            <a:r>
              <a:rPr lang="zh-CN" altLang="en-US" sz="66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什么地方</a:t>
            </a:r>
            <a:r>
              <a:rPr lang="zh-CN" altLang="en-US" sz="6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吗？</a:t>
            </a:r>
            <a:endParaRPr lang="en-US" altLang="zh-CN" sz="64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</a:t>
            </a:r>
            <a:r>
              <a:rPr lang="en-US" sz="4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Nǐ</a:t>
            </a: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zhīdào</a:t>
            </a: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xuéxiào</a:t>
            </a: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túshūguǎn</a:t>
            </a: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zài</a:t>
            </a: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4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shénme</a:t>
            </a: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dìfāng</a:t>
            </a: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</a:t>
            </a:r>
            <a:r>
              <a:rPr lang="en-US" altLang="zh-CN" sz="4200" dirty="0">
                <a:solidFill>
                  <a:srgbClr val="0070C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4200" dirty="0">
                <a:solidFill>
                  <a:srgbClr val="0070C0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             Do you know where is the school library?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3900" dirty="0">
              <a:solidFill>
                <a:prstClr val="black">
                  <a:lumMod val="65000"/>
                  <a:lumOff val="35000"/>
                </a:prstClr>
              </a:solidFill>
              <a:ea typeface="Kaiti TC" charset="-120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2200" dirty="0">
              <a:solidFill>
                <a:srgbClr val="0070C0"/>
              </a:solidFill>
              <a:latin typeface="Kaiti TC" charset="-120"/>
              <a:ea typeface="Kaiti TC" charset="-120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6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A</a:t>
            </a:r>
            <a:r>
              <a:rPr lang="zh-CN" altLang="en-US" sz="6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</a:t>
            </a:r>
            <a:r>
              <a:rPr lang="zh-CN" altLang="en-US" sz="6400" u="sng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学校图书馆</a:t>
            </a:r>
            <a:r>
              <a:rPr lang="zh-CN" altLang="en-US" sz="64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在</a:t>
            </a:r>
            <a:r>
              <a:rPr lang="zh-CN" altLang="en-US" sz="6400" u="sng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电脑中心</a:t>
            </a:r>
            <a:r>
              <a:rPr lang="zh-CN" altLang="en-US" sz="64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旁边</a:t>
            </a:r>
            <a:r>
              <a:rPr lang="zh-CN" altLang="en-US" sz="6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。</a:t>
            </a:r>
            <a:endParaRPr lang="en-US" altLang="zh-CN" sz="64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sz="3800" dirty="0">
                <a:solidFill>
                  <a:srgbClr val="0070C0"/>
                </a:solidFill>
              </a:rPr>
              <a:t>             </a:t>
            </a:r>
            <a:r>
              <a:rPr lang="en-US" sz="3800" dirty="0" err="1">
                <a:solidFill>
                  <a:srgbClr val="0070C0"/>
                </a:solidFill>
              </a:rPr>
              <a:t>Xuéxiào</a:t>
            </a:r>
            <a:r>
              <a:rPr lang="en-US" sz="3800" dirty="0">
                <a:solidFill>
                  <a:srgbClr val="0070C0"/>
                </a:solidFill>
              </a:rPr>
              <a:t> </a:t>
            </a:r>
            <a:r>
              <a:rPr lang="en-US" sz="3800" dirty="0" err="1">
                <a:solidFill>
                  <a:srgbClr val="0070C0"/>
                </a:solidFill>
              </a:rPr>
              <a:t>túshūguǎn</a:t>
            </a:r>
            <a:r>
              <a:rPr lang="en-US" sz="3800" dirty="0">
                <a:solidFill>
                  <a:srgbClr val="0070C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zài</a:t>
            </a:r>
            <a:r>
              <a:rPr lang="en-US" sz="3800" dirty="0">
                <a:solidFill>
                  <a:srgbClr val="0070C0"/>
                </a:solidFill>
              </a:rPr>
              <a:t> </a:t>
            </a:r>
            <a:r>
              <a:rPr lang="en-US" sz="3800" dirty="0" err="1">
                <a:solidFill>
                  <a:srgbClr val="0070C0"/>
                </a:solidFill>
              </a:rPr>
              <a:t>diànnǎo</a:t>
            </a:r>
            <a:r>
              <a:rPr lang="en-US" sz="3800" dirty="0">
                <a:solidFill>
                  <a:srgbClr val="0070C0"/>
                </a:solidFill>
              </a:rPr>
              <a:t> </a:t>
            </a:r>
            <a:r>
              <a:rPr lang="en-US" sz="3800" dirty="0" err="1">
                <a:solidFill>
                  <a:srgbClr val="0070C0"/>
                </a:solidFill>
              </a:rPr>
              <a:t>zhōngxīn</a:t>
            </a:r>
            <a:r>
              <a:rPr lang="en-US" sz="3800" dirty="0">
                <a:solidFill>
                  <a:srgbClr val="0070C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pángbiān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4800" dirty="0">
                <a:solidFill>
                  <a:srgbClr val="0070C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</a:t>
            </a:r>
            <a:r>
              <a:rPr lang="en-US" altLang="zh-CN" sz="4800" dirty="0">
                <a:solidFill>
                  <a:srgbClr val="0070C0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       </a:t>
            </a:r>
            <a:r>
              <a:rPr lang="en-US" altLang="zh-CN" sz="3900" dirty="0">
                <a:solidFill>
                  <a:srgbClr val="0070C0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The school library is next to the Computer Center.</a:t>
            </a:r>
          </a:p>
        </p:txBody>
      </p:sp>
    </p:spTree>
    <p:extLst>
      <p:ext uri="{BB962C8B-B14F-4D97-AF65-F5344CB8AC3E}">
        <p14:creationId xmlns:p14="http://schemas.microsoft.com/office/powerpoint/2010/main" val="687884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图书馆</a:t>
            </a:r>
            <a:r>
              <a:rPr lang="it-IT" altLang="zh-CN" sz="4900" dirty="0">
                <a:latin typeface="Calibri" charset="0"/>
                <a:ea typeface="Calibri" charset="0"/>
                <a:cs typeface="Calibri" charset="0"/>
              </a:rPr>
              <a:t> 	</a:t>
            </a:r>
            <a:r>
              <a:rPr lang="it-IT" sz="5400" dirty="0"/>
              <a:t> </a:t>
            </a:r>
            <a:r>
              <a:rPr lang="it-IT" sz="3300" dirty="0" err="1"/>
              <a:t>Túshū</a:t>
            </a:r>
            <a:r>
              <a:rPr lang="it-IT" sz="3300" dirty="0"/>
              <a:t> </a:t>
            </a:r>
            <a:r>
              <a:rPr lang="it-IT" sz="3300" dirty="0" err="1"/>
              <a:t>guǎn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		(</a:t>
            </a:r>
            <a:r>
              <a:rPr lang="it-IT" altLang="zh-CN" sz="3300" dirty="0" err="1">
                <a:latin typeface="Calibri" charset="0"/>
                <a:ea typeface="Calibri" charset="0"/>
                <a:cs typeface="Calibri" charset="0"/>
              </a:rPr>
              <a:t>library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35686"/>
            <a:ext cx="972487" cy="9724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" y="1489470"/>
            <a:ext cx="6837068" cy="48836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753" y="3029330"/>
            <a:ext cx="4996772" cy="223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66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5400" dirty="0">
                <a:latin typeface="KaiTi" charset="-122"/>
                <a:ea typeface="KaiTi" charset="-122"/>
                <a:cs typeface="KaiTi" charset="-122"/>
              </a:rPr>
              <a:t>学生活动</a:t>
            </a:r>
            <a:r>
              <a:rPr lang="en-US" altLang="zh-CN" sz="54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latin typeface="+mn-lt"/>
                <a:ea typeface="KaiTi" charset="-122"/>
                <a:cs typeface="KaiTi" charset="-122"/>
              </a:rPr>
              <a:t>huó</a:t>
            </a: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latin typeface="+mn-lt"/>
                <a:ea typeface="KaiTi" charset="-122"/>
                <a:cs typeface="KaiTi" charset="-122"/>
              </a:rPr>
              <a:t>dòng</a:t>
            </a: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 </a:t>
            </a:r>
            <a:r>
              <a:rPr lang="zh-CN" altLang="en-US" sz="5400" dirty="0">
                <a:latin typeface="KaiTi" charset="-122"/>
                <a:ea typeface="KaiTi" charset="-122"/>
                <a:cs typeface="KaiTi" charset="-122"/>
              </a:rPr>
              <a:t>中心</a:t>
            </a:r>
            <a:r>
              <a:rPr lang="en-US" altLang="zh-CN" sz="54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(Activity Center)</a:t>
            </a:r>
            <a:r>
              <a:rPr lang="en-US" altLang="zh-CN" sz="5400" dirty="0">
                <a:latin typeface="KaiTi" charset="-122"/>
                <a:ea typeface="KaiTi" charset="-122"/>
                <a:cs typeface="KaiTi" charset="-122"/>
              </a:rPr>
              <a:t>  </a:t>
            </a:r>
            <a:endParaRPr lang="zh-CN" altLang="en-US" sz="5400" dirty="0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345" y="1271651"/>
            <a:ext cx="7820889" cy="55863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37" y="135687"/>
            <a:ext cx="889550" cy="88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36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053455" cy="1143000"/>
          </a:xfrm>
          <a:ln>
            <a:solidFill>
              <a:schemeClr val="accent1"/>
            </a:solidFill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5400" dirty="0">
                <a:latin typeface="KaiTi" charset="-122"/>
                <a:ea typeface="KaiTi" charset="-122"/>
                <a:cs typeface="KaiTi" charset="-122"/>
              </a:rPr>
              <a:t>学生</a:t>
            </a:r>
            <a:r>
              <a:rPr lang="zh-CN" altLang="en-US" sz="5400" dirty="0">
                <a:latin typeface="KaiTi" charset="-122"/>
                <a:ea typeface="KaiTi" charset="-122"/>
                <a:cs typeface="KaiTi" charset="-122"/>
              </a:rPr>
              <a:t>餐厅</a:t>
            </a:r>
            <a:r>
              <a:rPr lang="en-US" altLang="zh-CN" sz="54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xué</a:t>
            </a:r>
            <a:r>
              <a:rPr lang="en-US" altLang="zh-CN" sz="3600" dirty="0"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 sheng </a:t>
            </a:r>
            <a:r>
              <a:rPr lang="en-US" altLang="zh-CN" sz="3600" dirty="0" err="1"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cān</a:t>
            </a:r>
            <a:r>
              <a:rPr lang="en-US" altLang="zh-CN" sz="3600" dirty="0"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tīng</a:t>
            </a:r>
            <a:r>
              <a:rPr lang="zh-CN" altLang="en-US" sz="3600" dirty="0"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 </a:t>
            </a:r>
            <a:r>
              <a:rPr lang="en-US" altLang="zh-CN" sz="3600" dirty="0"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  (cafeteria)        noun</a:t>
            </a:r>
            <a:endParaRPr lang="en-US" sz="3600" dirty="0">
              <a:latin typeface="Calibri" panose="020F0502020204030204" pitchFamily="34" charset="0"/>
              <a:ea typeface="KaiTi" charset="-122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009" y="90315"/>
            <a:ext cx="992457" cy="992457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BFFF8DD9-9662-D743-B964-1CD5E50CA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8480" y="1341119"/>
            <a:ext cx="4798044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145" name="Picture 20" descr="Image result for student cafeteria">
            <a:extLst>
              <a:ext uri="{FF2B5EF4-FFF2-40B4-BE49-F238E27FC236}">
                <a16:creationId xmlns:a16="http://schemas.microsoft.com/office/drawing/2014/main" id="{1DC9E8C9-200F-114B-9EB7-4041C3FDA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480" y="1341120"/>
            <a:ext cx="8046720" cy="534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4126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983673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5400" dirty="0">
                <a:solidFill>
                  <a:srgbClr val="0070C0"/>
                </a:solidFill>
                <a:latin typeface="+mn-lt"/>
                <a:ea typeface="KaiTi" charset="-122"/>
                <a:cs typeface="KaiTi" charset="-122"/>
              </a:rPr>
              <a:t>电脑中心 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KaiTi" charset="-122"/>
                <a:cs typeface="KaiTi" charset="-122"/>
              </a:rPr>
              <a:t>diàn</a:t>
            </a:r>
            <a:r>
              <a:rPr lang="en-US" altLang="zh-CN" sz="4000" dirty="0">
                <a:solidFill>
                  <a:srgbClr val="0070C0"/>
                </a:solidFill>
                <a:latin typeface="+mn-lt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KaiTi" charset="-122"/>
                <a:cs typeface="KaiTi" charset="-122"/>
              </a:rPr>
              <a:t>nǎo</a:t>
            </a:r>
            <a:r>
              <a:rPr lang="en-US" altLang="zh-CN" sz="4000" dirty="0">
                <a:solidFill>
                  <a:srgbClr val="0070C0"/>
                </a:solidFill>
                <a:latin typeface="+mn-lt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KaiTi" charset="-122"/>
                <a:cs typeface="KaiTi" charset="-122"/>
              </a:rPr>
              <a:t>zhōng</a:t>
            </a:r>
            <a:r>
              <a:rPr lang="en-US" altLang="zh-CN" sz="4000" dirty="0">
                <a:solidFill>
                  <a:srgbClr val="0070C0"/>
                </a:solidFill>
                <a:latin typeface="+mn-lt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KaiTi" charset="-122"/>
                <a:cs typeface="KaiTi" charset="-122"/>
              </a:rPr>
              <a:t>xīn</a:t>
            </a:r>
            <a:r>
              <a:rPr lang="en-US" altLang="zh-CN" sz="4000" dirty="0">
                <a:solidFill>
                  <a:srgbClr val="0070C0"/>
                </a:solidFill>
                <a:latin typeface="+mn-lt"/>
                <a:ea typeface="KaiTi" charset="-122"/>
                <a:cs typeface="KaiTi" charset="-122"/>
              </a:rPr>
              <a:t>    (Computer Lab)  </a:t>
            </a:r>
            <a:endParaRPr lang="zh-CN" altLang="en-US" sz="4000" dirty="0">
              <a:solidFill>
                <a:srgbClr val="0070C0"/>
              </a:solidFill>
              <a:latin typeface="+mn-lt"/>
              <a:ea typeface="KaiTi" charset="-122"/>
              <a:cs typeface="KaiTi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708" y="1118259"/>
            <a:ext cx="7536873" cy="56526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37" y="94122"/>
            <a:ext cx="749660" cy="74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76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15336"/>
            <a:ext cx="12115801" cy="1119782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>
              <a:lnSpc>
                <a:spcPts val="4460"/>
              </a:lnSpc>
            </a:pP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Duì</a:t>
            </a:r>
            <a:r>
              <a:rPr lang="zh-CN" altLang="en-US" sz="2800" dirty="0">
                <a:latin typeface="+mn-lt"/>
              </a:rPr>
              <a:t>  </a:t>
            </a:r>
            <a:r>
              <a:rPr lang="en-US" sz="2800" dirty="0" err="1">
                <a:latin typeface="+mn-lt"/>
              </a:rPr>
              <a:t>huà</a:t>
            </a:r>
            <a:r>
              <a:rPr lang="en-US" sz="2800" dirty="0">
                <a:latin typeface="+mn-lt"/>
              </a:rPr>
              <a:t>  </a:t>
            </a:r>
            <a:r>
              <a:rPr lang="en-US" sz="2800" dirty="0" err="1">
                <a:latin typeface="+mn-lt"/>
              </a:rPr>
              <a:t>èr</a:t>
            </a:r>
            <a:r>
              <a:rPr lang="zh-CN" altLang="en-US" sz="2800" dirty="0">
                <a:latin typeface="+mn-lt"/>
              </a:rPr>
              <a:t>        </a:t>
            </a:r>
            <a:r>
              <a:rPr lang="en-US" altLang="zh-CN" sz="2800" dirty="0">
                <a:latin typeface="+mn-lt"/>
              </a:rPr>
              <a:t>    </a:t>
            </a:r>
            <a:r>
              <a:rPr lang="en-US" altLang="zh-CN" sz="2800" dirty="0" err="1">
                <a:latin typeface="+mn-lt"/>
              </a:rPr>
              <a:t>Qù</a:t>
            </a:r>
            <a:r>
              <a:rPr lang="en-US" altLang="zh-CN" sz="2800" dirty="0">
                <a:latin typeface="+mn-lt"/>
              </a:rPr>
              <a:t> </a:t>
            </a:r>
            <a:r>
              <a:rPr lang="en-US" altLang="zh-CN" sz="2800" dirty="0" err="1">
                <a:latin typeface="+mn-lt"/>
              </a:rPr>
              <a:t>Zhōng</a:t>
            </a:r>
            <a:r>
              <a:rPr lang="en-US" altLang="zh-CN" sz="2800" dirty="0">
                <a:latin typeface="+mn-lt"/>
              </a:rPr>
              <a:t> </a:t>
            </a:r>
            <a:r>
              <a:rPr lang="en-US" altLang="zh-CN" sz="2800" dirty="0" err="1">
                <a:latin typeface="+mn-lt"/>
              </a:rPr>
              <a:t>Guó</a:t>
            </a:r>
            <a:r>
              <a:rPr lang="en-US" altLang="zh-CN" sz="2800" dirty="0">
                <a:latin typeface="+mn-lt"/>
              </a:rPr>
              <a:t> </a:t>
            </a:r>
            <a:r>
              <a:rPr lang="en-US" altLang="zh-CN" sz="2800" dirty="0" err="1">
                <a:latin typeface="+mn-lt"/>
              </a:rPr>
              <a:t>Chéng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zh-CN" alt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对话二：去中国城</a:t>
            </a:r>
            <a:r>
              <a:rPr lang="en-US" altLang="zh-CN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   </a:t>
            </a:r>
            <a:r>
              <a:rPr lang="en-US" altLang="zh-CN" sz="3200" kern="0" dirty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>Going to China Town</a:t>
            </a:r>
            <a:endParaRPr lang="zh-CN" altLang="en-US" sz="3200" dirty="0">
              <a:latin typeface="+mn-lt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61" y="149806"/>
            <a:ext cx="851339" cy="8513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649" y="1689100"/>
            <a:ext cx="7302500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690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936056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500" dirty="0">
                <a:solidFill>
                  <a:srgbClr val="7030A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办公室</a:t>
            </a:r>
            <a:r>
              <a:rPr lang="zh-CN" altLang="en-US" sz="6500" dirty="0">
                <a:latin typeface="Kaiti SC" charset="-122"/>
                <a:ea typeface="Kaiti SC" charset="-122"/>
                <a:cs typeface="Kaiti SC" charset="-122"/>
              </a:rPr>
              <a:t> </a:t>
            </a:r>
            <a:r>
              <a:rPr lang="en-US" altLang="zh-CN" sz="4800" dirty="0" err="1">
                <a:latin typeface="Calibri" charset="0"/>
                <a:ea typeface="Calibri" charset="0"/>
                <a:cs typeface="Calibri" charset="0"/>
              </a:rPr>
              <a:t>bàn</a:t>
            </a:r>
            <a:r>
              <a:rPr lang="en-US" altLang="zh-CN" sz="4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4800" dirty="0" err="1">
                <a:latin typeface="Calibri" charset="0"/>
                <a:ea typeface="Calibri" charset="0"/>
                <a:cs typeface="Calibri" charset="0"/>
              </a:rPr>
              <a:t>gōng</a:t>
            </a:r>
            <a:r>
              <a:rPr lang="en-US" altLang="zh-CN" sz="4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4800" dirty="0" err="1">
                <a:latin typeface="Calibri" charset="0"/>
                <a:ea typeface="Calibri" charset="0"/>
                <a:cs typeface="Calibri" charset="0"/>
              </a:rPr>
              <a:t>shì</a:t>
            </a:r>
            <a:r>
              <a:rPr lang="en-US" altLang="zh-CN" sz="4800" dirty="0">
                <a:latin typeface="Calibri" charset="0"/>
                <a:ea typeface="Calibri" charset="0"/>
                <a:cs typeface="Calibri" charset="0"/>
              </a:rPr>
              <a:t>          (office)</a:t>
            </a:r>
            <a:endParaRPr lang="en-US" sz="48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35686"/>
            <a:ext cx="680387" cy="680387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87471" y="1772615"/>
            <a:ext cx="11430643" cy="5485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6000" dirty="0">
                <a:solidFill>
                  <a:srgbClr val="0070C0"/>
                </a:solidFill>
                <a:ea typeface="SimSun" panose="02010600030101010101" pitchFamily="2" charset="-122"/>
                <a:cs typeface="Kaiti SC" charset="-122"/>
              </a:rPr>
              <a:t>     </a:t>
            </a:r>
            <a:endParaRPr lang="en-US" altLang="zh-CN" sz="4800" dirty="0">
              <a:solidFill>
                <a:srgbClr val="0070C0"/>
              </a:solidFill>
              <a:ea typeface="SimSun" panose="02010600030101010101" pitchFamily="2" charset="-122"/>
              <a:cs typeface="Kaiti SC" charset="-122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4800" dirty="0">
              <a:solidFill>
                <a:srgbClr val="0070C0"/>
              </a:solidFill>
              <a:ea typeface="SimSun" panose="02010600030101010101" pitchFamily="2" charset="-122"/>
              <a:cs typeface="Kaiti SC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19" y="1575667"/>
            <a:ext cx="6442363" cy="483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756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5400" dirty="0">
                <a:latin typeface="KaiTi" charset="-122"/>
                <a:ea typeface="KaiTi" charset="-122"/>
                <a:cs typeface="KaiTi" charset="-122"/>
              </a:rPr>
              <a:t>教室</a:t>
            </a:r>
            <a:r>
              <a:rPr lang="en-US" altLang="zh-CN" sz="5400" dirty="0">
                <a:latin typeface="KaiTi" charset="-122"/>
                <a:ea typeface="KaiTi" charset="-122"/>
                <a:cs typeface="KaiTi" charset="-122"/>
              </a:rPr>
              <a:t> 	 </a:t>
            </a:r>
            <a:r>
              <a:rPr lang="en-US" altLang="zh-CN" sz="4000" dirty="0" err="1">
                <a:latin typeface="+mn-lt"/>
                <a:ea typeface="KaiTi" charset="-122"/>
                <a:cs typeface="KaiTi" charset="-122"/>
              </a:rPr>
              <a:t>jiào</a:t>
            </a: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  </a:t>
            </a:r>
            <a:r>
              <a:rPr lang="en-US" altLang="zh-CN" sz="4000" dirty="0" err="1">
                <a:latin typeface="+mn-lt"/>
                <a:ea typeface="KaiTi" charset="-122"/>
                <a:cs typeface="KaiTi" charset="-122"/>
              </a:rPr>
              <a:t>shì</a:t>
            </a:r>
            <a:r>
              <a:rPr lang="en-US" altLang="zh-CN" sz="5400" dirty="0">
                <a:latin typeface="KaiTi" charset="-122"/>
                <a:ea typeface="KaiTi" charset="-122"/>
                <a:cs typeface="KaiTi" charset="-122"/>
              </a:rPr>
              <a:t>   </a:t>
            </a: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   (Classroom)           noun</a:t>
            </a:r>
            <a:r>
              <a:rPr lang="en-US" altLang="zh-CN" sz="5400" dirty="0">
                <a:latin typeface="KaiTi" charset="-122"/>
                <a:ea typeface="KaiTi" charset="-122"/>
                <a:cs typeface="KaiTi" charset="-122"/>
              </a:rPr>
              <a:t>  </a:t>
            </a:r>
            <a:endParaRPr lang="zh-CN" altLang="en-US" sz="5400" dirty="0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230" y="94121"/>
            <a:ext cx="972487" cy="972487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DD01F530-EA65-7548-9911-C62B6D82D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119" y="1203768"/>
            <a:ext cx="31727729" cy="52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3" name="Picture 9" descr="Image result for classroom">
            <a:extLst>
              <a:ext uri="{FF2B5EF4-FFF2-40B4-BE49-F238E27FC236}">
                <a16:creationId xmlns:a16="http://schemas.microsoft.com/office/drawing/2014/main" id="{0CBF55E4-FB43-6247-9FB3-67A9B80B4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119" y="1203768"/>
            <a:ext cx="8507283" cy="565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6523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5400" dirty="0">
                <a:latin typeface="KaiTi" charset="-122"/>
                <a:ea typeface="KaiTi" charset="-122"/>
                <a:cs typeface="KaiTi" charset="-122"/>
              </a:rPr>
              <a:t>宿舍</a:t>
            </a:r>
            <a:r>
              <a:rPr lang="en-US" altLang="zh-CN" sz="54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latin typeface="+mn-lt"/>
                <a:ea typeface="KaiTi" charset="-122"/>
                <a:cs typeface="KaiTi" charset="-122"/>
              </a:rPr>
              <a:t>sù</a:t>
            </a: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latin typeface="+mn-lt"/>
                <a:ea typeface="KaiTi" charset="-122"/>
                <a:cs typeface="KaiTi" charset="-122"/>
              </a:rPr>
              <a:t>shè</a:t>
            </a:r>
            <a:r>
              <a:rPr lang="en-US" altLang="zh-CN" sz="5400" dirty="0">
                <a:latin typeface="KaiTi" charset="-122"/>
                <a:ea typeface="KaiTi" charset="-122"/>
                <a:cs typeface="KaiTi" charset="-122"/>
              </a:rPr>
              <a:t>   </a:t>
            </a: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           (Dormitory)</a:t>
            </a:r>
            <a:r>
              <a:rPr lang="en-US" altLang="zh-CN" sz="5400" dirty="0">
                <a:latin typeface="KaiTi" charset="-122"/>
                <a:ea typeface="KaiTi" charset="-122"/>
                <a:cs typeface="KaiTi" charset="-122"/>
              </a:rPr>
              <a:t>  </a:t>
            </a:r>
            <a:endParaRPr lang="zh-CN" altLang="en-US" sz="5400" dirty="0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230" y="94121"/>
            <a:ext cx="972487" cy="9724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97" y="1485900"/>
            <a:ext cx="10958287" cy="511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322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5400" dirty="0">
                <a:latin typeface="KaiTi" charset="-122"/>
                <a:ea typeface="KaiTi" charset="-122"/>
                <a:cs typeface="KaiTi" charset="-122"/>
              </a:rPr>
              <a:t>运动场</a:t>
            </a:r>
            <a:r>
              <a:rPr lang="en-US" altLang="zh-CN" sz="54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latin typeface="+mn-lt"/>
                <a:ea typeface="KaiTi" charset="-122"/>
                <a:cs typeface="KaiTi" charset="-122"/>
              </a:rPr>
              <a:t>yùn</a:t>
            </a: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latin typeface="+mn-lt"/>
                <a:ea typeface="KaiTi" charset="-122"/>
                <a:cs typeface="KaiTi" charset="-122"/>
              </a:rPr>
              <a:t>dòng</a:t>
            </a: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latin typeface="+mn-lt"/>
                <a:ea typeface="KaiTi" charset="-122"/>
                <a:cs typeface="KaiTi" charset="-122"/>
              </a:rPr>
              <a:t>cháng</a:t>
            </a: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 </a:t>
            </a:r>
            <a:r>
              <a:rPr lang="en-US" altLang="zh-CN" sz="5400" dirty="0">
                <a:latin typeface="KaiTi" charset="-122"/>
                <a:ea typeface="KaiTi" charset="-122"/>
                <a:cs typeface="KaiTi" charset="-122"/>
              </a:rPr>
              <a:t>   </a:t>
            </a: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(Sports Field)</a:t>
            </a:r>
            <a:r>
              <a:rPr lang="en-US" altLang="zh-CN" sz="5400" dirty="0">
                <a:latin typeface="KaiTi" charset="-122"/>
                <a:ea typeface="KaiTi" charset="-122"/>
                <a:cs typeface="KaiTi" charset="-122"/>
              </a:rPr>
              <a:t>  </a:t>
            </a:r>
            <a:endParaRPr lang="zh-CN" altLang="en-US" sz="5400" dirty="0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26" y="1286244"/>
            <a:ext cx="7429007" cy="55717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520" y="80266"/>
            <a:ext cx="972487" cy="9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388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TW" altLang="en-US" sz="5400" dirty="0">
                <a:latin typeface="KaiTi" charset="-122"/>
                <a:ea typeface="KaiTi" charset="-122"/>
                <a:cs typeface="KaiTi" charset="-122"/>
              </a:rPr>
              <a:t>公共汽车站</a:t>
            </a:r>
            <a:r>
              <a:rPr lang="en-US" altLang="zh-CN" sz="54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gōng</a:t>
            </a:r>
            <a:r>
              <a:rPr lang="en-US" altLang="zh-CN" sz="32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</a:t>
            </a:r>
            <a:r>
              <a:rPr lang="en-US" altLang="zh-CN" sz="32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gòng</a:t>
            </a:r>
            <a:r>
              <a:rPr lang="en-US" altLang="zh-CN" sz="32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qì</a:t>
            </a:r>
            <a:r>
              <a:rPr lang="en-US" sz="32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chē</a:t>
            </a:r>
            <a:r>
              <a:rPr lang="en-US" sz="32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zhàn</a:t>
            </a:r>
            <a:r>
              <a:rPr lang="en-US" sz="32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</a:t>
            </a:r>
            <a:r>
              <a:rPr lang="en-US" altLang="zh-CN" sz="32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(Bus Stop)  </a:t>
            </a:r>
            <a:endParaRPr lang="zh-CN" altLang="en-US" sz="32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520" y="80266"/>
            <a:ext cx="972487" cy="972487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6F88B67D-7122-B94D-B4F9-4F6CB10E5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2907" y="1223266"/>
            <a:ext cx="4789192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1" descr="Image result for bus stop">
            <a:extLst>
              <a:ext uri="{FF2B5EF4-FFF2-40B4-BE49-F238E27FC236}">
                <a16:creationId xmlns:a16="http://schemas.microsoft.com/office/drawing/2014/main" id="{BE9AAF32-23FA-6B46-8861-3EFE534B4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360" y="1223267"/>
            <a:ext cx="8463635" cy="603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4098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TW" altLang="en-US" sz="5400" dirty="0">
                <a:latin typeface="KaiTi" charset="-122"/>
                <a:ea typeface="KaiTi" charset="-122"/>
                <a:cs typeface="KaiTi" charset="-122"/>
              </a:rPr>
              <a:t>医院</a:t>
            </a:r>
            <a:r>
              <a:rPr lang="en-US" altLang="zh-TW" sz="54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yī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</a:t>
            </a:r>
            <a:r>
              <a:rPr lang="en-US" altLang="zh-CN" sz="36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yuàn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	</a:t>
            </a:r>
            <a:r>
              <a:rPr lang="en-US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	</a:t>
            </a:r>
            <a:r>
              <a:rPr lang="en-US" altLang="zh-CN" sz="36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(hospital) 			Noun </a:t>
            </a:r>
            <a:endParaRPr lang="zh-CN" altLang="en-US" sz="36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520" y="80266"/>
            <a:ext cx="972487" cy="972487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6F88B67D-7122-B94D-B4F9-4F6CB10E5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2907" y="1223266"/>
            <a:ext cx="4789192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A6F117-97D6-3E4E-81B5-EE5EB874E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1888" y="1268985"/>
            <a:ext cx="36686365" cy="5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10" descr="Image result for hospital">
            <a:extLst>
              <a:ext uri="{FF2B5EF4-FFF2-40B4-BE49-F238E27FC236}">
                <a16:creationId xmlns:a16="http://schemas.microsoft.com/office/drawing/2014/main" id="{915A53B7-2E48-0240-B377-D1D510238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890" y="1268985"/>
            <a:ext cx="8328220" cy="562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028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公园</a:t>
            </a:r>
            <a:r>
              <a:rPr lang="it-IT" altLang="zh-CN" sz="4900" dirty="0">
                <a:latin typeface="Calibri" charset="0"/>
                <a:ea typeface="Calibri" charset="0"/>
                <a:cs typeface="Calibri" charset="0"/>
              </a:rPr>
              <a:t> 	</a:t>
            </a:r>
            <a:r>
              <a:rPr lang="it-IT" sz="5400" dirty="0"/>
              <a:t> </a:t>
            </a:r>
            <a:r>
              <a:rPr lang="it-IT" sz="4100" dirty="0" err="1"/>
              <a:t>gōng</a:t>
            </a:r>
            <a:r>
              <a:rPr lang="it-IT" sz="4100" dirty="0"/>
              <a:t> </a:t>
            </a:r>
            <a:r>
              <a:rPr lang="it-IT" sz="4100" dirty="0" err="1"/>
              <a:t>yuán</a:t>
            </a:r>
            <a:r>
              <a:rPr lang="it-IT" altLang="zh-CN" sz="4100" dirty="0">
                <a:latin typeface="Calibri" charset="0"/>
                <a:ea typeface="Calibri" charset="0"/>
                <a:cs typeface="Calibri" charset="0"/>
              </a:rPr>
              <a:t>		            (Park)</a:t>
            </a:r>
            <a:endParaRPr lang="en-US" sz="41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35686"/>
            <a:ext cx="972487" cy="9724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5" y="1390766"/>
            <a:ext cx="7716980" cy="513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392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商店</a:t>
            </a:r>
            <a:r>
              <a:rPr lang="it-IT" altLang="zh-CN" sz="4900" dirty="0">
                <a:latin typeface="Calibri" charset="0"/>
                <a:ea typeface="Calibri" charset="0"/>
                <a:cs typeface="Calibri" charset="0"/>
              </a:rPr>
              <a:t> 	</a:t>
            </a:r>
            <a:r>
              <a:rPr lang="it-IT" sz="5400" dirty="0"/>
              <a:t> </a:t>
            </a:r>
            <a:r>
              <a:rPr lang="it-IT" sz="4100" dirty="0" err="1"/>
              <a:t>shāng</a:t>
            </a:r>
            <a:r>
              <a:rPr lang="it-IT" sz="4100" dirty="0"/>
              <a:t> </a:t>
            </a:r>
            <a:r>
              <a:rPr lang="it-IT" sz="4100" dirty="0" err="1"/>
              <a:t>diàn</a:t>
            </a:r>
            <a:r>
              <a:rPr lang="it-IT" altLang="zh-CN" sz="4100" dirty="0">
                <a:latin typeface="Calibri" charset="0"/>
                <a:ea typeface="Calibri" charset="0"/>
                <a:cs typeface="Calibri" charset="0"/>
              </a:rPr>
              <a:t>		           </a:t>
            </a:r>
            <a:endParaRPr lang="en-US" sz="41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35686"/>
            <a:ext cx="972487" cy="9724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875" y="1583663"/>
            <a:ext cx="9244489" cy="48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917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书店</a:t>
            </a:r>
            <a:r>
              <a:rPr lang="it-IT" altLang="zh-CN" sz="4900" dirty="0">
                <a:latin typeface="Calibri" charset="0"/>
                <a:ea typeface="Calibri" charset="0"/>
                <a:cs typeface="Calibri" charset="0"/>
              </a:rPr>
              <a:t> 	</a:t>
            </a:r>
            <a:r>
              <a:rPr lang="it-IT" sz="5400" dirty="0"/>
              <a:t> </a:t>
            </a:r>
            <a:r>
              <a:rPr lang="it-IT" sz="3300" dirty="0" err="1"/>
              <a:t>shū</a:t>
            </a:r>
            <a:r>
              <a:rPr lang="it-IT" sz="3300" dirty="0"/>
              <a:t> </a:t>
            </a:r>
            <a:r>
              <a:rPr lang="it-IT" sz="3300" dirty="0" err="1"/>
              <a:t>diàn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		(</a:t>
            </a:r>
            <a:r>
              <a:rPr lang="it-IT" altLang="zh-CN" sz="3300" dirty="0" err="1">
                <a:latin typeface="Calibri" charset="0"/>
                <a:ea typeface="Calibri" charset="0"/>
                <a:cs typeface="Calibri" charset="0"/>
              </a:rPr>
              <a:t>Bookstore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35686"/>
            <a:ext cx="972487" cy="9724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620" y="1278671"/>
            <a:ext cx="8160425" cy="541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8601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花店</a:t>
            </a:r>
            <a:r>
              <a:rPr lang="it-IT" altLang="zh-CN" sz="4900" dirty="0">
                <a:latin typeface="Calibri" charset="0"/>
                <a:ea typeface="Calibri" charset="0"/>
                <a:cs typeface="Calibri" charset="0"/>
              </a:rPr>
              <a:t> 	</a:t>
            </a:r>
            <a:r>
              <a:rPr lang="it-IT" sz="5400" dirty="0"/>
              <a:t> </a:t>
            </a:r>
            <a:r>
              <a:rPr lang="en-US" altLang="ja-JP" sz="4100" dirty="0" err="1"/>
              <a:t>huā</a:t>
            </a:r>
            <a:r>
              <a:rPr lang="en-US" altLang="ja-JP" sz="4100" dirty="0"/>
              <a:t> </a:t>
            </a:r>
            <a:r>
              <a:rPr lang="en-US" altLang="ja-JP" sz="5400" dirty="0"/>
              <a:t> </a:t>
            </a:r>
            <a:r>
              <a:rPr lang="it-IT" sz="4100" dirty="0"/>
              <a:t>diàn</a:t>
            </a:r>
            <a:r>
              <a:rPr lang="it-IT" altLang="zh-CN" sz="41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it-IT" altLang="zh-CN" sz="4100">
                <a:latin typeface="Calibri" charset="0"/>
                <a:ea typeface="Calibri" charset="0"/>
                <a:cs typeface="Calibri" charset="0"/>
              </a:rPr>
              <a:t>                   </a:t>
            </a:r>
            <a:r>
              <a:rPr lang="it-IT" altLang="zh-CN" sz="4100" dirty="0">
                <a:latin typeface="Calibri" charset="0"/>
                <a:ea typeface="Calibri" charset="0"/>
                <a:cs typeface="Calibri" charset="0"/>
              </a:rPr>
              <a:t>	           </a:t>
            </a:r>
            <a:endParaRPr lang="en-US" sz="41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35686"/>
            <a:ext cx="972487" cy="972487"/>
          </a:xfrm>
          <a:prstGeom prst="rect">
            <a:avLst/>
          </a:prstGeom>
        </p:spPr>
      </p:pic>
      <p:pic>
        <p:nvPicPr>
          <p:cNvPr id="7" name="Picture 6" descr="Related imag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462" y="1378634"/>
            <a:ext cx="8292662" cy="53812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8428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96241" y="1296332"/>
            <a:ext cx="11852370" cy="5561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u="sng" dirty="0">
                <a:solidFill>
                  <a:schemeClr val="tx1"/>
                </a:solidFill>
              </a:rPr>
              <a:t>LEARNING OBJECTIVES:</a:t>
            </a:r>
            <a:endParaRPr lang="en-US" sz="1000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007935"/>
                </a:solidFill>
              </a:rPr>
              <a:t>In this lesson, you will learn to use Chinese to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7935"/>
                </a:solidFill>
              </a:rPr>
              <a:t>Ask for and give directions;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7935"/>
                </a:solidFill>
              </a:rPr>
              <a:t>Identify locations by using landmarks as references;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7935"/>
                </a:solidFill>
              </a:rPr>
              <a:t>Describe whether two places are close to or far away from one another;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7935"/>
                </a:solidFill>
              </a:rPr>
              <a:t>State where you are heading and the purpose of going there.</a:t>
            </a:r>
          </a:p>
        </p:txBody>
      </p:sp>
      <p:sp>
        <p:nvSpPr>
          <p:cNvPr id="6" name="标题 1"/>
          <p:cNvSpPr txBox="1">
            <a:spLocks/>
          </p:cNvSpPr>
          <p:nvPr/>
        </p:nvSpPr>
        <p:spPr bwMode="auto">
          <a:xfrm>
            <a:off x="0" y="0"/>
            <a:ext cx="12192001" cy="11663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</a:t>
            </a:r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Wèn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lù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第十三课：问路 </a:t>
            </a:r>
            <a:r>
              <a:rPr lang="en-US" sz="2800" kern="0" dirty="0">
                <a:solidFill>
                  <a:prstClr val="black"/>
                </a:solidFill>
                <a:latin typeface="Calibri" pitchFamily="34" charset="0"/>
              </a:rPr>
              <a:t>Lesson Thirteen:  Asking Directions</a:t>
            </a:r>
            <a:endParaRPr lang="zh-CN" altLang="en-US" sz="2800" dirty="0">
              <a:latin typeface="DFKai-SB" charset="0"/>
              <a:ea typeface="DFKai-SB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761" y="146324"/>
            <a:ext cx="924606" cy="92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419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咖啡店</a:t>
            </a:r>
            <a:r>
              <a:rPr lang="it-IT" altLang="zh-CN" sz="4900" dirty="0">
                <a:latin typeface="Calibri" charset="0"/>
                <a:ea typeface="Calibri" charset="0"/>
                <a:cs typeface="Calibri" charset="0"/>
              </a:rPr>
              <a:t> 	</a:t>
            </a:r>
            <a:r>
              <a:rPr lang="it-IT" sz="5400" dirty="0"/>
              <a:t> </a:t>
            </a:r>
            <a:r>
              <a:rPr lang="it-IT" sz="4100" dirty="0"/>
              <a:t>diàn</a:t>
            </a:r>
            <a:r>
              <a:rPr lang="it-IT" altLang="zh-CN" sz="4100" dirty="0">
                <a:latin typeface="Calibri" charset="0"/>
                <a:ea typeface="Calibri" charset="0"/>
                <a:cs typeface="Calibri" charset="0"/>
              </a:rPr>
              <a:t>		           </a:t>
            </a:r>
            <a:endParaRPr lang="en-US" sz="41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35686"/>
            <a:ext cx="972487" cy="972487"/>
          </a:xfrm>
          <a:prstGeom prst="rect">
            <a:avLst/>
          </a:prstGeom>
        </p:spPr>
      </p:pic>
      <p:pic>
        <p:nvPicPr>
          <p:cNvPr id="7" name="Picture 6" descr="Image result for coffeeshop graphic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779" y="1481959"/>
            <a:ext cx="6632027" cy="48347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91091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飞机场</a:t>
            </a:r>
            <a:r>
              <a:rPr lang="it-IT" altLang="zh-CN" sz="4900" dirty="0">
                <a:latin typeface="Calibri" charset="0"/>
                <a:ea typeface="Calibri" charset="0"/>
                <a:cs typeface="Calibri" charset="0"/>
              </a:rPr>
              <a:t> 	</a:t>
            </a:r>
            <a:r>
              <a:rPr lang="it-IT" sz="5400" dirty="0"/>
              <a:t> </a:t>
            </a:r>
            <a:r>
              <a:rPr lang="it-IT" sz="4100" dirty="0" err="1"/>
              <a:t>fēi</a:t>
            </a:r>
            <a:r>
              <a:rPr lang="it-IT" sz="4100" dirty="0"/>
              <a:t> </a:t>
            </a:r>
            <a:r>
              <a:rPr lang="it-IT" sz="4100" dirty="0" err="1"/>
              <a:t>jī</a:t>
            </a:r>
            <a:r>
              <a:rPr lang="it-IT" sz="4100" dirty="0"/>
              <a:t> </a:t>
            </a:r>
            <a:r>
              <a:rPr lang="it-IT" sz="4100" dirty="0" err="1"/>
              <a:t>cháng</a:t>
            </a:r>
            <a:r>
              <a:rPr lang="it-IT" sz="4100" dirty="0">
                <a:latin typeface="Calibri" charset="0"/>
                <a:ea typeface="Calibri" charset="0"/>
                <a:cs typeface="Calibri" charset="0"/>
              </a:rPr>
              <a:t>      </a:t>
            </a:r>
            <a:r>
              <a:rPr lang="it-IT" altLang="zh-CN" sz="4100" dirty="0">
                <a:latin typeface="Calibri" charset="0"/>
                <a:ea typeface="Calibri" charset="0"/>
                <a:cs typeface="Calibri" charset="0"/>
              </a:rPr>
              <a:t> (</a:t>
            </a:r>
            <a:r>
              <a:rPr lang="it-IT" altLang="zh-CN" sz="4100" dirty="0" err="1">
                <a:latin typeface="Calibri" charset="0"/>
                <a:ea typeface="Calibri" charset="0"/>
                <a:cs typeface="Calibri" charset="0"/>
              </a:rPr>
              <a:t>AirPort</a:t>
            </a:r>
            <a:r>
              <a:rPr lang="it-IT" altLang="zh-CN" sz="4100" dirty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41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35686"/>
            <a:ext cx="972487" cy="9724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64" y="1546695"/>
            <a:ext cx="8548254" cy="480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314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5225" y="1264105"/>
            <a:ext cx="7828702" cy="536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053455" cy="1143000"/>
          </a:xfrm>
          <a:ln>
            <a:solidFill>
              <a:schemeClr val="accent1"/>
            </a:solidFill>
          </a:ln>
        </p:spPr>
        <p:txBody>
          <a:bodyPr/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5400" dirty="0">
                <a:latin typeface="KaiTi" charset="-122"/>
                <a:ea typeface="KaiTi" charset="-122"/>
                <a:cs typeface="KaiTi" charset="-122"/>
              </a:rPr>
              <a:t>餐馆</a:t>
            </a:r>
            <a:r>
              <a:rPr lang="en-US" altLang="zh-CN" sz="3200" dirty="0" err="1">
                <a:latin typeface="+mn-lt"/>
                <a:ea typeface="KaiTi" charset="-122"/>
                <a:cs typeface="KaiTi" charset="-122"/>
              </a:rPr>
              <a:t>cān</a:t>
            </a:r>
            <a:r>
              <a:rPr lang="en-US" altLang="zh-CN" sz="3200" dirty="0">
                <a:latin typeface="+mn-lt"/>
                <a:ea typeface="KaiTi" charset="-122"/>
                <a:cs typeface="KaiTi" charset="-122"/>
              </a:rPr>
              <a:t> </a:t>
            </a:r>
            <a:r>
              <a:rPr lang="en-US" altLang="zh-CN" sz="3200" dirty="0" err="1">
                <a:latin typeface="+mn-lt"/>
                <a:ea typeface="KaiTi" charset="-122"/>
                <a:cs typeface="KaiTi" charset="-122"/>
              </a:rPr>
              <a:t>guǎn</a:t>
            </a:r>
            <a:r>
              <a:rPr lang="zh-CN" altLang="en-US" sz="5400" dirty="0">
                <a:latin typeface="KaiTi" charset="-122"/>
                <a:ea typeface="KaiTi" charset="-122"/>
                <a:cs typeface="KaiTi" charset="-122"/>
              </a:rPr>
              <a:t>／饭馆儿</a:t>
            </a:r>
            <a:r>
              <a:rPr lang="en-US" altLang="zh-CN" sz="3200" dirty="0" err="1">
                <a:solidFill>
                  <a:prstClr val="black"/>
                </a:solidFill>
                <a:ea typeface="新細明體" pitchFamily="18" charset="-120"/>
              </a:rPr>
              <a:t>fànguǎn</a:t>
            </a:r>
            <a:r>
              <a:rPr lang="en-US" altLang="zh-CN" sz="3200" dirty="0">
                <a:solidFill>
                  <a:prstClr val="black"/>
                </a:solidFill>
                <a:ea typeface="新細明體" pitchFamily="18" charset="-120"/>
              </a:rPr>
              <a:t>(r)     </a:t>
            </a:r>
            <a:r>
              <a:rPr lang="en-US" altLang="zh-CN" dirty="0">
                <a:solidFill>
                  <a:srgbClr val="005322"/>
                </a:solidFill>
              </a:rPr>
              <a:t>(restaurant)</a:t>
            </a:r>
            <a:endParaRPr lang="en-US" dirty="0">
              <a:solidFill>
                <a:srgbClr val="00532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009" y="90315"/>
            <a:ext cx="992457" cy="99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087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中国城</a:t>
            </a:r>
            <a:r>
              <a:rPr lang="it-IT" altLang="zh-CN" sz="4900" dirty="0">
                <a:latin typeface="KaiTi" panose="02010609060101010101" pitchFamily="49" charset="-122"/>
                <a:ea typeface="KaiTi" panose="02010609060101010101" pitchFamily="49" charset="-122"/>
                <a:cs typeface="Calibri" charset="0"/>
              </a:rPr>
              <a:t>   </a:t>
            </a:r>
            <a:r>
              <a:rPr lang="it-IT" sz="3300" dirty="0" err="1"/>
              <a:t>zhōng</a:t>
            </a:r>
            <a:r>
              <a:rPr lang="it-IT" sz="3300" dirty="0"/>
              <a:t> </a:t>
            </a:r>
            <a:r>
              <a:rPr lang="it-IT" sz="3300" dirty="0" err="1"/>
              <a:t>guó</a:t>
            </a:r>
            <a:r>
              <a:rPr lang="it-IT" sz="3300" dirty="0"/>
              <a:t>  </a:t>
            </a:r>
            <a:r>
              <a:rPr lang="it-IT" sz="3300" dirty="0" err="1"/>
              <a:t>chéng</a:t>
            </a:r>
            <a:r>
              <a:rPr lang="zh-CN" altLang="en-US" sz="3300" dirty="0"/>
              <a:t>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   (China Town)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35686"/>
            <a:ext cx="972487" cy="9724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183" y="1233162"/>
            <a:ext cx="5596246" cy="559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3021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家</a:t>
            </a:r>
            <a:r>
              <a:rPr lang="it-IT" altLang="zh-CN" sz="4900" dirty="0">
                <a:latin typeface="KaiTi" panose="02010609060101010101" pitchFamily="49" charset="-122"/>
                <a:ea typeface="KaiTi" panose="02010609060101010101" pitchFamily="49" charset="-122"/>
                <a:cs typeface="Calibri" charset="0"/>
              </a:rPr>
              <a:t> </a:t>
            </a:r>
            <a:r>
              <a:rPr lang="it-IT" altLang="zh-CN" sz="49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it-IT" sz="5400" dirty="0"/>
              <a:t> </a:t>
            </a:r>
            <a:r>
              <a:rPr lang="it-IT" sz="4100" dirty="0"/>
              <a:t> </a:t>
            </a:r>
            <a:r>
              <a:rPr lang="en-US" sz="4100" dirty="0" err="1"/>
              <a:t>jiā</a:t>
            </a:r>
            <a:r>
              <a:rPr lang="it-IT" altLang="zh-CN" sz="4100" dirty="0">
                <a:latin typeface="Calibri" charset="0"/>
                <a:ea typeface="Calibri" charset="0"/>
                <a:cs typeface="Calibri" charset="0"/>
              </a:rPr>
              <a:t>		            (home)</a:t>
            </a:r>
            <a:endParaRPr lang="en-US" sz="41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35686"/>
            <a:ext cx="972487" cy="9724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058" y="1378634"/>
            <a:ext cx="5398999" cy="539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340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学校</a:t>
            </a:r>
            <a:r>
              <a:rPr lang="it-IT" altLang="zh-CN" sz="4900" dirty="0">
                <a:latin typeface="Calibri" charset="0"/>
                <a:ea typeface="Calibri" charset="0"/>
                <a:cs typeface="Calibri" charset="0"/>
              </a:rPr>
              <a:t> 	</a:t>
            </a:r>
            <a:r>
              <a:rPr lang="it-IT" sz="5400" dirty="0"/>
              <a:t> </a:t>
            </a:r>
            <a:r>
              <a:rPr lang="it-IT" sz="4100" dirty="0"/>
              <a:t> </a:t>
            </a:r>
            <a:r>
              <a:rPr lang="en-US" sz="4100" dirty="0" err="1"/>
              <a:t>xué</a:t>
            </a:r>
            <a:r>
              <a:rPr lang="en-US" sz="4100" dirty="0"/>
              <a:t> </a:t>
            </a:r>
            <a:r>
              <a:rPr lang="en-US" sz="4100" dirty="0" err="1"/>
              <a:t>xiào</a:t>
            </a:r>
            <a:r>
              <a:rPr lang="it-IT" altLang="zh-CN" sz="4100" dirty="0">
                <a:latin typeface="Calibri" charset="0"/>
                <a:ea typeface="Calibri" charset="0"/>
                <a:cs typeface="Calibri" charset="0"/>
              </a:rPr>
              <a:t>		            (</a:t>
            </a:r>
            <a:r>
              <a:rPr lang="it-IT" altLang="zh-CN" sz="4100" dirty="0" err="1">
                <a:latin typeface="Calibri" charset="0"/>
                <a:ea typeface="Calibri" charset="0"/>
                <a:cs typeface="Calibri" charset="0"/>
              </a:rPr>
              <a:t>school</a:t>
            </a:r>
            <a:r>
              <a:rPr lang="it-IT" altLang="zh-CN" sz="4100" dirty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41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35686"/>
            <a:ext cx="972487" cy="9724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72" y="1983508"/>
            <a:ext cx="10394998" cy="380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004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5400" dirty="0">
                <a:latin typeface="KaiTi" charset="-122"/>
                <a:ea typeface="KaiTi" charset="-122"/>
                <a:cs typeface="KaiTi" charset="-122"/>
              </a:rPr>
              <a:t>运动场</a:t>
            </a:r>
            <a:r>
              <a:rPr lang="en-US" altLang="zh-CN" sz="54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latin typeface="+mn-lt"/>
                <a:ea typeface="KaiTi" charset="-122"/>
                <a:cs typeface="KaiTi" charset="-122"/>
              </a:rPr>
              <a:t>yùn</a:t>
            </a: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latin typeface="+mn-lt"/>
                <a:ea typeface="KaiTi" charset="-122"/>
                <a:cs typeface="KaiTi" charset="-122"/>
              </a:rPr>
              <a:t>dòng</a:t>
            </a: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latin typeface="+mn-lt"/>
                <a:ea typeface="KaiTi" charset="-122"/>
                <a:cs typeface="KaiTi" charset="-122"/>
              </a:rPr>
              <a:t>cháng</a:t>
            </a: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 </a:t>
            </a:r>
            <a:r>
              <a:rPr lang="en-US" altLang="zh-CN" sz="5400" dirty="0">
                <a:latin typeface="KaiTi" charset="-122"/>
                <a:ea typeface="KaiTi" charset="-122"/>
                <a:cs typeface="KaiTi" charset="-122"/>
              </a:rPr>
              <a:t>       </a:t>
            </a: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(Sports Field)</a:t>
            </a:r>
            <a:r>
              <a:rPr lang="en-US" altLang="zh-CN" sz="5400" dirty="0">
                <a:latin typeface="KaiTi" charset="-122"/>
                <a:ea typeface="KaiTi" charset="-122"/>
                <a:cs typeface="KaiTi" charset="-122"/>
              </a:rPr>
              <a:t>  </a:t>
            </a:r>
            <a:endParaRPr lang="zh-CN" altLang="en-US" sz="5400" dirty="0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605" y="3588327"/>
            <a:ext cx="4225778" cy="3169334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1143000"/>
            <a:ext cx="11841364" cy="34357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 </a:t>
            </a:r>
            <a:r>
              <a:rPr lang="en-US" altLang="zh-CN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         </a:t>
            </a:r>
            <a:r>
              <a:rPr lang="en-US" altLang="zh-CN" sz="3200" dirty="0" err="1">
                <a:solidFill>
                  <a:schemeClr val="accent2"/>
                </a:solidFill>
              </a:rPr>
              <a:t>dào</a:t>
            </a:r>
            <a:r>
              <a:rPr lang="en-US" altLang="zh-CN" sz="3200" dirty="0">
                <a:solidFill>
                  <a:schemeClr val="accent2"/>
                </a:solidFill>
              </a:rPr>
              <a:t> </a:t>
            </a:r>
            <a:r>
              <a:rPr lang="en-US" altLang="zh-CN" sz="2200" dirty="0" err="1">
                <a:solidFill>
                  <a:srgbClr val="0070C0"/>
                </a:solidFill>
              </a:rPr>
              <a:t>yùn</a:t>
            </a:r>
            <a:r>
              <a:rPr lang="en-US" altLang="zh-CN" sz="2200" dirty="0">
                <a:solidFill>
                  <a:srgbClr val="0070C0"/>
                </a:solidFill>
              </a:rPr>
              <a:t> </a:t>
            </a:r>
            <a:r>
              <a:rPr lang="en-US" altLang="zh-CN" sz="2200" dirty="0" err="1">
                <a:solidFill>
                  <a:srgbClr val="0070C0"/>
                </a:solidFill>
              </a:rPr>
              <a:t>dòng</a:t>
            </a:r>
            <a:r>
              <a:rPr lang="en-US" altLang="zh-CN" sz="2200" dirty="0">
                <a:solidFill>
                  <a:srgbClr val="0070C0"/>
                </a:solidFill>
              </a:rPr>
              <a:t> </a:t>
            </a:r>
            <a:r>
              <a:rPr lang="en-US" altLang="zh-CN" sz="2200" dirty="0" err="1">
                <a:solidFill>
                  <a:srgbClr val="0070C0"/>
                </a:solidFill>
              </a:rPr>
              <a:t>cháng</a:t>
            </a:r>
            <a:r>
              <a:rPr lang="en-US" altLang="zh-CN" sz="2200" dirty="0">
                <a:solidFill>
                  <a:srgbClr val="0070C0"/>
                </a:solidFill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</a:rPr>
              <a:t>zuò</a:t>
            </a:r>
            <a:r>
              <a:rPr lang="en-US" altLang="zh-CN" sz="3200" dirty="0">
                <a:solidFill>
                  <a:srgbClr val="0070C0"/>
                </a:solidFill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</a:rPr>
              <a:t>shénme</a:t>
            </a:r>
            <a:endParaRPr lang="en-US" altLang="zh-CN" sz="3200" dirty="0">
              <a:solidFill>
                <a:srgbClr val="0070C0"/>
              </a:solidFill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Q</a:t>
            </a:r>
            <a:r>
              <a:rPr lang="zh-CN" altLang="en-US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：你</a:t>
            </a:r>
            <a:r>
              <a:rPr lang="zh-CN" altLang="en-US" sz="4800" dirty="0">
                <a:solidFill>
                  <a:schemeClr val="accent2"/>
                </a:solidFill>
                <a:latin typeface="Kaiti TC" charset="-120"/>
                <a:ea typeface="Kaiti TC" charset="-120"/>
                <a:cs typeface="Kaiti TC" charset="-120"/>
              </a:rPr>
              <a:t>到</a:t>
            </a:r>
            <a:r>
              <a:rPr lang="zh-CN" altLang="en-US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运动场做什么？</a:t>
            </a:r>
            <a:endParaRPr lang="en-US" altLang="zh-CN" sz="4800" dirty="0">
              <a:solidFill>
                <a:srgbClr val="0070C0"/>
              </a:solidFill>
              <a:latin typeface="Kaiti TC" charset="-120"/>
              <a:ea typeface="Kaiti TC" charset="-120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      </a:t>
            </a:r>
            <a:r>
              <a:rPr lang="en-US" sz="3200" dirty="0" err="1">
                <a:solidFill>
                  <a:srgbClr val="0070C0"/>
                </a:solidFill>
              </a:rPr>
              <a:t>Wǒ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yào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dào</a:t>
            </a:r>
            <a:r>
              <a:rPr lang="en-US" sz="3200" dirty="0">
                <a:solidFill>
                  <a:srgbClr val="0070C0"/>
                </a:solidFill>
              </a:rPr>
              <a:t>                   </a:t>
            </a:r>
            <a:r>
              <a:rPr lang="en-US" sz="3200" dirty="0" err="1">
                <a:solidFill>
                  <a:schemeClr val="accent2"/>
                </a:solidFill>
              </a:rPr>
              <a:t>qù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</a:rPr>
              <a:t>yùn</a:t>
            </a:r>
            <a:r>
              <a:rPr lang="en-US" altLang="zh-CN" sz="3200" dirty="0">
                <a:solidFill>
                  <a:srgbClr val="0070C0"/>
                </a:solidFill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</a:rPr>
              <a:t>dòng</a:t>
            </a:r>
            <a:r>
              <a:rPr lang="en-US" altLang="zh-CN" sz="3200" dirty="0">
                <a:solidFill>
                  <a:srgbClr val="0070C0"/>
                </a:solidFill>
              </a:rPr>
              <a:t>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A</a:t>
            </a:r>
            <a:r>
              <a:rPr lang="zh-CN" altLang="en-US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：我要</a:t>
            </a:r>
            <a:r>
              <a:rPr lang="zh-CN" altLang="en-US" sz="4800" dirty="0">
                <a:solidFill>
                  <a:schemeClr val="accent2"/>
                </a:solidFill>
                <a:latin typeface="Kaiti TC" charset="-120"/>
                <a:ea typeface="Kaiti TC" charset="-120"/>
                <a:cs typeface="Kaiti TC" charset="-120"/>
              </a:rPr>
              <a:t>到</a:t>
            </a:r>
            <a:r>
              <a:rPr lang="zh-CN" altLang="en-US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运动场</a:t>
            </a:r>
            <a:r>
              <a:rPr lang="zh-CN" altLang="en-US" sz="4800" dirty="0">
                <a:solidFill>
                  <a:schemeClr val="accent2"/>
                </a:solidFill>
                <a:latin typeface="Kaiti TC" charset="-120"/>
                <a:ea typeface="Kaiti TC" charset="-120"/>
                <a:cs typeface="Kaiti TC" charset="-120"/>
              </a:rPr>
              <a:t>去</a:t>
            </a:r>
            <a:r>
              <a:rPr lang="zh-CN" altLang="en-US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运动。</a:t>
            </a:r>
            <a:endParaRPr lang="en-US" altLang="zh-CN" sz="4800" dirty="0">
              <a:solidFill>
                <a:srgbClr val="0070C0"/>
              </a:solidFill>
              <a:latin typeface="Kaiti TC" charset="-120"/>
              <a:ea typeface="Kaiti TC" charset="-120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     </a:t>
            </a:r>
            <a:r>
              <a:rPr lang="en-US" altLang="zh-CN" sz="3500" dirty="0">
                <a:solidFill>
                  <a:schemeClr val="tx1">
                    <a:lumMod val="65000"/>
                    <a:lumOff val="35000"/>
                  </a:schemeClr>
                </a:solidFill>
                <a:ea typeface="Kaiti TC" charset="-120"/>
                <a:cs typeface="Kaiti TC" charset="-120"/>
              </a:rPr>
              <a:t>I want to go to the Sports Field to exercise.</a:t>
            </a:r>
          </a:p>
        </p:txBody>
      </p:sp>
    </p:spTree>
    <p:extLst>
      <p:ext uri="{BB962C8B-B14F-4D97-AF65-F5344CB8AC3E}">
        <p14:creationId xmlns:p14="http://schemas.microsoft.com/office/powerpoint/2010/main" val="16847304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983673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5400" dirty="0">
                <a:latin typeface="+mn-lt"/>
                <a:ea typeface="KaiTi" charset="-122"/>
                <a:cs typeface="KaiTi" charset="-122"/>
              </a:rPr>
              <a:t>电脑中心    </a:t>
            </a:r>
            <a:r>
              <a:rPr lang="en-US" altLang="zh-CN" sz="4000" dirty="0" err="1">
                <a:latin typeface="+mn-lt"/>
                <a:ea typeface="KaiTi" charset="-122"/>
                <a:cs typeface="KaiTi" charset="-122"/>
              </a:rPr>
              <a:t>diàn</a:t>
            </a: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latin typeface="+mn-lt"/>
                <a:ea typeface="KaiTi" charset="-122"/>
                <a:cs typeface="KaiTi" charset="-122"/>
              </a:rPr>
              <a:t>nǎo</a:t>
            </a: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latin typeface="+mn-lt"/>
                <a:ea typeface="KaiTi" charset="-122"/>
                <a:cs typeface="KaiTi" charset="-122"/>
              </a:rPr>
              <a:t>zhōng</a:t>
            </a: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latin typeface="+mn-lt"/>
                <a:ea typeface="KaiTi" charset="-122"/>
                <a:cs typeface="KaiTi" charset="-122"/>
              </a:rPr>
              <a:t>xīn</a:t>
            </a: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        (Computer Lab)  </a:t>
            </a:r>
            <a:endParaRPr lang="zh-CN" altLang="en-US" sz="4000" dirty="0">
              <a:latin typeface="+mn-lt"/>
              <a:ea typeface="KaiTi" charset="-122"/>
              <a:cs typeface="KaiTi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87" y="3990108"/>
            <a:ext cx="3670794" cy="2753095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1143000"/>
            <a:ext cx="11841364" cy="34357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 </a:t>
            </a:r>
            <a:r>
              <a:rPr lang="en-US" altLang="zh-CN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         </a:t>
            </a:r>
            <a:r>
              <a:rPr lang="en-US" altLang="zh-CN" sz="3200" dirty="0" err="1">
                <a:solidFill>
                  <a:schemeClr val="accent2"/>
                </a:solidFill>
              </a:rPr>
              <a:t>dào</a:t>
            </a:r>
            <a:r>
              <a:rPr lang="en-US" altLang="zh-CN" sz="3200" dirty="0">
                <a:solidFill>
                  <a:schemeClr val="accent2"/>
                </a:solidFill>
              </a:rPr>
              <a:t> </a:t>
            </a:r>
            <a:r>
              <a:rPr lang="zh-CN" altLang="en-US" sz="3200" dirty="0">
                <a:solidFill>
                  <a:schemeClr val="accent2"/>
                </a:solidFill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ea typeface="KaiTi" charset="-122"/>
                <a:cs typeface="KaiTi" charset="-122"/>
              </a:rPr>
              <a:t>diàn</a:t>
            </a:r>
            <a:r>
              <a:rPr lang="en-US" altLang="zh-CN" sz="2400" dirty="0">
                <a:solidFill>
                  <a:srgbClr val="0070C0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ea typeface="KaiTi" charset="-122"/>
                <a:cs typeface="KaiTi" charset="-122"/>
              </a:rPr>
              <a:t>nǎo</a:t>
            </a:r>
            <a:r>
              <a:rPr lang="en-US" altLang="zh-CN" sz="2400" dirty="0">
                <a:solidFill>
                  <a:srgbClr val="0070C0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ea typeface="KaiTi" charset="-122"/>
                <a:cs typeface="KaiTi" charset="-122"/>
              </a:rPr>
              <a:t>zhōng</a:t>
            </a:r>
            <a:r>
              <a:rPr lang="en-US" altLang="zh-CN" sz="2400" dirty="0">
                <a:solidFill>
                  <a:srgbClr val="0070C0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ea typeface="KaiTi" charset="-122"/>
                <a:cs typeface="KaiTi" charset="-122"/>
              </a:rPr>
              <a:t>xīn</a:t>
            </a:r>
            <a:r>
              <a:rPr lang="en-US" altLang="zh-CN" sz="2400" dirty="0">
                <a:solidFill>
                  <a:srgbClr val="0070C0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</a:rPr>
              <a:t>zuò</a:t>
            </a:r>
            <a:r>
              <a:rPr lang="en-US" altLang="zh-CN" sz="3200" dirty="0">
                <a:solidFill>
                  <a:srgbClr val="0070C0"/>
                </a:solidFill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</a:rPr>
              <a:t>shénme</a:t>
            </a:r>
            <a:endParaRPr lang="en-US" altLang="zh-CN" sz="3200" dirty="0">
              <a:solidFill>
                <a:srgbClr val="0070C0"/>
              </a:solidFill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Q</a:t>
            </a:r>
            <a:r>
              <a:rPr lang="zh-CN" altLang="en-US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：你</a:t>
            </a:r>
            <a:r>
              <a:rPr lang="zh-CN" altLang="en-US" sz="4800" dirty="0">
                <a:solidFill>
                  <a:schemeClr val="accent2"/>
                </a:solidFill>
                <a:latin typeface="Kaiti TC" charset="-120"/>
                <a:ea typeface="Kaiti TC" charset="-120"/>
                <a:cs typeface="Kaiti TC" charset="-120"/>
              </a:rPr>
              <a:t>到</a:t>
            </a:r>
            <a:r>
              <a:rPr lang="zh-CN" altLang="en-US" sz="4800" dirty="0">
                <a:solidFill>
                  <a:srgbClr val="0070C0"/>
                </a:solidFill>
                <a:ea typeface="KaiTi" charset="-122"/>
                <a:cs typeface="KaiTi" charset="-122"/>
              </a:rPr>
              <a:t>电脑中心</a:t>
            </a:r>
            <a:r>
              <a:rPr lang="zh-CN" altLang="en-US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做什么？</a:t>
            </a:r>
            <a:endParaRPr lang="en-US" altLang="zh-CN" sz="4800" dirty="0">
              <a:solidFill>
                <a:srgbClr val="0070C0"/>
              </a:solidFill>
              <a:latin typeface="Kaiti TC" charset="-120"/>
              <a:ea typeface="Kaiti TC" charset="-120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      </a:t>
            </a:r>
            <a:r>
              <a:rPr lang="en-US" sz="3200" dirty="0" err="1">
                <a:solidFill>
                  <a:srgbClr val="0070C0"/>
                </a:solidFill>
              </a:rPr>
              <a:t>Wǒ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yào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dào</a:t>
            </a:r>
            <a:r>
              <a:rPr lang="en-US" sz="3200" dirty="0">
                <a:solidFill>
                  <a:srgbClr val="0070C0"/>
                </a:solidFill>
              </a:rPr>
              <a:t>                   </a:t>
            </a:r>
            <a:r>
              <a:rPr lang="zh-CN" altLang="en-US" sz="3200" dirty="0">
                <a:solidFill>
                  <a:srgbClr val="0070C0"/>
                </a:solidFill>
              </a:rPr>
              <a:t>      </a:t>
            </a:r>
            <a:r>
              <a:rPr lang="en-US" sz="3200" dirty="0" err="1">
                <a:solidFill>
                  <a:schemeClr val="accent2"/>
                </a:solidFill>
              </a:rPr>
              <a:t>qù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shàng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wǎn</a:t>
            </a:r>
            <a:r>
              <a:rPr lang="en-US" altLang="zh-CN" sz="2600" dirty="0">
                <a:solidFill>
                  <a:srgbClr val="0070C0"/>
                </a:solidFill>
              </a:rPr>
              <a:t>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A</a:t>
            </a:r>
            <a:r>
              <a:rPr lang="zh-CN" altLang="en-US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：我要</a:t>
            </a:r>
            <a:r>
              <a:rPr lang="zh-CN" altLang="en-US" sz="4800" dirty="0">
                <a:solidFill>
                  <a:schemeClr val="accent2"/>
                </a:solidFill>
                <a:latin typeface="Kaiti TC" charset="-120"/>
                <a:ea typeface="Kaiti TC" charset="-120"/>
                <a:cs typeface="Kaiti TC" charset="-120"/>
              </a:rPr>
              <a:t>到</a:t>
            </a:r>
            <a:r>
              <a:rPr lang="zh-CN" altLang="en-US" sz="4800" dirty="0">
                <a:solidFill>
                  <a:srgbClr val="0070C0"/>
                </a:solidFill>
                <a:ea typeface="KaiTi" charset="-122"/>
                <a:cs typeface="KaiTi" charset="-122"/>
              </a:rPr>
              <a:t>电脑中心</a:t>
            </a:r>
            <a:r>
              <a:rPr lang="zh-CN" altLang="en-US" sz="4800" dirty="0">
                <a:solidFill>
                  <a:schemeClr val="accent2"/>
                </a:solidFill>
                <a:latin typeface="Kaiti TC" charset="-120"/>
                <a:ea typeface="Kaiti TC" charset="-120"/>
                <a:cs typeface="Kaiti TC" charset="-120"/>
              </a:rPr>
              <a:t>去</a:t>
            </a:r>
            <a:r>
              <a:rPr lang="zh-CN" altLang="en-US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上网。</a:t>
            </a:r>
            <a:endParaRPr lang="en-US" altLang="zh-CN" sz="4800" dirty="0">
              <a:solidFill>
                <a:srgbClr val="0070C0"/>
              </a:solidFill>
              <a:latin typeface="Kaiti TC" charset="-120"/>
              <a:ea typeface="Kaiti TC" charset="-120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     </a:t>
            </a:r>
            <a:r>
              <a:rPr lang="en-US" altLang="zh-CN" sz="3000" dirty="0">
                <a:solidFill>
                  <a:schemeClr val="tx1">
                    <a:lumMod val="65000"/>
                    <a:lumOff val="35000"/>
                  </a:schemeClr>
                </a:solidFill>
                <a:ea typeface="Kaiti TC" charset="-120"/>
                <a:cs typeface="Kaiti TC" charset="-120"/>
              </a:rPr>
              <a:t>I want to go to the Computer Lab to surf internet.</a:t>
            </a:r>
          </a:p>
        </p:txBody>
      </p:sp>
    </p:spTree>
    <p:extLst>
      <p:ext uri="{BB962C8B-B14F-4D97-AF65-F5344CB8AC3E}">
        <p14:creationId xmlns:p14="http://schemas.microsoft.com/office/powerpoint/2010/main" val="36641852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chemeClr val="tx1"/>
                </a:solidFill>
                <a:latin typeface="Kaiti TC" charset="-120"/>
                <a:ea typeface="Kaiti TC" charset="-120"/>
                <a:cs typeface="Kaiti TC" charset="-120"/>
              </a:rPr>
              <a:t>图书馆</a:t>
            </a:r>
            <a:r>
              <a:rPr lang="it-IT" altLang="zh-CN" sz="4900" dirty="0">
                <a:latin typeface="Calibri" charset="0"/>
                <a:ea typeface="Calibri" charset="0"/>
                <a:cs typeface="Calibri" charset="0"/>
              </a:rPr>
              <a:t> 	</a:t>
            </a:r>
            <a:r>
              <a:rPr lang="it-IT" sz="5400" dirty="0"/>
              <a:t> </a:t>
            </a:r>
            <a:r>
              <a:rPr lang="it-IT" sz="3300" dirty="0" err="1"/>
              <a:t>Túshū</a:t>
            </a:r>
            <a:r>
              <a:rPr lang="it-IT" sz="3300" dirty="0"/>
              <a:t> </a:t>
            </a:r>
            <a:r>
              <a:rPr lang="it-IT" sz="3300" dirty="0" err="1"/>
              <a:t>guǎn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		(</a:t>
            </a:r>
            <a:r>
              <a:rPr lang="it-IT" altLang="zh-CN" sz="3300" dirty="0" err="1">
                <a:latin typeface="Calibri" charset="0"/>
                <a:ea typeface="Calibri" charset="0"/>
                <a:cs typeface="Calibri" charset="0"/>
              </a:rPr>
              <a:t>library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35686"/>
            <a:ext cx="972487" cy="972487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10317" y="1399522"/>
            <a:ext cx="11841364" cy="34357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 </a:t>
            </a:r>
            <a:r>
              <a:rPr lang="en-US" altLang="zh-CN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         </a:t>
            </a:r>
            <a:r>
              <a:rPr lang="en-US" altLang="zh-CN" sz="3200" dirty="0" err="1">
                <a:solidFill>
                  <a:schemeClr val="accent2"/>
                </a:solidFill>
              </a:rPr>
              <a:t>dào</a:t>
            </a:r>
            <a:r>
              <a:rPr lang="en-US" altLang="zh-CN" sz="3200" dirty="0">
                <a:solidFill>
                  <a:schemeClr val="accent2"/>
                </a:solidFill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</a:rPr>
              <a:t>túshū</a:t>
            </a:r>
            <a:r>
              <a:rPr lang="en-US" altLang="zh-CN" sz="3200" dirty="0">
                <a:solidFill>
                  <a:srgbClr val="0070C0"/>
                </a:solidFill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</a:rPr>
              <a:t>guǎn</a:t>
            </a:r>
            <a:r>
              <a:rPr lang="en-US" altLang="zh-CN" sz="3200" dirty="0">
                <a:solidFill>
                  <a:srgbClr val="0070C0"/>
                </a:solidFill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</a:rPr>
              <a:t>zuò</a:t>
            </a:r>
            <a:r>
              <a:rPr lang="en-US" altLang="zh-CN" sz="3200" dirty="0">
                <a:solidFill>
                  <a:srgbClr val="0070C0"/>
                </a:solidFill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</a:rPr>
              <a:t>shénme</a:t>
            </a:r>
            <a:endParaRPr lang="en-US" altLang="zh-CN" sz="3200" dirty="0">
              <a:solidFill>
                <a:srgbClr val="0070C0"/>
              </a:solidFill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Q</a:t>
            </a:r>
            <a:r>
              <a:rPr lang="zh-CN" altLang="en-US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：你</a:t>
            </a:r>
            <a:r>
              <a:rPr lang="zh-CN" altLang="en-US" sz="4800" dirty="0">
                <a:solidFill>
                  <a:schemeClr val="accent2"/>
                </a:solidFill>
                <a:latin typeface="Kaiti TC" charset="-120"/>
                <a:ea typeface="Kaiti TC" charset="-120"/>
                <a:cs typeface="Kaiti TC" charset="-120"/>
              </a:rPr>
              <a:t>到</a:t>
            </a:r>
            <a:r>
              <a:rPr lang="zh-CN" altLang="en-US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图书馆做什么？</a:t>
            </a:r>
            <a:endParaRPr lang="en-US" altLang="zh-CN" sz="4800" dirty="0">
              <a:solidFill>
                <a:srgbClr val="0070C0"/>
              </a:solidFill>
              <a:latin typeface="Kaiti TC" charset="-120"/>
              <a:ea typeface="Kaiti TC" charset="-120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      </a:t>
            </a:r>
            <a:r>
              <a:rPr lang="en-US" sz="3200" dirty="0" err="1">
                <a:solidFill>
                  <a:srgbClr val="0070C0"/>
                </a:solidFill>
              </a:rPr>
              <a:t>Wǒ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yào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dào</a:t>
            </a:r>
            <a:r>
              <a:rPr lang="en-US" sz="3200" dirty="0">
                <a:solidFill>
                  <a:srgbClr val="0070C0"/>
                </a:solidFill>
              </a:rPr>
              <a:t>                   </a:t>
            </a:r>
            <a:r>
              <a:rPr lang="en-US" sz="3200" dirty="0" err="1">
                <a:solidFill>
                  <a:schemeClr val="accent2"/>
                </a:solidFill>
              </a:rPr>
              <a:t>qù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kànshū</a:t>
            </a:r>
            <a:endParaRPr lang="en-US" altLang="zh-CN" sz="3200" dirty="0">
              <a:solidFill>
                <a:srgbClr val="0070C0"/>
              </a:solidFill>
              <a:latin typeface="Kaiti TC" charset="-120"/>
              <a:ea typeface="Kaiti TC" charset="-120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A</a:t>
            </a:r>
            <a:r>
              <a:rPr lang="zh-CN" altLang="en-US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：我要</a:t>
            </a:r>
            <a:r>
              <a:rPr lang="zh-CN" altLang="en-US" sz="4800" dirty="0">
                <a:solidFill>
                  <a:schemeClr val="accent2"/>
                </a:solidFill>
                <a:latin typeface="Kaiti TC" charset="-120"/>
                <a:ea typeface="Kaiti TC" charset="-120"/>
                <a:cs typeface="Kaiti TC" charset="-120"/>
              </a:rPr>
              <a:t>到</a:t>
            </a:r>
            <a:r>
              <a:rPr lang="zh-CN" altLang="en-US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图书馆</a:t>
            </a:r>
            <a:r>
              <a:rPr lang="zh-CN" altLang="en-US" sz="4800" dirty="0">
                <a:solidFill>
                  <a:schemeClr val="accent2"/>
                </a:solidFill>
                <a:latin typeface="Kaiti TC" charset="-120"/>
                <a:ea typeface="Kaiti TC" charset="-120"/>
                <a:cs typeface="Kaiti TC" charset="-120"/>
              </a:rPr>
              <a:t>去</a:t>
            </a:r>
            <a:r>
              <a:rPr lang="zh-CN" altLang="en-US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看书。</a:t>
            </a:r>
            <a:endParaRPr lang="en-US" altLang="zh-CN" sz="4800" dirty="0">
              <a:solidFill>
                <a:srgbClr val="0070C0"/>
              </a:solidFill>
              <a:latin typeface="Kaiti TC" charset="-120"/>
              <a:ea typeface="Kaiti TC" charset="-120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       </a:t>
            </a:r>
            <a:r>
              <a:rPr lang="en-US" altLang="zh-CN" sz="3500" dirty="0">
                <a:solidFill>
                  <a:schemeClr val="tx1">
                    <a:lumMod val="65000"/>
                    <a:lumOff val="35000"/>
                  </a:schemeClr>
                </a:solidFill>
                <a:ea typeface="Kaiti TC" charset="-120"/>
                <a:cs typeface="Kaiti TC" charset="-120"/>
              </a:rPr>
              <a:t>I want to go to the library to read books.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43" y="4411234"/>
            <a:ext cx="5469238" cy="244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346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-33651" y="27392"/>
            <a:ext cx="12176881" cy="906295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64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到</a:t>
            </a:r>
            <a:r>
              <a:rPr lang="en-US" altLang="zh-TW" sz="64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+ </a:t>
            </a:r>
            <a:r>
              <a:rPr lang="en-US" altLang="zh-TW" sz="33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place</a:t>
            </a:r>
            <a:r>
              <a:rPr lang="en-US" altLang="zh-TW" sz="49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64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去</a:t>
            </a:r>
            <a:r>
              <a:rPr lang="en-US" altLang="zh-TW" sz="64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+</a:t>
            </a:r>
            <a:r>
              <a:rPr lang="en-US" altLang="zh-TW" sz="66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TW" sz="33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action</a:t>
            </a:r>
            <a:endParaRPr lang="en-US" sz="3300" dirty="0">
              <a:solidFill>
                <a:schemeClr val="tx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032" y="94742"/>
            <a:ext cx="747443" cy="747443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34107" y="1012371"/>
            <a:ext cx="11841364" cy="48332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sz="2800" dirty="0"/>
              <a:t>                </a:t>
            </a:r>
            <a:endParaRPr lang="en-US" sz="3500" dirty="0">
              <a:solidFill>
                <a:srgbClr val="0070C0"/>
              </a:solidFill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Q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：你上哪儿去？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   </a:t>
            </a:r>
            <a:r>
              <a:rPr lang="en-US" altLang="zh-CN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Nǐ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shàng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nǎ'er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qù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   Where are you going?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22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sz="35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                   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A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我要</a:t>
            </a:r>
            <a:r>
              <a:rPr lang="zh-TW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到</a:t>
            </a:r>
            <a:r>
              <a:rPr lang="zh-TW" altLang="en-US" sz="5400" u="sng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运动场</a:t>
            </a:r>
            <a:r>
              <a:rPr lang="zh-TW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去</a:t>
            </a:r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打球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 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Wǒ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yào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dào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yùndòngchǎng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qù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dǎqiú</a:t>
            </a:r>
            <a:r>
              <a:rPr lang="zh-CN" alt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endParaRPr lang="en-US" altLang="zh-CN" sz="36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0" lvl="4" indent="0">
              <a:lnSpc>
                <a:spcPct val="110000"/>
              </a:lnSpc>
              <a:spcBef>
                <a:spcPts val="0"/>
              </a:spcBef>
              <a:buClrTx/>
              <a:buNone/>
              <a:defRPr/>
            </a:pP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  I am going to the Sports Field</a:t>
            </a:r>
            <a:r>
              <a:rPr lang="zh-CN" alt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to play ball.</a:t>
            </a:r>
          </a:p>
        </p:txBody>
      </p:sp>
    </p:spTree>
    <p:extLst>
      <p:ext uri="{BB962C8B-B14F-4D97-AF65-F5344CB8AC3E}">
        <p14:creationId xmlns:p14="http://schemas.microsoft.com/office/powerpoint/2010/main" val="2324947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6" name="标题 1"/>
          <p:cNvSpPr txBox="1">
            <a:spLocks/>
          </p:cNvSpPr>
          <p:nvPr/>
        </p:nvSpPr>
        <p:spPr bwMode="auto">
          <a:xfrm>
            <a:off x="0" y="0"/>
            <a:ext cx="12192001" cy="11663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</a:t>
            </a:r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Wèn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lù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第十三课：问路 </a:t>
            </a:r>
            <a:r>
              <a:rPr lang="en-US" sz="2800" kern="0" dirty="0">
                <a:solidFill>
                  <a:prstClr val="black"/>
                </a:solidFill>
                <a:latin typeface="Calibri" pitchFamily="34" charset="0"/>
              </a:rPr>
              <a:t>Lesson Thirteen:  Asking Directions</a:t>
            </a:r>
            <a:endParaRPr lang="zh-CN" altLang="en-US" sz="2800" dirty="0">
              <a:latin typeface="DFKai-SB" charset="0"/>
              <a:ea typeface="DFKai-SB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761" y="146324"/>
            <a:ext cx="924606" cy="924606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81072" y="1378634"/>
            <a:ext cx="10983689" cy="52777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3200" u="sng" dirty="0">
                <a:solidFill>
                  <a:schemeClr val="tx1"/>
                </a:solidFill>
              </a:rPr>
              <a:t>Forms &amp; Accuracy:</a:t>
            </a:r>
          </a:p>
          <a:p>
            <a:pPr marL="514350" indent="-514350">
              <a:spcBef>
                <a:spcPts val="0"/>
              </a:spcBef>
              <a:buClr>
                <a:srgbClr val="009051"/>
              </a:buClr>
              <a:buFont typeface="+mj-lt"/>
              <a:buAutoNum type="arabicPeriod"/>
            </a:pPr>
            <a:r>
              <a:rPr lang="en-US" sz="3200" dirty="0">
                <a:solidFill>
                  <a:srgbClr val="007935"/>
                </a:solidFill>
                <a:ea typeface="Kaiti SC" charset="-122"/>
                <a:cs typeface="Kaiti SC" charset="-122"/>
              </a:rPr>
              <a:t>Direction and Location Words </a:t>
            </a:r>
          </a:p>
          <a:p>
            <a:pPr marL="514350" indent="-514350">
              <a:spcBef>
                <a:spcPts val="0"/>
              </a:spcBef>
              <a:buClr>
                <a:srgbClr val="009051"/>
              </a:buClr>
              <a:buFont typeface="+mj-lt"/>
              <a:buAutoNum type="arabicPeriod"/>
            </a:pPr>
            <a:r>
              <a:rPr lang="en-US" sz="3200" dirty="0">
                <a:solidFill>
                  <a:srgbClr val="007935"/>
                </a:solidFill>
                <a:ea typeface="Kaiti SC" charset="-122"/>
                <a:cs typeface="Kaiti SC" charset="-122"/>
              </a:rPr>
              <a:t>Comparative Sentences with </a:t>
            </a:r>
            <a:r>
              <a:rPr 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没(有)</a:t>
            </a:r>
            <a:r>
              <a:rPr lang="en-US" sz="3200" dirty="0">
                <a:solidFill>
                  <a:srgbClr val="007935"/>
                </a:solidFill>
                <a:ea typeface="Kaiti SC" charset="-122"/>
                <a:cs typeface="Kaiti SC" charset="-122"/>
              </a:rPr>
              <a:t>(</a:t>
            </a:r>
            <a:r>
              <a:rPr lang="en-US" sz="3200" dirty="0" err="1">
                <a:solidFill>
                  <a:srgbClr val="007935"/>
                </a:solidFill>
                <a:ea typeface="Kaiti SC" charset="-122"/>
                <a:cs typeface="Kaiti SC" charset="-122"/>
              </a:rPr>
              <a:t>méi</a:t>
            </a:r>
            <a:r>
              <a:rPr lang="en-US" sz="3200" dirty="0">
                <a:solidFill>
                  <a:srgbClr val="007935"/>
                </a:solidFill>
                <a:ea typeface="Kaiti SC" charset="-122"/>
                <a:cs typeface="Kaiti SC" charset="-122"/>
              </a:rPr>
              <a:t>{</a:t>
            </a:r>
            <a:r>
              <a:rPr lang="en-US" sz="3200" dirty="0" err="1">
                <a:solidFill>
                  <a:srgbClr val="007935"/>
                </a:solidFill>
                <a:ea typeface="Kaiti SC" charset="-122"/>
                <a:cs typeface="Kaiti SC" charset="-122"/>
              </a:rPr>
              <a:t>yǒu</a:t>
            </a:r>
            <a:r>
              <a:rPr lang="en-US" sz="3200" dirty="0">
                <a:solidFill>
                  <a:srgbClr val="007935"/>
                </a:solidFill>
                <a:ea typeface="Kaiti SC" charset="-122"/>
                <a:cs typeface="Kaiti SC" charset="-122"/>
              </a:rPr>
              <a:t>}) </a:t>
            </a:r>
          </a:p>
          <a:p>
            <a:pPr marL="514350" indent="-514350">
              <a:spcBef>
                <a:spcPts val="0"/>
              </a:spcBef>
              <a:buClr>
                <a:srgbClr val="009051"/>
              </a:buClr>
              <a:buFont typeface="+mj-lt"/>
              <a:buAutoNum type="arabicPeriod"/>
            </a:pPr>
            <a:r>
              <a:rPr 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那</a:t>
            </a:r>
            <a:r>
              <a:rPr lang="en-US" sz="4000" dirty="0">
                <a:solidFill>
                  <a:srgbClr val="007935"/>
                </a:solidFill>
                <a:latin typeface="Kaiti SC" charset="-122"/>
                <a:ea typeface="Kaiti SC" charset="-122"/>
                <a:cs typeface="Kaiti SC" charset="-122"/>
              </a:rPr>
              <a:t> </a:t>
            </a:r>
            <a:r>
              <a:rPr lang="en-US" sz="3200" dirty="0">
                <a:solidFill>
                  <a:srgbClr val="007935"/>
                </a:solidFill>
                <a:ea typeface="Kaiti SC" charset="-122"/>
                <a:cs typeface="Kaiti SC" charset="-122"/>
              </a:rPr>
              <a:t>(</a:t>
            </a:r>
            <a:r>
              <a:rPr lang="en-US" sz="3200" dirty="0" err="1">
                <a:solidFill>
                  <a:srgbClr val="007935"/>
                </a:solidFill>
                <a:ea typeface="Kaiti SC" charset="-122"/>
                <a:cs typeface="Kaiti SC" charset="-122"/>
              </a:rPr>
              <a:t>nàme</a:t>
            </a:r>
            <a:r>
              <a:rPr lang="en-US" sz="3200" dirty="0">
                <a:solidFill>
                  <a:srgbClr val="007935"/>
                </a:solidFill>
                <a:ea typeface="Kaiti SC" charset="-122"/>
                <a:cs typeface="Kaiti SC" charset="-122"/>
              </a:rPr>
              <a:t>) Indicating Degree </a:t>
            </a:r>
          </a:p>
          <a:p>
            <a:pPr marL="514350" indent="-514350">
              <a:spcBef>
                <a:spcPts val="0"/>
              </a:spcBef>
              <a:buClr>
                <a:srgbClr val="009051"/>
              </a:buClr>
              <a:buFont typeface="+mj-lt"/>
              <a:buAutoNum type="arabicPeriod"/>
            </a:pPr>
            <a:r>
              <a:rPr 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到</a:t>
            </a:r>
            <a:r>
              <a:rPr lang="en-US" sz="4000" dirty="0">
                <a:solidFill>
                  <a:srgbClr val="C00000"/>
                </a:solidFill>
                <a:latin typeface="Kaiti SC" charset="-122"/>
                <a:ea typeface="Kaiti SC" charset="-122"/>
                <a:cs typeface="Kaiti SC" charset="-122"/>
              </a:rPr>
              <a:t> </a:t>
            </a:r>
            <a:r>
              <a:rPr lang="en-US" sz="3200" dirty="0">
                <a:solidFill>
                  <a:srgbClr val="007935"/>
                </a:solidFill>
                <a:ea typeface="Kaiti SC" charset="-122"/>
                <a:cs typeface="Kaiti SC" charset="-122"/>
              </a:rPr>
              <a:t>(</a:t>
            </a:r>
            <a:r>
              <a:rPr lang="en-US" sz="3200" dirty="0" err="1">
                <a:solidFill>
                  <a:srgbClr val="007935"/>
                </a:solidFill>
                <a:ea typeface="Kaiti SC" charset="-122"/>
                <a:cs typeface="Kaiti SC" charset="-122"/>
              </a:rPr>
              <a:t>dào</a:t>
            </a:r>
            <a:r>
              <a:rPr lang="en-US" sz="3200" dirty="0">
                <a:solidFill>
                  <a:srgbClr val="007935"/>
                </a:solidFill>
                <a:ea typeface="Kaiti SC" charset="-122"/>
                <a:cs typeface="Kaiti SC" charset="-122"/>
              </a:rPr>
              <a:t>) + Place + </a:t>
            </a:r>
            <a:r>
              <a:rPr 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去</a:t>
            </a:r>
            <a:r>
              <a:rPr lang="en-US" sz="3200" dirty="0">
                <a:solidFill>
                  <a:srgbClr val="007935"/>
                </a:solidFill>
                <a:ea typeface="Kaiti SC" charset="-122"/>
                <a:cs typeface="Kaiti SC" charset="-122"/>
              </a:rPr>
              <a:t> (</a:t>
            </a:r>
            <a:r>
              <a:rPr lang="en-US" sz="3200" dirty="0" err="1">
                <a:solidFill>
                  <a:srgbClr val="007935"/>
                </a:solidFill>
                <a:ea typeface="Kaiti SC" charset="-122"/>
                <a:cs typeface="Kaiti SC" charset="-122"/>
              </a:rPr>
              <a:t>qu</a:t>
            </a:r>
            <a:r>
              <a:rPr lang="en-US" sz="3200" dirty="0">
                <a:solidFill>
                  <a:srgbClr val="007935"/>
                </a:solidFill>
                <a:ea typeface="Kaiti SC" charset="-122"/>
                <a:cs typeface="Kaiti SC" charset="-122"/>
              </a:rPr>
              <a:t>̀) + Action </a:t>
            </a:r>
          </a:p>
          <a:p>
            <a:pPr marL="514350" indent="-514350">
              <a:spcBef>
                <a:spcPts val="0"/>
              </a:spcBef>
              <a:buClr>
                <a:srgbClr val="009051"/>
              </a:buClr>
              <a:buFont typeface="+mj-lt"/>
              <a:buAutoNum type="arabicPeriod"/>
            </a:pPr>
            <a:r>
              <a:rPr lang="en-US" sz="3200" dirty="0">
                <a:solidFill>
                  <a:srgbClr val="007935"/>
                </a:solidFill>
                <a:ea typeface="Kaiti SC" charset="-122"/>
                <a:cs typeface="Kaiti SC" charset="-122"/>
              </a:rPr>
              <a:t>The Dynamic Particle </a:t>
            </a:r>
            <a:r>
              <a:rPr 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过</a:t>
            </a:r>
            <a:r>
              <a:rPr lang="en-US" sz="4000" dirty="0">
                <a:solidFill>
                  <a:srgbClr val="007935"/>
                </a:solidFill>
                <a:latin typeface="Kaiti SC" charset="-122"/>
                <a:ea typeface="Kaiti SC" charset="-122"/>
                <a:cs typeface="Kaiti SC" charset="-122"/>
              </a:rPr>
              <a:t> </a:t>
            </a:r>
            <a:r>
              <a:rPr lang="en-US" sz="3200" dirty="0">
                <a:solidFill>
                  <a:srgbClr val="007935"/>
                </a:solidFill>
                <a:ea typeface="Kaiti SC" charset="-122"/>
                <a:cs typeface="Kaiti SC" charset="-122"/>
              </a:rPr>
              <a:t>(</a:t>
            </a:r>
            <a:r>
              <a:rPr lang="en-US" sz="3200" dirty="0" err="1">
                <a:solidFill>
                  <a:srgbClr val="007935"/>
                </a:solidFill>
                <a:ea typeface="Kaiti SC" charset="-122"/>
                <a:cs typeface="Kaiti SC" charset="-122"/>
              </a:rPr>
              <a:t>guo</a:t>
            </a:r>
            <a:r>
              <a:rPr lang="en-US" sz="3200" dirty="0">
                <a:solidFill>
                  <a:srgbClr val="007935"/>
                </a:solidFill>
                <a:ea typeface="Kaiti SC" charset="-122"/>
                <a:cs typeface="Kaiti SC" charset="-122"/>
              </a:rPr>
              <a:t>) </a:t>
            </a:r>
          </a:p>
          <a:p>
            <a:pPr marL="514350" indent="-514350">
              <a:spcBef>
                <a:spcPts val="0"/>
              </a:spcBef>
              <a:buClr>
                <a:srgbClr val="009051"/>
              </a:buClr>
              <a:buFont typeface="+mj-lt"/>
              <a:buAutoNum type="arabicPeriod"/>
            </a:pPr>
            <a:r>
              <a:rPr lang="en-US" sz="3200" dirty="0">
                <a:solidFill>
                  <a:srgbClr val="007935"/>
                </a:solidFill>
                <a:ea typeface="Kaiti SC" charset="-122"/>
                <a:cs typeface="Kaiti SC" charset="-122"/>
              </a:rPr>
              <a:t>Reduplication of Verbs </a:t>
            </a:r>
          </a:p>
          <a:p>
            <a:pPr marL="514350" indent="-514350">
              <a:spcBef>
                <a:spcPts val="0"/>
              </a:spcBef>
              <a:buClr>
                <a:srgbClr val="009051"/>
              </a:buClr>
              <a:buFont typeface="+mj-lt"/>
              <a:buAutoNum type="arabicPeriod"/>
            </a:pPr>
            <a:r>
              <a:rPr lang="en-US" sz="3200" dirty="0">
                <a:solidFill>
                  <a:srgbClr val="007935"/>
                </a:solidFill>
                <a:ea typeface="Kaiti SC" charset="-122"/>
                <a:cs typeface="Kaiti SC" charset="-122"/>
              </a:rPr>
              <a:t>Resultative Complements(II) </a:t>
            </a:r>
            <a:r>
              <a:rPr lang="en-US" sz="3200" dirty="0">
                <a:solidFill>
                  <a:srgbClr val="C00000"/>
                </a:solidFill>
                <a:ea typeface="Kaiti SC" charset="-122"/>
                <a:cs typeface="Kaiti SC" charset="-122"/>
              </a:rPr>
              <a:t> </a:t>
            </a:r>
          </a:p>
          <a:p>
            <a:pPr marL="514350" indent="-514350">
              <a:spcBef>
                <a:spcPts val="0"/>
              </a:spcBef>
              <a:buClr>
                <a:srgbClr val="009051"/>
              </a:buClr>
              <a:buFont typeface="+mj-lt"/>
              <a:buAutoNum type="arabicPeriod"/>
            </a:pPr>
            <a:r>
              <a:rPr lang="zh-CN" alt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一</a:t>
            </a:r>
            <a:r>
              <a:rPr lang="is-IS" altLang="zh-CN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…</a:t>
            </a:r>
            <a:r>
              <a:rPr lang="zh-CN" alt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就</a:t>
            </a:r>
            <a:r>
              <a:rPr lang="en-US" altLang="zh-CN" sz="3200" dirty="0">
                <a:solidFill>
                  <a:srgbClr val="007935"/>
                </a:solidFill>
                <a:ea typeface="Kaiti SC" charset="-122"/>
                <a:cs typeface="Kaiti SC" charset="-122"/>
              </a:rPr>
              <a:t> (</a:t>
            </a:r>
            <a:r>
              <a:rPr lang="en-US" altLang="zh-CN" sz="3200" dirty="0" err="1">
                <a:solidFill>
                  <a:srgbClr val="007935"/>
                </a:solidFill>
                <a:ea typeface="Kaiti SC" charset="-122"/>
                <a:cs typeface="Kaiti SC" charset="-122"/>
              </a:rPr>
              <a:t>yì</a:t>
            </a:r>
            <a:r>
              <a:rPr lang="is-IS" altLang="zh-CN" sz="3200" dirty="0">
                <a:solidFill>
                  <a:srgbClr val="007935"/>
                </a:solidFill>
                <a:ea typeface="Kaiti SC" charset="-122"/>
                <a:cs typeface="Kaiti SC" charset="-122"/>
              </a:rPr>
              <a:t>…jiù..., as soon as... </a:t>
            </a:r>
            <a:r>
              <a:rPr lang="en-US" altLang="zh-CN" sz="3200" dirty="0">
                <a:solidFill>
                  <a:srgbClr val="007935"/>
                </a:solidFill>
                <a:ea typeface="Kaiti SC" charset="-122"/>
                <a:cs typeface="Kaiti SC" charset="-122"/>
              </a:rPr>
              <a:t>T</a:t>
            </a:r>
            <a:r>
              <a:rPr lang="is-IS" altLang="zh-CN" sz="3200" dirty="0">
                <a:solidFill>
                  <a:srgbClr val="007935"/>
                </a:solidFill>
                <a:ea typeface="Kaiti SC" charset="-122"/>
                <a:cs typeface="Kaiti SC" charset="-122"/>
              </a:rPr>
              <a:t>hen...)</a:t>
            </a:r>
            <a:endParaRPr lang="en-US" sz="3200" dirty="0">
              <a:solidFill>
                <a:srgbClr val="007935"/>
              </a:solidFill>
              <a:ea typeface="Kaiti SC" charset="-122"/>
              <a:cs typeface="Kaiti SC" charset="-122"/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61FA64-A86D-A84F-B181-91A2B3779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459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-33651" y="27392"/>
            <a:ext cx="12176881" cy="906295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64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到</a:t>
            </a:r>
            <a:r>
              <a:rPr lang="en-US" altLang="zh-TW" sz="64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+ </a:t>
            </a:r>
            <a:r>
              <a:rPr lang="en-US" altLang="zh-TW" sz="33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place</a:t>
            </a:r>
            <a:r>
              <a:rPr lang="en-US" altLang="zh-TW" sz="49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64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去</a:t>
            </a:r>
            <a:r>
              <a:rPr lang="en-US" altLang="zh-TW" sz="64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+</a:t>
            </a:r>
            <a:r>
              <a:rPr lang="en-US" altLang="zh-TW" sz="66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TW" sz="33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action</a:t>
            </a:r>
            <a:endParaRPr lang="en-US" sz="3300" dirty="0">
              <a:solidFill>
                <a:schemeClr val="tx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032" y="94742"/>
            <a:ext cx="747443" cy="747443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34107" y="1287132"/>
            <a:ext cx="11841364" cy="4833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Q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：你上哪儿去？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    </a:t>
            </a:r>
            <a:r>
              <a:rPr lang="en-US" altLang="zh-CN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Nǐ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shàng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nǎ'er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qù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   Where are you going?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sz="35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             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A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我要</a:t>
            </a:r>
            <a:r>
              <a:rPr lang="zh-TW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到</a:t>
            </a:r>
            <a:r>
              <a:rPr lang="zh-TW" altLang="en-US" sz="5400" u="sng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电脑中心</a:t>
            </a:r>
            <a:r>
              <a:rPr lang="zh-TW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去</a:t>
            </a:r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上网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   </a:t>
            </a:r>
            <a:r>
              <a:rPr lang="en-US" altLang="zh-CN" sz="32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Wǒ</a:t>
            </a:r>
            <a:r>
              <a:rPr lang="en-US" altLang="zh-CN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yào</a:t>
            </a:r>
            <a:r>
              <a:rPr lang="en-US" altLang="zh-CN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dào</a:t>
            </a:r>
            <a:r>
              <a:rPr lang="en-US" altLang="zh-CN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diànnǎo</a:t>
            </a:r>
            <a:r>
              <a:rPr lang="en-US" altLang="zh-CN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zhōngxīn</a:t>
            </a:r>
            <a:r>
              <a:rPr lang="en-US" altLang="zh-CN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qù</a:t>
            </a:r>
            <a:r>
              <a:rPr lang="en-US" altLang="zh-CN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shàngwǎng</a:t>
            </a:r>
            <a:r>
              <a:rPr lang="zh-CN" altLang="en-US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endParaRPr lang="en-US" altLang="zh-CN" sz="32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0" lvl="4" indent="0">
              <a:lnSpc>
                <a:spcPct val="110000"/>
              </a:lnSpc>
              <a:spcBef>
                <a:spcPts val="0"/>
              </a:spcBef>
              <a:buClrTx/>
              <a:buNone/>
              <a:defRPr/>
            </a:pPr>
            <a:r>
              <a:rPr lang="en-US" altLang="zh-CN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    I want to go to the Computer Lab to surf internet.</a:t>
            </a:r>
          </a:p>
        </p:txBody>
      </p:sp>
    </p:spTree>
    <p:extLst>
      <p:ext uri="{BB962C8B-B14F-4D97-AF65-F5344CB8AC3E}">
        <p14:creationId xmlns:p14="http://schemas.microsoft.com/office/powerpoint/2010/main" val="21951850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离</a:t>
            </a:r>
            <a:r>
              <a:rPr lang="zh-CN" altLang="en-US" sz="6000" dirty="0">
                <a:solidFill>
                  <a:schemeClr val="tx1"/>
                </a:solidFill>
                <a:latin typeface="Kaiti TC" charset="-120"/>
                <a:ea typeface="Kaiti TC" charset="-120"/>
                <a:cs typeface="Kaiti TC" charset="-120"/>
              </a:rPr>
              <a:t>  </a:t>
            </a:r>
            <a:r>
              <a:rPr lang="en-US" altLang="zh-CN" sz="3300" dirty="0" err="1"/>
              <a:t>lí</a:t>
            </a:r>
            <a:r>
              <a:rPr lang="it-IT" altLang="zh-CN" sz="3300" dirty="0"/>
              <a:t> </a:t>
            </a:r>
            <a:r>
              <a:rPr lang="it-IT" altLang="zh-CN" sz="49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it-IT" sz="5400" dirty="0"/>
              <a:t>  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it-IT" altLang="zh-CN" sz="3300" dirty="0" err="1">
                <a:latin typeface="Calibri" charset="0"/>
                <a:ea typeface="Calibri" charset="0"/>
                <a:cs typeface="Calibri" charset="0"/>
              </a:rPr>
              <a:t>Away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 from</a:t>
            </a:r>
            <a:r>
              <a:rPr lang="en-US" altLang="zh-CN" sz="3300" dirty="0">
                <a:latin typeface="Calibri" charset="0"/>
                <a:ea typeface="Calibri" charset="0"/>
                <a:cs typeface="Calibri" charset="0"/>
              </a:rPr>
              <a:t>  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it-IT" altLang="zh-CN" sz="3300" dirty="0" err="1">
                <a:latin typeface="Calibri" charset="0"/>
                <a:ea typeface="Calibri" charset="0"/>
                <a:cs typeface="Calibri" charset="0"/>
              </a:rPr>
              <a:t>preposition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35686"/>
            <a:ext cx="972487" cy="972487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-17889" y="3673693"/>
            <a:ext cx="11841364" cy="3435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3200" dirty="0">
                <a:solidFill>
                  <a:srgbClr val="0070C0"/>
                </a:solidFill>
              </a:rPr>
              <a:t>            </a:t>
            </a:r>
            <a:r>
              <a:rPr lang="en-US" altLang="zh-CN" sz="3200" dirty="0" err="1">
                <a:solidFill>
                  <a:srgbClr val="0070C0"/>
                </a:solidFill>
              </a:rPr>
              <a:t>Nǐ</a:t>
            </a:r>
            <a:r>
              <a:rPr lang="en-US" altLang="zh-CN" sz="3200" dirty="0">
                <a:solidFill>
                  <a:srgbClr val="0070C0"/>
                </a:solidFill>
              </a:rPr>
              <a:t>  </a:t>
            </a:r>
            <a:r>
              <a:rPr lang="en-US" altLang="zh-CN" sz="3200" dirty="0" err="1">
                <a:solidFill>
                  <a:srgbClr val="0070C0"/>
                </a:solidFill>
              </a:rPr>
              <a:t>jiā</a:t>
            </a:r>
            <a:r>
              <a:rPr lang="zh-CN" altLang="en-US" sz="3200" dirty="0">
                <a:solidFill>
                  <a:srgbClr val="0070C0"/>
                </a:solidFill>
              </a:rPr>
              <a:t>  </a:t>
            </a:r>
            <a:r>
              <a:rPr lang="en-US" sz="3200" dirty="0"/>
              <a:t> </a:t>
            </a:r>
            <a:r>
              <a:rPr lang="en-US" sz="3200" dirty="0" err="1">
                <a:solidFill>
                  <a:schemeClr val="accent2"/>
                </a:solidFill>
              </a:rPr>
              <a:t>lí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zh-CN" altLang="en-US" sz="3200" dirty="0">
                <a:solidFill>
                  <a:srgbClr val="0070C0"/>
                </a:solidFill>
              </a:rPr>
              <a:t>  </a:t>
            </a:r>
            <a:r>
              <a:rPr lang="en-US" sz="3200" dirty="0" err="1">
                <a:solidFill>
                  <a:srgbClr val="0070C0"/>
                </a:solidFill>
              </a:rPr>
              <a:t>túshū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guǎn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jìn</a:t>
            </a:r>
            <a:r>
              <a:rPr lang="en-US" sz="3200" dirty="0">
                <a:solidFill>
                  <a:srgbClr val="0070C0"/>
                </a:solidFill>
              </a:rPr>
              <a:t> ma</a:t>
            </a:r>
            <a:endParaRPr lang="en-US" altLang="zh-CN" sz="3200" dirty="0">
              <a:solidFill>
                <a:srgbClr val="0070C0"/>
              </a:solidFill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Q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：你家</a:t>
            </a:r>
            <a:r>
              <a:rPr lang="zh-CN" altLang="en-US" sz="48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离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图书馆</a:t>
            </a:r>
            <a:r>
              <a:rPr lang="zh-CN" altLang="en-US" sz="48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近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吗？</a:t>
            </a:r>
            <a:r>
              <a:rPr lang="en-US" altLang="zh-CN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 </a:t>
            </a:r>
            <a:r>
              <a:rPr lang="en-US" altLang="zh-CN" sz="2800" dirty="0">
                <a:solidFill>
                  <a:prstClr val="black">
                    <a:lumMod val="65000"/>
                    <a:lumOff val="35000"/>
                  </a:prstClr>
                </a:solidFill>
                <a:ea typeface="Kaiti TC" charset="-120"/>
                <a:cs typeface="Kaiti TC" charset="-120"/>
              </a:rPr>
              <a:t>Is your home close to the library?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3600" dirty="0">
              <a:solidFill>
                <a:srgbClr val="0070C0"/>
              </a:solidFill>
              <a:latin typeface="Kaiti TC" charset="-120"/>
              <a:ea typeface="Kaiti TC" charset="-120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3200" dirty="0">
                <a:solidFill>
                  <a:schemeClr val="accent2"/>
                </a:solidFill>
              </a:rPr>
              <a:t>           </a:t>
            </a:r>
            <a:r>
              <a:rPr lang="en-US" altLang="zh-CN" sz="3200" dirty="0" err="1">
                <a:solidFill>
                  <a:srgbClr val="0070C0"/>
                </a:solidFill>
              </a:rPr>
              <a:t>Wǒ</a:t>
            </a:r>
            <a:r>
              <a:rPr lang="en-US" altLang="zh-CN" sz="3200" dirty="0">
                <a:solidFill>
                  <a:srgbClr val="0070C0"/>
                </a:solidFill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</a:rPr>
              <a:t>jiā</a:t>
            </a:r>
            <a:r>
              <a:rPr lang="zh-CN" altLang="en-US" sz="3200" dirty="0">
                <a:solidFill>
                  <a:srgbClr val="0070C0"/>
                </a:solidFill>
              </a:rPr>
              <a:t>  </a:t>
            </a:r>
            <a:r>
              <a:rPr lang="en-US" sz="3200" dirty="0" err="1">
                <a:solidFill>
                  <a:schemeClr val="accent2"/>
                </a:solidFill>
              </a:rPr>
              <a:t>lí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zh-CN" altLang="en-US" sz="3200" dirty="0">
                <a:solidFill>
                  <a:srgbClr val="0070C0"/>
                </a:solidFill>
              </a:rPr>
              <a:t>  </a:t>
            </a:r>
            <a:r>
              <a:rPr lang="en-US" altLang="zh-CN" sz="3200" dirty="0">
                <a:solidFill>
                  <a:srgbClr val="0070C0"/>
                </a:solidFill>
              </a:rPr>
              <a:t>                    </a:t>
            </a:r>
            <a:r>
              <a:rPr lang="en-US" altLang="zh-CN" sz="3200" dirty="0" err="1">
                <a:solidFill>
                  <a:srgbClr val="0070C0"/>
                </a:solidFill>
              </a:rPr>
              <a:t>hěn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jìn</a:t>
            </a:r>
            <a:endParaRPr lang="en-US" altLang="zh-CN" sz="3200" dirty="0">
              <a:solidFill>
                <a:srgbClr val="0070C0"/>
              </a:solidFill>
              <a:latin typeface="Kaiti TC" charset="-120"/>
              <a:ea typeface="Kaiti TC" charset="-120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A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：我家</a:t>
            </a:r>
            <a:r>
              <a:rPr lang="zh-CN" altLang="en-US" sz="48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离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图书馆很</a:t>
            </a:r>
            <a:r>
              <a:rPr lang="zh-CN" altLang="en-US" sz="48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近</a:t>
            </a:r>
            <a:r>
              <a:rPr lang="zh-CN" altLang="en-US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。</a:t>
            </a:r>
            <a:r>
              <a:rPr lang="en-US" altLang="zh-CN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 </a:t>
            </a:r>
            <a:r>
              <a:rPr lang="en-US" altLang="zh-CN" sz="2800" dirty="0">
                <a:solidFill>
                  <a:prstClr val="black">
                    <a:lumMod val="65000"/>
                    <a:lumOff val="35000"/>
                  </a:prstClr>
                </a:solidFill>
                <a:ea typeface="Kaiti TC" charset="-120"/>
                <a:cs typeface="Kaiti TC" charset="-120"/>
              </a:rPr>
              <a:t>My home is close to the library.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4800" dirty="0">
              <a:solidFill>
                <a:srgbClr val="0070C0"/>
              </a:solidFill>
              <a:latin typeface="Kaiti TC" charset="-120"/>
              <a:ea typeface="Kaiti TC" charset="-120"/>
              <a:cs typeface="Kaiti TC" charset="-12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black">
          <a:xfrm>
            <a:off x="0" y="1232942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远</a:t>
            </a:r>
            <a:r>
              <a:rPr lang="zh-CN" altLang="en-US" sz="6000" dirty="0">
                <a:solidFill>
                  <a:schemeClr val="tx1"/>
                </a:solidFill>
                <a:latin typeface="Kaiti TC" charset="-120"/>
                <a:ea typeface="Kaiti TC" charset="-120"/>
                <a:cs typeface="Kaiti TC" charset="-120"/>
              </a:rPr>
              <a:t>  </a:t>
            </a:r>
            <a:r>
              <a:rPr lang="en-US" altLang="zh-CN" sz="3300" dirty="0" err="1"/>
              <a:t>yuǎn</a:t>
            </a:r>
            <a:r>
              <a:rPr lang="it-IT" altLang="zh-CN" sz="49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it-IT" sz="5400" dirty="0"/>
              <a:t>      </a:t>
            </a:r>
            <a:r>
              <a:rPr lang="it-IT" sz="3300" dirty="0">
                <a:latin typeface="Calibri" charset="0"/>
                <a:ea typeface="Calibri" charset="0"/>
                <a:cs typeface="Calibri" charset="0"/>
              </a:rPr>
              <a:t>far</a:t>
            </a:r>
            <a:r>
              <a:rPr lang="en-US" altLang="zh-CN" sz="3300" dirty="0">
                <a:latin typeface="Calibri" charset="0"/>
                <a:ea typeface="Calibri" charset="0"/>
                <a:cs typeface="Calibri" charset="0"/>
              </a:rPr>
              <a:t>               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it-IT" altLang="zh-CN" sz="3300" dirty="0" err="1">
                <a:latin typeface="Calibri" charset="0"/>
                <a:ea typeface="Calibri" charset="0"/>
                <a:cs typeface="Calibri" charset="0"/>
              </a:rPr>
              <a:t>Adjective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black">
          <a:xfrm>
            <a:off x="15119" y="2423297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近 </a:t>
            </a:r>
            <a:r>
              <a:rPr lang="zh-CN" altLang="en-US" sz="6000" dirty="0">
                <a:solidFill>
                  <a:schemeClr val="tx1"/>
                </a:solidFill>
                <a:latin typeface="Kaiti TC" charset="-120"/>
                <a:ea typeface="Kaiti TC" charset="-120"/>
                <a:cs typeface="Kaiti TC" charset="-120"/>
              </a:rPr>
              <a:t> </a:t>
            </a:r>
            <a:r>
              <a:rPr lang="en-US" altLang="zh-CN" sz="3300" dirty="0" err="1"/>
              <a:t>jìn</a:t>
            </a:r>
            <a:r>
              <a:rPr lang="it-IT" altLang="zh-CN" sz="49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it-IT" sz="5400" dirty="0"/>
              <a:t>           </a:t>
            </a:r>
            <a:r>
              <a:rPr lang="it-IT" sz="3300" dirty="0" err="1">
                <a:latin typeface="Calibri" charset="0"/>
                <a:ea typeface="Calibri" charset="0"/>
                <a:cs typeface="Calibri" charset="0"/>
              </a:rPr>
              <a:t>near</a:t>
            </a:r>
            <a:r>
              <a:rPr lang="en-US" altLang="zh-CN" sz="3300" dirty="0">
                <a:latin typeface="Calibri" charset="0"/>
                <a:ea typeface="Calibri" charset="0"/>
                <a:cs typeface="Calibri" charset="0"/>
              </a:rPr>
              <a:t>            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it-IT" altLang="zh-CN" sz="3300" dirty="0" err="1">
                <a:latin typeface="Calibri" charset="0"/>
                <a:ea typeface="Calibri" charset="0"/>
                <a:cs typeface="Calibri" charset="0"/>
              </a:rPr>
              <a:t>Adjective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6850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76759" y="1516387"/>
            <a:ext cx="11841364" cy="489254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3200" dirty="0">
                <a:solidFill>
                  <a:srgbClr val="0070C0"/>
                </a:solidFill>
              </a:rPr>
              <a:t>                </a:t>
            </a:r>
            <a:r>
              <a:rPr lang="zh-CN" altLang="en-US" sz="3200" dirty="0"/>
              <a:t>       </a:t>
            </a:r>
            <a:r>
              <a:rPr lang="en-US" altLang="zh-CN" sz="3200" dirty="0"/>
              <a:t>  </a:t>
            </a:r>
            <a:r>
              <a:rPr lang="en-US" sz="3200" dirty="0" err="1">
                <a:solidFill>
                  <a:schemeClr val="accent2"/>
                </a:solidFill>
              </a:rPr>
              <a:t>lí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zh-CN" altLang="en-US" sz="3200" dirty="0">
                <a:solidFill>
                  <a:srgbClr val="0070C0"/>
                </a:solidFill>
              </a:rPr>
              <a:t>  </a:t>
            </a:r>
            <a:r>
              <a:rPr lang="en-US" sz="3200" dirty="0" err="1">
                <a:solidFill>
                  <a:srgbClr val="0070C0"/>
                </a:solidFill>
              </a:rPr>
              <a:t>túshū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guǎn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jìn</a:t>
            </a:r>
            <a:r>
              <a:rPr lang="en-US" sz="3200" dirty="0">
                <a:solidFill>
                  <a:srgbClr val="0070C0"/>
                </a:solidFill>
              </a:rPr>
              <a:t> ma</a:t>
            </a:r>
            <a:endParaRPr lang="en-US" altLang="zh-CN" sz="3200" dirty="0">
              <a:solidFill>
                <a:srgbClr val="0070C0"/>
              </a:solidFill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Q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：你家</a:t>
            </a:r>
            <a:r>
              <a:rPr lang="zh-CN" altLang="en-US" sz="48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离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图书馆</a:t>
            </a:r>
            <a:r>
              <a:rPr lang="zh-CN" altLang="en-US" sz="48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近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吗？</a:t>
            </a:r>
            <a:r>
              <a:rPr lang="en-US" altLang="zh-CN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     </a:t>
            </a:r>
            <a:r>
              <a:rPr lang="en-US" altLang="zh-CN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 </a:t>
            </a:r>
            <a:r>
              <a:rPr lang="en-US" altLang="zh-CN" sz="3200" dirty="0">
                <a:solidFill>
                  <a:prstClr val="black">
                    <a:lumMod val="65000"/>
                    <a:lumOff val="35000"/>
                  </a:prstClr>
                </a:solidFill>
                <a:ea typeface="Kaiti TC" charset="-120"/>
                <a:cs typeface="Kaiti TC" charset="-120"/>
              </a:rPr>
              <a:t>Is your home close to the library?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sz="3200" dirty="0">
                <a:solidFill>
                  <a:srgbClr val="C0504D"/>
                </a:solidFill>
              </a:rPr>
              <a:t>                           </a:t>
            </a:r>
            <a:r>
              <a:rPr lang="en-US" sz="3200" dirty="0" err="1">
                <a:solidFill>
                  <a:srgbClr val="C0504D"/>
                </a:solidFill>
              </a:rPr>
              <a:t>lí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zh-CN" altLang="en-US" sz="3200" dirty="0">
                <a:solidFill>
                  <a:srgbClr val="0070C0"/>
                </a:solidFill>
              </a:rPr>
              <a:t>  </a:t>
            </a:r>
            <a:r>
              <a:rPr lang="en-US" altLang="zh-CN" sz="3200" dirty="0">
                <a:solidFill>
                  <a:srgbClr val="0070C0"/>
                </a:solidFill>
              </a:rPr>
              <a:t>                     </a:t>
            </a:r>
            <a:r>
              <a:rPr lang="en-US" altLang="zh-CN" sz="3200" dirty="0" err="1">
                <a:solidFill>
                  <a:srgbClr val="0070C0"/>
                </a:solidFill>
              </a:rPr>
              <a:t>hěn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C0504D"/>
                </a:solidFill>
              </a:rPr>
              <a:t>jìn</a:t>
            </a:r>
            <a:r>
              <a:rPr lang="en-US" sz="3200" dirty="0">
                <a:solidFill>
                  <a:srgbClr val="C0504D"/>
                </a:solidFill>
              </a:rPr>
              <a:t>     </a:t>
            </a:r>
            <a:r>
              <a:rPr lang="en-US" altLang="zh-CN" sz="3200" dirty="0" err="1">
                <a:solidFill>
                  <a:srgbClr val="0070C0"/>
                </a:solidFill>
              </a:rPr>
              <a:t>hěn</a:t>
            </a:r>
            <a:r>
              <a:rPr lang="en-US" altLang="zh-CN" sz="3200" dirty="0">
                <a:solidFill>
                  <a:srgbClr val="0070C0"/>
                </a:solidFill>
              </a:rPr>
              <a:t> </a:t>
            </a:r>
            <a:r>
              <a:rPr lang="en-US" altLang="zh-CN" sz="3200" dirty="0" err="1">
                <a:solidFill>
                  <a:schemeClr val="accent2"/>
                </a:solidFill>
              </a:rPr>
              <a:t>yuǎn</a:t>
            </a:r>
            <a:endParaRPr lang="en-US" altLang="zh-CN" sz="3200" dirty="0">
              <a:solidFill>
                <a:srgbClr val="0070C0"/>
              </a:solidFill>
              <a:latin typeface="Kaiti TC" charset="-120"/>
              <a:ea typeface="Kaiti TC" charset="-120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A1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：我家</a:t>
            </a:r>
            <a:r>
              <a:rPr lang="zh-CN" altLang="en-US" sz="4800" dirty="0">
                <a:solidFill>
                  <a:srgbClr val="C0504D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离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图书馆很</a:t>
            </a:r>
            <a:r>
              <a:rPr lang="zh-CN" altLang="en-US" sz="4800" dirty="0">
                <a:solidFill>
                  <a:srgbClr val="C0504D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近</a:t>
            </a:r>
            <a:r>
              <a:rPr lang="en-US" altLang="zh-CN" sz="4800" dirty="0">
                <a:solidFill>
                  <a:srgbClr val="C0504D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/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很</a:t>
            </a:r>
            <a:r>
              <a:rPr lang="zh-CN" altLang="en-US" sz="48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远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。</a:t>
            </a: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32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2800" dirty="0">
                <a:solidFill>
                  <a:schemeClr val="accent2"/>
                </a:solidFill>
              </a:rPr>
              <a:t>                        </a:t>
            </a:r>
            <a:r>
              <a:rPr lang="en-US" altLang="zh-CN" sz="2800" dirty="0">
                <a:solidFill>
                  <a:schemeClr val="accent2"/>
                </a:solidFill>
              </a:rPr>
              <a:t>         </a:t>
            </a:r>
            <a:r>
              <a:rPr lang="en-US" sz="2800" dirty="0" err="1">
                <a:solidFill>
                  <a:schemeClr val="accent2"/>
                </a:solidFill>
              </a:rPr>
              <a:t>lí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zh-CN" altLang="en-US" sz="2800" dirty="0">
                <a:solidFill>
                  <a:srgbClr val="0070C0"/>
                </a:solidFill>
              </a:rPr>
              <a:t>  </a:t>
            </a:r>
            <a:r>
              <a:rPr lang="en-US" altLang="zh-CN" sz="2800" dirty="0">
                <a:solidFill>
                  <a:srgbClr val="0070C0"/>
                </a:solidFill>
              </a:rPr>
              <a:t>        </a:t>
            </a:r>
            <a:r>
              <a:rPr lang="zh-CN" altLang="en-US" sz="2800" dirty="0">
                <a:solidFill>
                  <a:srgbClr val="0070C0"/>
                </a:solidFill>
              </a:rPr>
              <a:t>                 </a:t>
            </a:r>
            <a:r>
              <a:rPr lang="en-US" sz="2800" dirty="0">
                <a:solidFill>
                  <a:srgbClr val="0070C0"/>
                </a:solidFill>
              </a:rPr>
              <a:t>      </a:t>
            </a:r>
            <a:r>
              <a:rPr lang="en-US" sz="2800" dirty="0" err="1">
                <a:solidFill>
                  <a:schemeClr val="accent2"/>
                </a:solidFill>
              </a:rPr>
              <a:t>jìn</a:t>
            </a:r>
            <a:r>
              <a:rPr lang="zh-CN" altLang="en-US" sz="2800" dirty="0">
                <a:solidFill>
                  <a:schemeClr val="accent2"/>
                </a:solidFill>
              </a:rPr>
              <a:t>   </a:t>
            </a:r>
            <a:r>
              <a:rPr lang="en-US" altLang="zh-CN" sz="2800" dirty="0">
                <a:solidFill>
                  <a:schemeClr val="accent2"/>
                </a:solidFill>
              </a:rPr>
              <a:t>        </a:t>
            </a:r>
            <a:r>
              <a:rPr lang="en-US" altLang="zh-CN" sz="2800" dirty="0" err="1">
                <a:solidFill>
                  <a:schemeClr val="accent2"/>
                </a:solidFill>
              </a:rPr>
              <a:t>yuǎn</a:t>
            </a:r>
            <a:endParaRPr lang="en-US" altLang="zh-CN" sz="2800" dirty="0">
              <a:solidFill>
                <a:srgbClr val="0070C0"/>
              </a:solidFill>
              <a:latin typeface="Kaiti TC" charset="-120"/>
              <a:ea typeface="Kaiti TC" charset="-120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A2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：我家</a:t>
            </a:r>
            <a:r>
              <a:rPr lang="zh-CN" altLang="en-US" sz="48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离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图书馆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不</a:t>
            </a:r>
            <a:r>
              <a:rPr lang="zh-CN" altLang="en-US" sz="48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近</a:t>
            </a:r>
            <a:r>
              <a:rPr lang="en-US" altLang="zh-CN" sz="48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/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不</a:t>
            </a:r>
            <a:r>
              <a:rPr lang="zh-CN" altLang="en-US" sz="48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远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。</a:t>
            </a:r>
            <a:r>
              <a:rPr lang="en-US" altLang="zh-CN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3200" dirty="0">
                <a:solidFill>
                  <a:prstClr val="black">
                    <a:lumMod val="65000"/>
                    <a:lumOff val="35000"/>
                  </a:prstClr>
                </a:solidFill>
                <a:ea typeface="Kaiti TC" charset="-120"/>
                <a:cs typeface="Kaiti TC" charset="-120"/>
              </a:rPr>
              <a:t>              </a:t>
            </a:r>
            <a:r>
              <a:rPr lang="en-US" altLang="zh-CN" sz="3200" dirty="0">
                <a:solidFill>
                  <a:prstClr val="black">
                    <a:lumMod val="65000"/>
                    <a:lumOff val="35000"/>
                  </a:prstClr>
                </a:solidFill>
                <a:ea typeface="Kaiti TC" charset="-120"/>
                <a:cs typeface="Kaiti TC" charset="-120"/>
              </a:rPr>
              <a:t>My home is not</a:t>
            </a:r>
            <a:r>
              <a:rPr lang="zh-CN" altLang="en-US" sz="3200" dirty="0">
                <a:solidFill>
                  <a:prstClr val="black">
                    <a:lumMod val="65000"/>
                    <a:lumOff val="35000"/>
                  </a:prstClr>
                </a:solidFill>
                <a:ea typeface="Kaiti TC" charset="-120"/>
                <a:cs typeface="Kaiti TC" charset="-120"/>
              </a:rPr>
              <a:t> </a:t>
            </a:r>
            <a:r>
              <a:rPr lang="en-US" altLang="zh-CN" sz="3200" dirty="0">
                <a:solidFill>
                  <a:prstClr val="black">
                    <a:lumMod val="65000"/>
                    <a:lumOff val="35000"/>
                  </a:prstClr>
                </a:solidFill>
                <a:ea typeface="Kaiti TC" charset="-120"/>
                <a:cs typeface="Kaiti TC" charset="-120"/>
              </a:rPr>
              <a:t>close to/far from the library.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3717DF9-78FF-B748-A09E-5C841CDE0D3A}"/>
              </a:ext>
            </a:extLst>
          </p:cNvPr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离</a:t>
            </a:r>
            <a:r>
              <a:rPr lang="zh-CN" altLang="en-US" sz="6000" dirty="0">
                <a:solidFill>
                  <a:schemeClr val="tx1"/>
                </a:solidFill>
                <a:latin typeface="Kaiti TC" charset="-120"/>
                <a:ea typeface="Kaiti TC" charset="-120"/>
                <a:cs typeface="Kaiti TC" charset="-120"/>
              </a:rPr>
              <a:t>  </a:t>
            </a:r>
            <a:r>
              <a:rPr lang="en-US" altLang="zh-CN" sz="3300" dirty="0" err="1"/>
              <a:t>lí</a:t>
            </a:r>
            <a:r>
              <a:rPr lang="it-IT" altLang="zh-CN" sz="3300" dirty="0"/>
              <a:t> </a:t>
            </a:r>
            <a:r>
              <a:rPr lang="it-IT" altLang="zh-CN" sz="49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it-IT" sz="5400" dirty="0"/>
              <a:t>  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	Away from</a:t>
            </a:r>
            <a:r>
              <a:rPr lang="en-US" altLang="zh-CN" sz="3300" dirty="0">
                <a:latin typeface="Calibri" charset="0"/>
                <a:ea typeface="Calibri" charset="0"/>
                <a:cs typeface="Calibri" charset="0"/>
              </a:rPr>
              <a:t>  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(preposition)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8C37A3-4E9F-4246-80D3-F1EE3E6A2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35686"/>
            <a:ext cx="972487" cy="9724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22218D-42A2-EC4B-9B91-B52475AB9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733" y="1516387"/>
            <a:ext cx="4103392" cy="183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3608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82876" y="1610220"/>
            <a:ext cx="7965444" cy="4892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Bàngōngshì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zh-CN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túshū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guǎn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jìn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</a:t>
            </a:r>
            <a:endParaRPr lang="en-US" altLang="zh-CN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Q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</a:t>
            </a:r>
            <a:r>
              <a:rPr lang="zh-TW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办公室</a:t>
            </a:r>
            <a:r>
              <a:rPr lang="zh-CN" altLang="en-US" sz="54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离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图书馆</a:t>
            </a:r>
            <a:r>
              <a:rPr lang="zh-CN" altLang="en-US" sz="54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近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吗？</a:t>
            </a:r>
            <a:r>
              <a:rPr lang="en-US" altLang="zh-CN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        </a:t>
            </a:r>
            <a:r>
              <a:rPr lang="en-US" altLang="zh-CN" sz="3200" dirty="0">
                <a:solidFill>
                  <a:prstClr val="black">
                    <a:lumMod val="65000"/>
                    <a:lumOff val="35000"/>
                  </a:prstClr>
                </a:solidFill>
                <a:ea typeface="Kaiti TC" charset="-120"/>
                <a:cs typeface="Kaiti TC" charset="-120"/>
              </a:rPr>
              <a:t>Is the office close to the library?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3200" dirty="0">
              <a:solidFill>
                <a:prstClr val="black">
                  <a:lumMod val="65000"/>
                  <a:lumOff val="35000"/>
                </a:prstClr>
              </a:solidFill>
              <a:ea typeface="Kaiti TC" charset="-120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3200" dirty="0">
                <a:solidFill>
                  <a:srgbClr val="0070C0"/>
                </a:solidFill>
              </a:rPr>
              <a:t>          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Bàngōngshì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/>
              <a:t>   </a:t>
            </a:r>
            <a:r>
              <a:rPr lang="en-US" sz="3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túshū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guǎn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hěn</a:t>
            </a:r>
            <a:r>
              <a:rPr lang="en-US" altLang="zh-C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jìn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A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</a:t>
            </a:r>
            <a:r>
              <a:rPr lang="zh-TW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办公室</a:t>
            </a:r>
            <a:r>
              <a:rPr lang="zh-CN" altLang="en-US" sz="5400" dirty="0">
                <a:solidFill>
                  <a:srgbClr val="C0504D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离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图书馆很</a:t>
            </a:r>
            <a:r>
              <a:rPr lang="zh-CN" altLang="en-US" sz="54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近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。</a:t>
            </a:r>
            <a:endParaRPr lang="en-US" altLang="zh-CN" sz="54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3717DF9-78FF-B748-A09E-5C841CDE0D3A}"/>
              </a:ext>
            </a:extLst>
          </p:cNvPr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离</a:t>
            </a:r>
            <a:r>
              <a:rPr lang="zh-CN" altLang="en-US" sz="6000" dirty="0">
                <a:solidFill>
                  <a:schemeClr val="tx1"/>
                </a:solidFill>
                <a:latin typeface="Kaiti TC" charset="-120"/>
                <a:ea typeface="Kaiti TC" charset="-120"/>
                <a:cs typeface="Kaiti TC" charset="-120"/>
              </a:rPr>
              <a:t>  </a:t>
            </a:r>
            <a:r>
              <a:rPr lang="en-US" altLang="zh-CN" sz="3300" dirty="0" err="1"/>
              <a:t>lí</a:t>
            </a:r>
            <a:r>
              <a:rPr lang="it-IT" altLang="zh-CN" sz="3300" dirty="0"/>
              <a:t> </a:t>
            </a:r>
            <a:r>
              <a:rPr lang="it-IT" altLang="zh-CN" sz="49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it-IT" sz="5400" dirty="0"/>
              <a:t>  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it-IT" altLang="zh-CN" sz="3300" dirty="0" err="1">
                <a:latin typeface="Calibri" charset="0"/>
                <a:ea typeface="Calibri" charset="0"/>
                <a:cs typeface="Calibri" charset="0"/>
              </a:rPr>
              <a:t>Away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 from</a:t>
            </a:r>
            <a:r>
              <a:rPr lang="en-US" altLang="zh-CN" sz="3300" dirty="0">
                <a:latin typeface="Calibri" charset="0"/>
                <a:ea typeface="Calibri" charset="0"/>
                <a:cs typeface="Calibri" charset="0"/>
              </a:rPr>
              <a:t>  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it-IT" altLang="zh-CN" sz="3300" dirty="0" err="1">
                <a:latin typeface="Calibri" charset="0"/>
                <a:ea typeface="Calibri" charset="0"/>
                <a:cs typeface="Calibri" charset="0"/>
              </a:rPr>
              <a:t>preposition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8C37A3-4E9F-4246-80D3-F1EE3E6A2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35686"/>
            <a:ext cx="972487" cy="9724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4F15BE-4C58-3F41-AE96-211BCA859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938" y="3889142"/>
            <a:ext cx="3804186" cy="271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593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67755" y="1610220"/>
            <a:ext cx="7939925" cy="4892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Yùndòngcháng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zh-CN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túshū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guǎn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jìn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</a:t>
            </a:r>
            <a:endParaRPr lang="en-US" altLang="zh-CN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Q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</a:t>
            </a:r>
            <a:r>
              <a:rPr lang="zh-TW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运动场</a:t>
            </a:r>
            <a:r>
              <a:rPr lang="zh-CN" altLang="en-US" sz="54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离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图书馆</a:t>
            </a:r>
            <a:r>
              <a:rPr lang="zh-CN" altLang="en-US" sz="54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近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吗？</a:t>
            </a:r>
            <a:r>
              <a:rPr lang="en-US" altLang="zh-CN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        </a:t>
            </a:r>
            <a:r>
              <a:rPr lang="en-US" altLang="zh-CN" sz="3200" dirty="0">
                <a:solidFill>
                  <a:prstClr val="black">
                    <a:lumMod val="65000"/>
                    <a:lumOff val="35000"/>
                  </a:prstClr>
                </a:solidFill>
                <a:ea typeface="Kaiti TC" charset="-120"/>
                <a:cs typeface="Kaiti TC" charset="-120"/>
              </a:rPr>
              <a:t>Is the sport field close to the library?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3200" dirty="0">
              <a:solidFill>
                <a:prstClr val="black">
                  <a:lumMod val="65000"/>
                  <a:lumOff val="35000"/>
                </a:prstClr>
              </a:solidFill>
              <a:ea typeface="Kaiti TC" charset="-120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3200" dirty="0">
                <a:solidFill>
                  <a:srgbClr val="0070C0"/>
                </a:solidFill>
              </a:rPr>
              <a:t>       </a:t>
            </a:r>
            <a:r>
              <a:rPr lang="en-US" altLang="zh-CN" sz="3200" dirty="0" err="1">
                <a:solidFill>
                  <a:srgbClr val="0070C0"/>
                </a:solidFill>
              </a:rPr>
              <a:t>Yùndòngcháng</a:t>
            </a:r>
            <a:r>
              <a:rPr lang="en-US" altLang="zh-CN" sz="3200" dirty="0"/>
              <a:t>   </a:t>
            </a:r>
            <a:r>
              <a:rPr lang="en-US" sz="3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túshū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guǎn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hěn</a:t>
            </a:r>
            <a:r>
              <a:rPr lang="en-US" altLang="zh-C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yuǎn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A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</a:t>
            </a:r>
            <a:r>
              <a:rPr lang="zh-TW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运动场</a:t>
            </a:r>
            <a:r>
              <a:rPr lang="zh-CN" altLang="en-US" sz="5400" dirty="0">
                <a:solidFill>
                  <a:srgbClr val="C0504D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离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图书馆很</a:t>
            </a:r>
            <a:r>
              <a:rPr lang="zh-CN" altLang="en-US" sz="54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远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。</a:t>
            </a:r>
            <a:endParaRPr lang="en-US" altLang="zh-CN" sz="54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3200" dirty="0">
                <a:solidFill>
                  <a:prstClr val="black">
                    <a:lumMod val="65000"/>
                    <a:lumOff val="35000"/>
                  </a:prstClr>
                </a:solidFill>
                <a:ea typeface="Kaiti TC" charset="-120"/>
                <a:cs typeface="Kaiti TC" charset="-120"/>
              </a:rPr>
              <a:t>          </a:t>
            </a:r>
            <a:r>
              <a:rPr lang="en-US" altLang="zh-CN" sz="3200" dirty="0">
                <a:solidFill>
                  <a:prstClr val="black">
                    <a:lumMod val="65000"/>
                    <a:lumOff val="35000"/>
                  </a:prstClr>
                </a:solidFill>
                <a:ea typeface="Kaiti TC" charset="-120"/>
                <a:cs typeface="Kaiti TC" charset="-120"/>
              </a:rPr>
              <a:t>The sport field is far from the library.</a:t>
            </a:r>
            <a:endParaRPr lang="en-US" altLang="zh-CN" sz="54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3717DF9-78FF-B748-A09E-5C841CDE0D3A}"/>
              </a:ext>
            </a:extLst>
          </p:cNvPr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离</a:t>
            </a:r>
            <a:r>
              <a:rPr lang="zh-CN" altLang="en-US" sz="6000" dirty="0">
                <a:solidFill>
                  <a:schemeClr val="tx1"/>
                </a:solidFill>
                <a:latin typeface="Kaiti TC" charset="-120"/>
                <a:ea typeface="Kaiti TC" charset="-120"/>
                <a:cs typeface="Kaiti TC" charset="-120"/>
              </a:rPr>
              <a:t>  </a:t>
            </a:r>
            <a:r>
              <a:rPr lang="en-US" altLang="zh-CN" sz="3300" dirty="0" err="1"/>
              <a:t>lí</a:t>
            </a:r>
            <a:r>
              <a:rPr lang="it-IT" altLang="zh-CN" sz="3300" dirty="0"/>
              <a:t> </a:t>
            </a:r>
            <a:r>
              <a:rPr lang="it-IT" altLang="zh-CN" sz="49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it-IT" sz="5400" dirty="0"/>
              <a:t>  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it-IT" altLang="zh-CN" sz="3300" dirty="0" err="1">
                <a:latin typeface="Calibri" charset="0"/>
                <a:ea typeface="Calibri" charset="0"/>
                <a:cs typeface="Calibri" charset="0"/>
              </a:rPr>
              <a:t>Away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 from</a:t>
            </a:r>
            <a:r>
              <a:rPr lang="en-US" altLang="zh-CN" sz="3300" dirty="0">
                <a:latin typeface="Calibri" charset="0"/>
                <a:ea typeface="Calibri" charset="0"/>
                <a:cs typeface="Calibri" charset="0"/>
              </a:rPr>
              <a:t>  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it-IT" altLang="zh-CN" sz="3300" dirty="0" err="1">
                <a:latin typeface="Calibri" charset="0"/>
                <a:ea typeface="Calibri" charset="0"/>
                <a:cs typeface="Calibri" charset="0"/>
              </a:rPr>
              <a:t>preposition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8C37A3-4E9F-4246-80D3-F1EE3E6A2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35686"/>
            <a:ext cx="972487" cy="9724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07F6E9-D09C-6344-997D-36282DB84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690" y="1849103"/>
            <a:ext cx="2655653" cy="19917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3EB603-6A6B-1843-96D0-46FBD21428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610" y="4680626"/>
            <a:ext cx="2788436" cy="199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925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56203" y="1467423"/>
            <a:ext cx="9366169" cy="4892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Niǔyuē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wǒmen</a:t>
            </a:r>
            <a:r>
              <a:rPr lang="en-US" altLang="zh-C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zhè’er</a:t>
            </a:r>
            <a:r>
              <a:rPr lang="en-US" altLang="zh-C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yuǎn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</a:t>
            </a:r>
            <a:endParaRPr lang="en-US" altLang="zh-CN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Q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</a:t>
            </a:r>
            <a:r>
              <a:rPr lang="zh-TW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纽约</a:t>
            </a:r>
            <a:r>
              <a:rPr lang="zh-CN" altLang="en-US" sz="54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离</a:t>
            </a:r>
            <a:r>
              <a:rPr lang="zh-TW" altLang="en-US" sz="5400" u="sng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我们这儿</a:t>
            </a:r>
            <a:r>
              <a:rPr lang="zh-CN" altLang="en-US" sz="54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远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吗？</a:t>
            </a:r>
            <a:r>
              <a:rPr lang="en-US" altLang="zh-CN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        </a:t>
            </a:r>
            <a:r>
              <a:rPr lang="en-US" altLang="zh-CN" sz="3200" dirty="0">
                <a:solidFill>
                  <a:prstClr val="black">
                    <a:lumMod val="65000"/>
                    <a:lumOff val="35000"/>
                  </a:prstClr>
                </a:solidFill>
                <a:ea typeface="Kaiti TC" charset="-120"/>
                <a:cs typeface="Kaiti TC" charset="-120"/>
              </a:rPr>
              <a:t>Is</a:t>
            </a:r>
            <a:r>
              <a:rPr lang="zh-CN" altLang="en-US" sz="3200" dirty="0">
                <a:solidFill>
                  <a:prstClr val="black">
                    <a:lumMod val="65000"/>
                    <a:lumOff val="35000"/>
                  </a:prstClr>
                </a:solidFill>
                <a:ea typeface="Kaiti TC" charset="-120"/>
                <a:cs typeface="Kaiti TC" charset="-120"/>
              </a:rPr>
              <a:t> </a:t>
            </a:r>
            <a:r>
              <a:rPr lang="en-US" altLang="zh-CN" sz="3200" dirty="0">
                <a:solidFill>
                  <a:prstClr val="black">
                    <a:lumMod val="65000"/>
                    <a:lumOff val="35000"/>
                  </a:prstClr>
                </a:solidFill>
                <a:ea typeface="Kaiti TC" charset="-120"/>
                <a:cs typeface="Kaiti TC" charset="-120"/>
              </a:rPr>
              <a:t>New York from from our location?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3200" dirty="0">
              <a:solidFill>
                <a:prstClr val="black">
                  <a:lumMod val="65000"/>
                  <a:lumOff val="35000"/>
                </a:prstClr>
              </a:solidFill>
              <a:ea typeface="Kaiti TC" charset="-120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3200" dirty="0">
                <a:solidFill>
                  <a:srgbClr val="0070C0"/>
                </a:solidFill>
              </a:rPr>
              <a:t>            </a:t>
            </a:r>
            <a:r>
              <a:rPr lang="en-US" altLang="zh-CN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Niǔyuē</a:t>
            </a:r>
            <a:r>
              <a:rPr lang="en-US" altLang="zh-C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altLang="zh-CN" sz="3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wǒmen</a:t>
            </a:r>
            <a:r>
              <a:rPr lang="en-US" altLang="zh-C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zhè’er</a:t>
            </a:r>
            <a:r>
              <a:rPr lang="en-US" altLang="zh-C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zh-CN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hěn</a:t>
            </a:r>
            <a:r>
              <a:rPr lang="en-US" altLang="zh-C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yuǎn</a:t>
            </a:r>
            <a:r>
              <a:rPr lang="en-US" altLang="zh-C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A:</a:t>
            </a:r>
            <a:r>
              <a:rPr lang="zh-TW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纽约</a:t>
            </a:r>
            <a:r>
              <a:rPr lang="zh-CN" altLang="en-US" sz="54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离</a:t>
            </a:r>
            <a:r>
              <a:rPr lang="zh-TW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我们这儿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很</a:t>
            </a:r>
            <a:r>
              <a:rPr lang="zh-CN" altLang="en-US" sz="54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远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。</a:t>
            </a:r>
            <a:endParaRPr lang="en-US" altLang="zh-CN" sz="54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3200" dirty="0">
                <a:solidFill>
                  <a:prstClr val="black">
                    <a:lumMod val="65000"/>
                    <a:lumOff val="35000"/>
                  </a:prstClr>
                </a:solidFill>
                <a:ea typeface="Kaiti TC" charset="-120"/>
                <a:cs typeface="Kaiti TC" charset="-120"/>
              </a:rPr>
              <a:t> </a:t>
            </a:r>
            <a:r>
              <a:rPr lang="en-US" altLang="zh-CN" sz="3200" dirty="0">
                <a:solidFill>
                  <a:prstClr val="black">
                    <a:lumMod val="65000"/>
                    <a:lumOff val="35000"/>
                  </a:prstClr>
                </a:solidFill>
                <a:ea typeface="Kaiti TC" charset="-120"/>
                <a:cs typeface="Kaiti TC" charset="-120"/>
              </a:rPr>
              <a:t>          New York is from from our location.</a:t>
            </a:r>
            <a:endParaRPr lang="en-US" altLang="zh-CN" sz="54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3717DF9-78FF-B748-A09E-5C841CDE0D3A}"/>
              </a:ext>
            </a:extLst>
          </p:cNvPr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离</a:t>
            </a:r>
            <a:r>
              <a:rPr lang="zh-CN" altLang="en-US" sz="6000" dirty="0">
                <a:solidFill>
                  <a:schemeClr val="tx1"/>
                </a:solidFill>
                <a:latin typeface="Kaiti TC" charset="-120"/>
                <a:ea typeface="Kaiti TC" charset="-120"/>
                <a:cs typeface="Kaiti TC" charset="-120"/>
              </a:rPr>
              <a:t>  </a:t>
            </a:r>
            <a:r>
              <a:rPr lang="en-US" altLang="zh-CN" sz="3300" dirty="0" err="1"/>
              <a:t>lí</a:t>
            </a:r>
            <a:r>
              <a:rPr lang="it-IT" altLang="zh-CN" sz="3300" dirty="0"/>
              <a:t> </a:t>
            </a:r>
            <a:r>
              <a:rPr lang="it-IT" altLang="zh-CN" sz="49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it-IT" sz="5400" dirty="0"/>
              <a:t>  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it-IT" altLang="zh-CN" sz="3300" dirty="0" err="1">
                <a:latin typeface="Calibri" charset="0"/>
                <a:ea typeface="Calibri" charset="0"/>
                <a:cs typeface="Calibri" charset="0"/>
              </a:rPr>
              <a:t>Away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 from</a:t>
            </a:r>
            <a:r>
              <a:rPr lang="en-US" altLang="zh-CN" sz="3300" dirty="0">
                <a:latin typeface="Calibri" charset="0"/>
                <a:ea typeface="Calibri" charset="0"/>
                <a:cs typeface="Calibri" charset="0"/>
              </a:rPr>
              <a:t>  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it-IT" altLang="zh-CN" sz="3300" dirty="0" err="1">
                <a:latin typeface="Calibri" charset="0"/>
                <a:ea typeface="Calibri" charset="0"/>
                <a:cs typeface="Calibri" charset="0"/>
              </a:rPr>
              <a:t>preposition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8C37A3-4E9F-4246-80D3-F1EE3E6A2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35686"/>
            <a:ext cx="972487" cy="972487"/>
          </a:xfrm>
          <a:prstGeom prst="rect">
            <a:avLst/>
          </a:prstGeom>
        </p:spPr>
      </p:pic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ADED762A-A192-404D-B812-CE690F3C4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5835" y="4118166"/>
            <a:ext cx="4004310" cy="267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184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03206" y="1524718"/>
            <a:ext cx="11785588" cy="5145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4" indent="-685800">
              <a:spcBef>
                <a:spcPts val="0"/>
              </a:spcBef>
              <a:buClrTx/>
              <a:defRPr/>
            </a:pPr>
            <a:r>
              <a:rPr lang="zh-TW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我</a:t>
            </a:r>
            <a:r>
              <a:rPr lang="zh-TW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没有</a:t>
            </a:r>
            <a:r>
              <a:rPr lang="zh-TW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他高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。（</a:t>
            </a:r>
            <a:r>
              <a:rPr lang="zh-TW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他比我高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。）</a:t>
            </a: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Wǒ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méiyǒu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tā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gāo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zh-CN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Tā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bǐ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wǒ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gāo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4" indent="-685800">
              <a:spcBef>
                <a:spcPts val="0"/>
              </a:spcBef>
              <a:buClrTx/>
              <a:defRPr/>
            </a:pPr>
            <a:r>
              <a:rPr lang="zh-TW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北京</a:t>
            </a:r>
            <a:r>
              <a:rPr lang="zh-TW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没有</a:t>
            </a:r>
            <a:r>
              <a:rPr lang="zh-TW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上海热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。（</a:t>
            </a:r>
            <a:r>
              <a:rPr lang="zh-TW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上海比北京热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。）</a:t>
            </a: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Běijīng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méiyǒu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shànghǎi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rè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zh-CN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Shànghǎi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bǐ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běijīng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rè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685800" lvl="4" indent="-685800">
              <a:spcBef>
                <a:spcPts val="0"/>
              </a:spcBef>
              <a:buClrTx/>
              <a:defRPr/>
            </a:pPr>
            <a:r>
              <a:rPr lang="zh-TW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教室</a:t>
            </a:r>
            <a:r>
              <a:rPr lang="zh-TW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没有</a:t>
            </a:r>
            <a:r>
              <a:rPr lang="zh-TW" altLang="en-US" sz="4800" u="sng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运动场</a:t>
            </a:r>
            <a:r>
              <a:rPr lang="zh-TW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远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。</a:t>
            </a: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Jiàoshì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méiyǒu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yùndòngchǎng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yuǎn</a:t>
            </a: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685800" lvl="4" indent="-685800">
              <a:spcBef>
                <a:spcPts val="0"/>
              </a:spcBef>
              <a:buClrTx/>
              <a:defRPr/>
            </a:pPr>
            <a:endParaRPr lang="en-US" altLang="zh-CN" sz="54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685800" lvl="4" indent="-685800">
              <a:spcBef>
                <a:spcPts val="0"/>
              </a:spcBef>
              <a:buClrTx/>
              <a:defRPr/>
            </a:pPr>
            <a:endParaRPr lang="en-US" altLang="zh-CN" sz="54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3717DF9-78FF-B748-A09E-5C841CDE0D3A}"/>
              </a:ext>
            </a:extLst>
          </p:cNvPr>
          <p:cNvSpPr txBox="1">
            <a:spLocks/>
          </p:cNvSpPr>
          <p:nvPr/>
        </p:nvSpPr>
        <p:spPr bwMode="black">
          <a:xfrm>
            <a:off x="15118" y="19908"/>
            <a:ext cx="12176881" cy="1088265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3300" dirty="0">
                <a:solidFill>
                  <a:schemeClr val="tx1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Using </a:t>
            </a:r>
            <a:r>
              <a:rPr lang="zh-TW" altLang="en-US" sz="6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没有</a:t>
            </a:r>
            <a:r>
              <a:rPr lang="zh-CN" altLang="en-US" sz="6000" dirty="0">
                <a:solidFill>
                  <a:srgbClr val="C00000"/>
                </a:solidFill>
                <a:latin typeface="Kaiti TC" charset="-120"/>
                <a:ea typeface="Kaiti TC" charset="-120"/>
                <a:cs typeface="Kaiti TC" charset="-120"/>
              </a:rPr>
              <a:t> </a:t>
            </a:r>
            <a:r>
              <a:rPr lang="en-US" altLang="zh-CN" sz="3300" dirty="0" err="1">
                <a:solidFill>
                  <a:srgbClr val="C00000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lí</a:t>
            </a:r>
            <a:r>
              <a:rPr lang="it-IT" altLang="zh-CN" sz="3300" dirty="0">
                <a:solidFill>
                  <a:srgbClr val="C00000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  (</a:t>
            </a:r>
            <a:r>
              <a:rPr lang="it-IT" altLang="zh-CN" sz="3300" dirty="0" err="1">
                <a:solidFill>
                  <a:srgbClr val="C00000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not</a:t>
            </a:r>
            <a:r>
              <a:rPr lang="it-IT" altLang="zh-CN" sz="3300" dirty="0">
                <a:solidFill>
                  <a:srgbClr val="C00000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 </a:t>
            </a:r>
            <a:r>
              <a:rPr lang="it-IT" altLang="zh-CN" sz="3300" dirty="0" err="1">
                <a:solidFill>
                  <a:srgbClr val="C00000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as</a:t>
            </a:r>
            <a:r>
              <a:rPr lang="it-IT" altLang="zh-CN" sz="3300" dirty="0">
                <a:solidFill>
                  <a:srgbClr val="C00000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… ) </a:t>
            </a:r>
            <a:r>
              <a:rPr lang="it-IT" altLang="zh-CN" sz="3300" dirty="0">
                <a:solidFill>
                  <a:schemeClr val="tx1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to </a:t>
            </a:r>
            <a:r>
              <a:rPr lang="it-IT" altLang="zh-CN" sz="3300" dirty="0" err="1">
                <a:solidFill>
                  <a:schemeClr val="tx1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make</a:t>
            </a:r>
            <a:r>
              <a:rPr lang="it-IT" altLang="zh-CN" sz="3300" dirty="0">
                <a:solidFill>
                  <a:schemeClr val="tx1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 a </a:t>
            </a:r>
            <a:r>
              <a:rPr lang="it-IT" altLang="zh-CN" sz="3300" dirty="0" err="1">
                <a:solidFill>
                  <a:schemeClr val="tx1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comparison</a:t>
            </a:r>
            <a:endParaRPr lang="en-US" sz="3300" dirty="0">
              <a:solidFill>
                <a:srgbClr val="C00000"/>
              </a:solidFill>
              <a:latin typeface="Calibri" panose="020F0502020204030204" pitchFamily="34" charset="0"/>
              <a:ea typeface="Kaiti TC" charset="-12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8C37A3-4E9F-4246-80D3-F1EE3E6A2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282" y="135686"/>
            <a:ext cx="833305" cy="83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420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03206" y="1223951"/>
            <a:ext cx="11785588" cy="569765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4" indent="-685800">
              <a:spcBef>
                <a:spcPts val="0"/>
              </a:spcBef>
              <a:buClrTx/>
              <a:defRPr/>
            </a:pPr>
            <a:r>
              <a:rPr lang="zh-TW" altLang="en-US" sz="77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我没有他</a:t>
            </a:r>
            <a:r>
              <a:rPr lang="zh-TW" altLang="en-US" sz="77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那么</a:t>
            </a:r>
            <a:r>
              <a:rPr lang="zh-TW" altLang="en-US" sz="77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高</a:t>
            </a:r>
            <a:r>
              <a:rPr lang="zh-CN" altLang="en-US" sz="77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。   </a:t>
            </a:r>
            <a:r>
              <a:rPr lang="en-US" altLang="zh-CN" sz="51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am </a:t>
            </a:r>
            <a:r>
              <a:rPr lang="en-US" altLang="zh-CN" sz="51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as </a:t>
            </a:r>
            <a:r>
              <a:rPr lang="en-US" altLang="zh-CN" sz="51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tall </a:t>
            </a:r>
            <a:r>
              <a:rPr lang="en-US" altLang="zh-CN" sz="51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lang="en-US" altLang="zh-CN" sz="51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is.</a:t>
            </a:r>
          </a:p>
          <a:p>
            <a:pPr marL="0" lvl="4" indent="0">
              <a:lnSpc>
                <a:spcPct val="120000"/>
              </a:lnSpc>
              <a:spcBef>
                <a:spcPts val="0"/>
              </a:spcBef>
              <a:buClrTx/>
              <a:buNone/>
              <a:defRPr/>
            </a:pPr>
            <a:r>
              <a:rPr lang="zh-CN" altLang="en-US" sz="51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sz="51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Wǒ</a:t>
            </a:r>
            <a:r>
              <a:rPr lang="en-US" sz="51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méiyǒu</a:t>
            </a:r>
            <a:r>
              <a:rPr lang="en-US" sz="51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tā</a:t>
            </a:r>
            <a:r>
              <a:rPr lang="en-US" sz="51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nàme</a:t>
            </a:r>
            <a:r>
              <a:rPr lang="en-US" sz="51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gāo</a:t>
            </a:r>
            <a:r>
              <a:rPr lang="en-US" sz="51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685800" lvl="4" indent="-685800">
              <a:spcBef>
                <a:spcPts val="0"/>
              </a:spcBef>
              <a:buClrTx/>
              <a:defRPr/>
            </a:pP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685800" lvl="4" indent="-685800">
              <a:spcBef>
                <a:spcPts val="0"/>
              </a:spcBef>
              <a:buClrTx/>
              <a:defRPr/>
            </a:pPr>
            <a:r>
              <a:rPr lang="zh-TW" altLang="en-US" sz="77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北京没有上海</a:t>
            </a:r>
            <a:r>
              <a:rPr lang="zh-TW" altLang="en-US" sz="77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那么</a:t>
            </a:r>
            <a:r>
              <a:rPr lang="zh-TW" altLang="en-US" sz="77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热</a:t>
            </a:r>
            <a:r>
              <a:rPr lang="zh-CN" altLang="en-US" sz="77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altLang="zh-CN" sz="77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lvl="4" indent="0">
              <a:lnSpc>
                <a:spcPct val="120000"/>
              </a:lnSpc>
              <a:spcBef>
                <a:spcPts val="0"/>
              </a:spcBef>
              <a:buClrTx/>
              <a:buNone/>
              <a:defRPr/>
            </a:pPr>
            <a:r>
              <a:rPr lang="zh-CN" altLang="en-US" sz="51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sz="51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Běijīng</a:t>
            </a:r>
            <a:r>
              <a:rPr lang="en-US" sz="51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méiyǒu</a:t>
            </a:r>
            <a:r>
              <a:rPr lang="en-US" sz="51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shànghǎi</a:t>
            </a:r>
            <a:r>
              <a:rPr lang="en-US" sz="51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nàme</a:t>
            </a:r>
            <a:r>
              <a:rPr lang="en-US" sz="51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rè</a:t>
            </a:r>
            <a:r>
              <a:rPr lang="en-US" sz="51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685800" lvl="4" indent="-685800">
              <a:spcBef>
                <a:spcPts val="0"/>
              </a:spcBef>
              <a:buClrTx/>
              <a:defRPr/>
            </a:pP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685800" lvl="4" indent="-685800">
              <a:spcBef>
                <a:spcPts val="0"/>
              </a:spcBef>
              <a:buClrTx/>
              <a:defRPr/>
            </a:pPr>
            <a:r>
              <a:rPr lang="zh-TW" altLang="en-US" sz="77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教室没有</a:t>
            </a:r>
            <a:r>
              <a:rPr lang="zh-TW" altLang="en-US" sz="7700" u="sng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运动场</a:t>
            </a:r>
            <a:r>
              <a:rPr lang="zh-TW" altLang="en-US" sz="77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那么</a:t>
            </a:r>
            <a:r>
              <a:rPr lang="zh-TW" altLang="en-US" sz="77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远</a:t>
            </a:r>
            <a:r>
              <a:rPr lang="zh-CN" altLang="en-US" sz="77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altLang="zh-CN" sz="77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lvl="4" indent="0">
              <a:lnSpc>
                <a:spcPct val="120000"/>
              </a:lnSpc>
              <a:spcBef>
                <a:spcPts val="0"/>
              </a:spcBef>
              <a:buClrTx/>
              <a:buNone/>
              <a:defRPr/>
            </a:pPr>
            <a:r>
              <a:rPr lang="zh-CN" altLang="en-US" sz="51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sz="51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Jiàoshì</a:t>
            </a:r>
            <a:r>
              <a:rPr lang="en-US" sz="51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méiyǒu</a:t>
            </a:r>
            <a:r>
              <a:rPr lang="en-US" sz="51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yùndòngchǎng</a:t>
            </a:r>
            <a:r>
              <a:rPr lang="en-US" sz="51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nàme</a:t>
            </a:r>
            <a:r>
              <a:rPr lang="en-US" sz="51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yuǎn</a:t>
            </a:r>
            <a:r>
              <a:rPr lang="en-US" sz="51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zh-CN" sz="5100" dirty="0">
              <a:solidFill>
                <a:srgbClr val="0053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4" indent="0">
              <a:lnSpc>
                <a:spcPct val="120000"/>
              </a:lnSpc>
              <a:spcBef>
                <a:spcPts val="0"/>
              </a:spcBef>
              <a:buClrTx/>
              <a:buNone/>
              <a:defRPr/>
            </a:pPr>
            <a:endParaRPr lang="en-US" altLang="zh-CN" sz="3800" dirty="0">
              <a:solidFill>
                <a:srgbClr val="0070C0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5800" lvl="4" indent="-685800">
              <a:spcBef>
                <a:spcPts val="0"/>
              </a:spcBef>
              <a:buClrTx/>
              <a:buFont typeface="Wingdings" pitchFamily="2" charset="2"/>
              <a:buChar char="Ø"/>
              <a:defRPr/>
            </a:pPr>
            <a:r>
              <a:rPr lang="zh-TW" altLang="en-US" sz="69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没有</a:t>
            </a:r>
            <a:r>
              <a:rPr lang="en-US" altLang="zh-TW" sz="69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…</a:t>
            </a:r>
            <a:r>
              <a:rPr lang="zh-TW" altLang="en-US" sz="69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那么</a:t>
            </a:r>
            <a:r>
              <a:rPr lang="en-US" altLang="zh-TW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TW" sz="4600" dirty="0">
                <a:solidFill>
                  <a:srgbClr val="C0000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means “not reaching a point of “</a:t>
            </a:r>
            <a:endParaRPr lang="en-US" altLang="zh-CN" sz="4600" dirty="0">
              <a:solidFill>
                <a:srgbClr val="C0000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3717DF9-78FF-B748-A09E-5C841CDE0D3A}"/>
              </a:ext>
            </a:extLst>
          </p:cNvPr>
          <p:cNvSpPr txBox="1">
            <a:spLocks/>
          </p:cNvSpPr>
          <p:nvPr/>
        </p:nvSpPr>
        <p:spPr bwMode="black">
          <a:xfrm>
            <a:off x="15118" y="19908"/>
            <a:ext cx="12176881" cy="1088265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3300" dirty="0">
                <a:solidFill>
                  <a:schemeClr val="tx1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Using </a:t>
            </a:r>
            <a:r>
              <a:rPr lang="zh-TW" altLang="en-US" sz="6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那么</a:t>
            </a:r>
            <a:r>
              <a:rPr lang="zh-CN" altLang="en-US" sz="6000" dirty="0">
                <a:solidFill>
                  <a:srgbClr val="C00000"/>
                </a:solidFill>
                <a:latin typeface="Kaiti TC" charset="-120"/>
                <a:ea typeface="Kaiti TC" charset="-120"/>
                <a:cs typeface="Kaiti TC" charset="-120"/>
              </a:rPr>
              <a:t> </a:t>
            </a:r>
            <a:r>
              <a:rPr lang="en-US" altLang="zh-CN" sz="3300" dirty="0" err="1">
                <a:solidFill>
                  <a:srgbClr val="C00000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nàme</a:t>
            </a:r>
            <a:r>
              <a:rPr lang="it-IT" altLang="zh-CN" sz="3300" dirty="0">
                <a:solidFill>
                  <a:srgbClr val="C00000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  (… ) </a:t>
            </a:r>
            <a:r>
              <a:rPr lang="it-IT" altLang="zh-CN" sz="3300" dirty="0">
                <a:solidFill>
                  <a:schemeClr val="tx1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to indicate </a:t>
            </a:r>
            <a:r>
              <a:rPr lang="it-IT" altLang="zh-CN" sz="3300" dirty="0" err="1">
                <a:solidFill>
                  <a:schemeClr val="tx1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degree</a:t>
            </a:r>
            <a:endParaRPr lang="en-US" sz="3300" dirty="0">
              <a:solidFill>
                <a:srgbClr val="C00000"/>
              </a:solidFill>
              <a:latin typeface="Calibri" panose="020F0502020204030204" pitchFamily="34" charset="0"/>
              <a:ea typeface="Kaiti TC" charset="-12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8C37A3-4E9F-4246-80D3-F1EE3E6A2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282" y="135686"/>
            <a:ext cx="833305" cy="83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7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9999" y="1637731"/>
            <a:ext cx="11785588" cy="48995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4" indent="-685800">
              <a:spcBef>
                <a:spcPts val="0"/>
              </a:spcBef>
              <a:buClrTx/>
              <a:defRPr/>
            </a:pPr>
            <a:r>
              <a:rPr lang="zh-TW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你</a:t>
            </a:r>
            <a:r>
              <a:rPr lang="zh-TW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那么</a:t>
            </a:r>
            <a:r>
              <a:rPr lang="zh-TW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会说中文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，</a:t>
            </a:r>
            <a:r>
              <a:rPr lang="zh-TW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你教我说中文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。</a:t>
            </a: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Nǐ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nàme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shuō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zhōngwén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nǐ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jiào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wǒ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shuō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zhōngwén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4" indent="-685800">
              <a:spcBef>
                <a:spcPts val="0"/>
              </a:spcBef>
              <a:buClrTx/>
              <a:defRPr/>
            </a:pPr>
            <a:r>
              <a:rPr lang="zh-TW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你</a:t>
            </a:r>
            <a:r>
              <a:rPr lang="zh-TW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那么</a:t>
            </a:r>
            <a:r>
              <a:rPr lang="zh-TW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想看电影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，</a:t>
            </a:r>
            <a:r>
              <a:rPr lang="zh-TW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我们明天去看电影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。</a:t>
            </a: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Nǐ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nàme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xiǎng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kàn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diànyǐng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wǒmen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míngtiān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qù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kàn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diànyǐng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685800" lvl="4" indent="-685800">
              <a:spcBef>
                <a:spcPts val="0"/>
              </a:spcBef>
              <a:buClrTx/>
              <a:defRPr/>
            </a:pPr>
            <a:r>
              <a:rPr lang="zh-TW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</a:t>
            </a:r>
            <a:r>
              <a:rPr lang="zh-TW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那么</a:t>
            </a:r>
            <a:r>
              <a:rPr lang="zh-TW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喜欢打球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  <a:r>
              <a:rPr lang="zh-TW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我们一起去打球吧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Nǐ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nàme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xǐhuān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dǎqiú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zh-CN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wǒmen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yīqǐ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qù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dǎqiú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3717DF9-78FF-B748-A09E-5C841CDE0D3A}"/>
              </a:ext>
            </a:extLst>
          </p:cNvPr>
          <p:cNvSpPr txBox="1">
            <a:spLocks/>
          </p:cNvSpPr>
          <p:nvPr/>
        </p:nvSpPr>
        <p:spPr bwMode="black">
          <a:xfrm>
            <a:off x="15118" y="19908"/>
            <a:ext cx="12176881" cy="1088265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3300" dirty="0">
                <a:solidFill>
                  <a:schemeClr val="tx1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Using </a:t>
            </a:r>
            <a:r>
              <a:rPr lang="zh-TW" altLang="en-US" sz="6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那么</a:t>
            </a:r>
            <a:r>
              <a:rPr lang="zh-CN" altLang="en-US" sz="6000" dirty="0">
                <a:solidFill>
                  <a:srgbClr val="C00000"/>
                </a:solidFill>
                <a:latin typeface="Kaiti TC" charset="-120"/>
                <a:ea typeface="Kaiti TC" charset="-120"/>
                <a:cs typeface="Kaiti TC" charset="-120"/>
              </a:rPr>
              <a:t> </a:t>
            </a:r>
            <a:r>
              <a:rPr lang="en-US" altLang="zh-CN" sz="3300" dirty="0" err="1">
                <a:solidFill>
                  <a:srgbClr val="C00000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nàme</a:t>
            </a:r>
            <a:r>
              <a:rPr lang="it-IT" altLang="zh-CN" sz="3300" dirty="0">
                <a:solidFill>
                  <a:srgbClr val="C00000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  (… ) </a:t>
            </a:r>
            <a:r>
              <a:rPr lang="it-IT" altLang="zh-CN" sz="3300" dirty="0">
                <a:solidFill>
                  <a:schemeClr val="tx1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to indicate </a:t>
            </a:r>
            <a:r>
              <a:rPr lang="it-IT" altLang="zh-CN" sz="3300" dirty="0" err="1">
                <a:solidFill>
                  <a:schemeClr val="tx1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degree</a:t>
            </a:r>
            <a:endParaRPr lang="en-US" sz="3300" dirty="0">
              <a:solidFill>
                <a:srgbClr val="C00000"/>
              </a:solidFill>
              <a:latin typeface="Calibri" panose="020F0502020204030204" pitchFamily="34" charset="0"/>
              <a:ea typeface="Kaiti TC" charset="-12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8C37A3-4E9F-4246-80D3-F1EE3E6A2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282" y="135686"/>
            <a:ext cx="833305" cy="83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487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100" cap="none" spc="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听说</a:t>
            </a:r>
            <a:r>
              <a:rPr lang="zh-CN" altLang="en-US" sz="6100" cap="none" spc="0" dirty="0">
                <a:solidFill>
                  <a:prstClr val="black"/>
                </a:solidFill>
                <a:latin typeface="Kaiti TC" charset="-120"/>
                <a:ea typeface="Kaiti TC" charset="-120"/>
                <a:cs typeface="Kaiti TC" charset="-120"/>
              </a:rPr>
              <a:t>  </a:t>
            </a:r>
            <a:r>
              <a:rPr lang="en-US" altLang="zh-CN" sz="3300" cap="none" spc="0" dirty="0" err="1">
                <a:solidFill>
                  <a:prstClr val="black"/>
                </a:solidFill>
                <a:latin typeface="+mn-lt"/>
                <a:ea typeface="Kaiti TC" charset="-120"/>
                <a:cs typeface="Kaiti TC" charset="-120"/>
              </a:rPr>
              <a:t>tīng</a:t>
            </a:r>
            <a:r>
              <a:rPr lang="en-US" altLang="zh-CN" sz="3300" cap="none" spc="0" dirty="0">
                <a:solidFill>
                  <a:prstClr val="black"/>
                </a:solidFill>
                <a:latin typeface="+mn-lt"/>
                <a:ea typeface="Kaiti TC" charset="-120"/>
                <a:cs typeface="Kaiti TC" charset="-120"/>
              </a:rPr>
              <a:t> </a:t>
            </a:r>
            <a:r>
              <a:rPr lang="en-US" altLang="zh-CN" sz="3300" cap="none" spc="0" dirty="0" err="1">
                <a:solidFill>
                  <a:prstClr val="black"/>
                </a:solidFill>
                <a:latin typeface="+mn-lt"/>
                <a:ea typeface="Kaiti TC" charset="-120"/>
                <a:cs typeface="Kaiti TC" charset="-120"/>
              </a:rPr>
              <a:t>shuō</a:t>
            </a:r>
            <a:r>
              <a:rPr lang="zh-CN" altLang="en-US" sz="3300" cap="none" spc="0" dirty="0">
                <a:solidFill>
                  <a:prstClr val="black"/>
                </a:solidFill>
                <a:latin typeface="+mn-lt"/>
                <a:ea typeface="Kaiti TC" charset="-120"/>
                <a:cs typeface="Kaiti TC" charset="-120"/>
              </a:rPr>
              <a:t>     </a:t>
            </a:r>
            <a:r>
              <a:rPr lang="en-US" altLang="zh-CN" sz="6100" cap="none" spc="0" dirty="0">
                <a:solidFill>
                  <a:prstClr val="black"/>
                </a:solidFill>
                <a:latin typeface="Kaiti TC" charset="-120"/>
                <a:ea typeface="Kaiti TC" charset="-120"/>
                <a:cs typeface="Kaiti TC" charset="-120"/>
              </a:rPr>
              <a:t>	</a:t>
            </a:r>
            <a:r>
              <a:rPr lang="en-US" altLang="zh-CN" sz="3300" cap="none" spc="0" dirty="0">
                <a:solidFill>
                  <a:prstClr val="black"/>
                </a:solidFill>
                <a:latin typeface="+mn-lt"/>
                <a:ea typeface="Kaiti TC" charset="-120"/>
                <a:cs typeface="Kaiti TC" charset="-120"/>
              </a:rPr>
              <a:t>(to be told; to hear of)     verb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35686"/>
            <a:ext cx="972487" cy="972487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82876" y="1470323"/>
            <a:ext cx="11841364" cy="48332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4" indent="-685800">
              <a:spcBef>
                <a:spcPts val="0"/>
              </a:spcBef>
              <a:buClrTx/>
              <a:defRPr/>
            </a:pPr>
            <a:r>
              <a:rPr lang="zh-CN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听说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西雅图很冷。</a:t>
            </a:r>
            <a:endParaRPr lang="en-US" altLang="zh-CN" sz="54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sz="3500" dirty="0">
                <a:solidFill>
                  <a:srgbClr val="0070C0"/>
                </a:solidFill>
              </a:rPr>
              <a:t>         </a:t>
            </a:r>
            <a:r>
              <a:rPr lang="en-US" sz="3500" dirty="0" err="1">
                <a:solidFill>
                  <a:srgbClr val="0070C0"/>
                </a:solidFill>
              </a:rPr>
              <a:t>Tīng</a:t>
            </a:r>
            <a:r>
              <a:rPr lang="en-US" sz="3500" dirty="0">
                <a:solidFill>
                  <a:srgbClr val="0070C0"/>
                </a:solidFill>
              </a:rPr>
              <a:t> </a:t>
            </a:r>
            <a:r>
              <a:rPr lang="en-US" sz="3500" dirty="0" err="1">
                <a:solidFill>
                  <a:srgbClr val="0070C0"/>
                </a:solidFill>
              </a:rPr>
              <a:t>shuō</a:t>
            </a:r>
            <a:r>
              <a:rPr lang="en-US" sz="3500" dirty="0">
                <a:solidFill>
                  <a:srgbClr val="0070C0"/>
                </a:solidFill>
              </a:rPr>
              <a:t> </a:t>
            </a:r>
            <a:r>
              <a:rPr lang="en-US" sz="3500" dirty="0" err="1">
                <a:solidFill>
                  <a:srgbClr val="0070C0"/>
                </a:solidFill>
              </a:rPr>
              <a:t>xīyǎtú</a:t>
            </a:r>
            <a:r>
              <a:rPr lang="en-US" sz="3500" dirty="0">
                <a:solidFill>
                  <a:srgbClr val="0070C0"/>
                </a:solidFill>
              </a:rPr>
              <a:t> </a:t>
            </a:r>
            <a:r>
              <a:rPr lang="en-US" sz="3500" dirty="0" err="1">
                <a:solidFill>
                  <a:srgbClr val="0070C0"/>
                </a:solidFill>
              </a:rPr>
              <a:t>hěn</a:t>
            </a:r>
            <a:r>
              <a:rPr lang="en-US" sz="3500" dirty="0">
                <a:solidFill>
                  <a:srgbClr val="0070C0"/>
                </a:solidFill>
              </a:rPr>
              <a:t> </a:t>
            </a:r>
            <a:r>
              <a:rPr lang="en-US" sz="3500" dirty="0" err="1">
                <a:solidFill>
                  <a:srgbClr val="0070C0"/>
                </a:solidFill>
              </a:rPr>
              <a:t>lěng</a:t>
            </a:r>
            <a:r>
              <a:rPr lang="en-US" altLang="zh-CN" sz="3500" dirty="0">
                <a:solidFill>
                  <a:srgbClr val="0070C0"/>
                </a:solidFill>
              </a:rPr>
              <a:t>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40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       </a:t>
            </a:r>
            <a:r>
              <a:rPr lang="en-US" altLang="zh-CN" sz="3500" dirty="0">
                <a:solidFill>
                  <a:srgbClr val="0070C0"/>
                </a:solidFill>
              </a:rPr>
              <a:t>I heard that Seattle is cold.</a:t>
            </a:r>
            <a:r>
              <a:rPr lang="en-US" sz="3500" dirty="0">
                <a:solidFill>
                  <a:srgbClr val="0070C0"/>
                </a:solidFill>
              </a:rPr>
              <a:t>               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sz="2800" dirty="0">
              <a:solidFill>
                <a:srgbClr val="0070C0"/>
              </a:solidFill>
            </a:endParaRPr>
          </a:p>
          <a:p>
            <a:pPr marL="685800" lvl="4" indent="-685800">
              <a:spcBef>
                <a:spcPts val="0"/>
              </a:spcBef>
              <a:buClrTx/>
              <a:defRPr/>
            </a:pPr>
            <a:r>
              <a:rPr lang="zh-CN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听说 </a:t>
            </a:r>
            <a:r>
              <a:rPr lang="en-US" altLang="zh-CN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Apex 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很好玩儿。</a:t>
            </a:r>
            <a:r>
              <a:rPr lang="en-US" altLang="zh-CN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3500" dirty="0">
                <a:solidFill>
                  <a:srgbClr val="0070C0"/>
                </a:solidFill>
              </a:rPr>
              <a:t>        I heard that </a:t>
            </a:r>
            <a:r>
              <a:rPr lang="en-US" altLang="zh-CN" sz="3600" dirty="0" err="1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Apex</a:t>
            </a:r>
            <a:r>
              <a:rPr lang="en-US" altLang="zh-CN" sz="3500" dirty="0" err="1">
                <a:solidFill>
                  <a:srgbClr val="0070C0"/>
                </a:solidFill>
              </a:rPr>
              <a:t>is</a:t>
            </a:r>
            <a:r>
              <a:rPr lang="en-US" altLang="zh-CN" sz="3500" dirty="0">
                <a:solidFill>
                  <a:srgbClr val="0070C0"/>
                </a:solidFill>
              </a:rPr>
              <a:t>  very fun to play with.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3500" dirty="0">
              <a:solidFill>
                <a:srgbClr val="0070C0"/>
              </a:solidFill>
            </a:endParaRPr>
          </a:p>
          <a:p>
            <a:pPr marL="685800" lvl="4" indent="-685800">
              <a:spcBef>
                <a:spcPts val="0"/>
              </a:spcBef>
              <a:buClrTx/>
              <a:defRPr/>
            </a:pPr>
            <a:r>
              <a:rPr lang="zh-CN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听说 </a:t>
            </a:r>
            <a:r>
              <a:rPr lang="en-US" altLang="zh-CN" sz="4800" dirty="0">
                <a:solidFill>
                  <a:srgbClr val="0070C0"/>
                </a:solidFill>
                <a:ea typeface="KaiTi" panose="02010609060101010101" pitchFamily="49" charset="-122"/>
                <a:cs typeface="Kaiti TC" charset="-120"/>
              </a:rPr>
              <a:t>Captain Marvel 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很好看。</a:t>
            </a:r>
            <a:r>
              <a:rPr lang="en-US" altLang="zh-CN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3500" dirty="0">
                <a:solidFill>
                  <a:srgbClr val="0070C0"/>
                </a:solidFill>
              </a:rPr>
              <a:t>        I heard that </a:t>
            </a:r>
            <a:r>
              <a:rPr lang="en-US" altLang="zh-CN" sz="3600" dirty="0" err="1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Apex</a:t>
            </a:r>
            <a:r>
              <a:rPr lang="en-US" altLang="zh-CN" sz="3500" dirty="0" err="1">
                <a:solidFill>
                  <a:srgbClr val="0070C0"/>
                </a:solidFill>
              </a:rPr>
              <a:t>is</a:t>
            </a:r>
            <a:r>
              <a:rPr lang="en-US" altLang="zh-CN" sz="3500" dirty="0">
                <a:solidFill>
                  <a:srgbClr val="0070C0"/>
                </a:solidFill>
              </a:rPr>
              <a:t>  very fun to play with.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3500" dirty="0">
              <a:solidFill>
                <a:srgbClr val="0070C0"/>
              </a:solidFill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3500" dirty="0">
              <a:solidFill>
                <a:srgbClr val="0070C0"/>
              </a:solidFill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35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362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en-US" altLang="zh-CN">
                <a:ea typeface="SimSun" charset="-122"/>
              </a:rPr>
              <a:t>Direction and Location Words</a:t>
            </a:r>
            <a:endParaRPr lang="zh-CN" altLang="en-US" dirty="0">
              <a:ea typeface="SimSun" charset="-122"/>
            </a:endParaRP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277090" y="1330036"/>
            <a:ext cx="11568545" cy="543098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charset="2"/>
              <a:buNone/>
            </a:pPr>
            <a:endParaRPr lang="en-US" altLang="zh-CN" dirty="0">
              <a:ea typeface="SimSun" charset="-122"/>
              <a:cs typeface="Times New Roman" charset="0"/>
            </a:endParaRPr>
          </a:p>
          <a:p>
            <a:pPr eaLnBrk="1" hangingPunct="1">
              <a:lnSpc>
                <a:spcPct val="80000"/>
              </a:lnSpc>
              <a:buFont typeface="Wingdings" charset="2"/>
              <a:buNone/>
            </a:pPr>
            <a:r>
              <a:rPr lang="zh-CN" altLang="en-US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上/下/前/后/左/右/东/南/西/北/里/外/旁 </a:t>
            </a:r>
          </a:p>
          <a:p>
            <a:pPr eaLnBrk="1" hangingPunct="1">
              <a:lnSpc>
                <a:spcPct val="80000"/>
              </a:lnSpc>
              <a:buFont typeface="Wingdings" charset="2"/>
              <a:buNone/>
            </a:pPr>
            <a:r>
              <a:rPr lang="en-US" altLang="zh-CN" sz="3400" dirty="0" err="1">
                <a:ea typeface="SimSun" charset="-122"/>
                <a:cs typeface="Times New Roman" charset="0"/>
              </a:rPr>
              <a:t>shàng</a:t>
            </a:r>
            <a:r>
              <a:rPr lang="en-US" altLang="zh-CN" sz="3400" dirty="0">
                <a:ea typeface="SimSun" charset="-122"/>
                <a:cs typeface="Times New Roman" charset="0"/>
              </a:rPr>
              <a:t>/</a:t>
            </a:r>
            <a:r>
              <a:rPr lang="en-US" altLang="zh-CN" sz="3400" dirty="0" err="1">
                <a:ea typeface="SimSun" charset="-122"/>
                <a:cs typeface="Times New Roman" charset="0"/>
              </a:rPr>
              <a:t>xià</a:t>
            </a:r>
            <a:r>
              <a:rPr lang="en-US" altLang="zh-CN" sz="3400" dirty="0">
                <a:ea typeface="SimSun" charset="-122"/>
                <a:cs typeface="Times New Roman" charset="0"/>
              </a:rPr>
              <a:t>/</a:t>
            </a:r>
            <a:r>
              <a:rPr lang="en-US" altLang="zh-CN" sz="3400" dirty="0" err="1">
                <a:ea typeface="SimSun" charset="-122"/>
                <a:cs typeface="Times New Roman" charset="0"/>
              </a:rPr>
              <a:t>qián</a:t>
            </a:r>
            <a:r>
              <a:rPr lang="en-US" altLang="zh-CN" sz="3400" dirty="0">
                <a:ea typeface="SimSun" charset="-122"/>
                <a:cs typeface="Times New Roman" charset="0"/>
              </a:rPr>
              <a:t>/</a:t>
            </a:r>
            <a:r>
              <a:rPr lang="en-US" altLang="zh-CN" sz="3400" dirty="0" err="1">
                <a:ea typeface="SimSun" charset="-122"/>
                <a:cs typeface="Times New Roman" charset="0"/>
              </a:rPr>
              <a:t>hòu</a:t>
            </a:r>
            <a:r>
              <a:rPr lang="en-US" altLang="zh-CN" sz="3400" dirty="0">
                <a:ea typeface="SimSun" charset="-122"/>
                <a:cs typeface="Times New Roman" charset="0"/>
              </a:rPr>
              <a:t>/</a:t>
            </a:r>
            <a:r>
              <a:rPr lang="en-US" altLang="zh-CN" sz="3400" dirty="0" err="1">
                <a:ea typeface="SimSun" charset="-122"/>
                <a:cs typeface="Times New Roman" charset="0"/>
              </a:rPr>
              <a:t>zuǒ</a:t>
            </a:r>
            <a:r>
              <a:rPr lang="en-US" altLang="zh-CN" sz="3400" dirty="0">
                <a:ea typeface="SimSun" charset="-122"/>
                <a:cs typeface="Times New Roman" charset="0"/>
              </a:rPr>
              <a:t>/</a:t>
            </a:r>
            <a:r>
              <a:rPr lang="en-US" altLang="zh-CN" sz="3400" dirty="0" err="1">
                <a:ea typeface="SimSun" charset="-122"/>
                <a:cs typeface="Times New Roman" charset="0"/>
              </a:rPr>
              <a:t>yòu</a:t>
            </a:r>
            <a:r>
              <a:rPr lang="en-US" altLang="zh-CN" sz="3400" dirty="0">
                <a:ea typeface="SimSun" charset="-122"/>
                <a:cs typeface="Times New Roman" charset="0"/>
              </a:rPr>
              <a:t>/</a:t>
            </a:r>
            <a:r>
              <a:rPr lang="en-US" altLang="zh-CN" sz="3400" dirty="0" err="1">
                <a:ea typeface="SimSun" charset="-122"/>
                <a:cs typeface="Times New Roman" charset="0"/>
              </a:rPr>
              <a:t>dōng</a:t>
            </a:r>
            <a:r>
              <a:rPr lang="en-US" altLang="zh-CN" sz="3400" dirty="0">
                <a:ea typeface="SimSun" charset="-122"/>
                <a:cs typeface="Times New Roman" charset="0"/>
              </a:rPr>
              <a:t>/</a:t>
            </a:r>
            <a:r>
              <a:rPr lang="en-US" altLang="zh-CN" sz="3400" dirty="0" err="1">
                <a:ea typeface="SimSun" charset="-122"/>
                <a:cs typeface="Times New Roman" charset="0"/>
              </a:rPr>
              <a:t>nán</a:t>
            </a:r>
            <a:r>
              <a:rPr lang="en-US" altLang="zh-CN" sz="3400" dirty="0">
                <a:ea typeface="SimSun" charset="-122"/>
                <a:cs typeface="Times New Roman" charset="0"/>
              </a:rPr>
              <a:t>/</a:t>
            </a:r>
            <a:r>
              <a:rPr lang="en-US" altLang="zh-CN" sz="3400" dirty="0" err="1">
                <a:ea typeface="SimSun" charset="-122"/>
                <a:cs typeface="Times New Roman" charset="0"/>
              </a:rPr>
              <a:t>xī</a:t>
            </a:r>
            <a:r>
              <a:rPr lang="en-US" altLang="zh-CN" sz="3400" dirty="0">
                <a:ea typeface="SimSun" charset="-122"/>
                <a:cs typeface="Times New Roman" charset="0"/>
              </a:rPr>
              <a:t>/</a:t>
            </a:r>
            <a:r>
              <a:rPr lang="en-US" altLang="zh-CN" sz="3400" dirty="0" err="1">
                <a:ea typeface="SimSun" charset="-122"/>
                <a:cs typeface="Times New Roman" charset="0"/>
              </a:rPr>
              <a:t>běi</a:t>
            </a:r>
            <a:r>
              <a:rPr lang="en-US" altLang="zh-CN" sz="3400" dirty="0">
                <a:ea typeface="SimSun" charset="-122"/>
                <a:cs typeface="Times New Roman" charset="0"/>
              </a:rPr>
              <a:t>/</a:t>
            </a:r>
            <a:r>
              <a:rPr lang="en-US" altLang="zh-CN" sz="3400" dirty="0" err="1">
                <a:ea typeface="SimSun" charset="-122"/>
                <a:cs typeface="Times New Roman" charset="0"/>
              </a:rPr>
              <a:t>lǐ</a:t>
            </a:r>
            <a:r>
              <a:rPr lang="en-US" altLang="zh-CN" sz="3400" dirty="0">
                <a:ea typeface="SimSun" charset="-122"/>
                <a:cs typeface="Times New Roman" charset="0"/>
              </a:rPr>
              <a:t>/</a:t>
            </a:r>
            <a:r>
              <a:rPr lang="en-US" altLang="zh-CN" sz="3400" dirty="0" err="1">
                <a:ea typeface="SimSun" charset="-122"/>
                <a:cs typeface="Times New Roman" charset="0"/>
              </a:rPr>
              <a:t>wài</a:t>
            </a:r>
            <a:r>
              <a:rPr lang="en-US" altLang="zh-CN" sz="3400" dirty="0">
                <a:ea typeface="SimSun" charset="-122"/>
                <a:cs typeface="Times New Roman" charset="0"/>
              </a:rPr>
              <a:t>/</a:t>
            </a:r>
            <a:r>
              <a:rPr lang="en-US" altLang="zh-CN" sz="3400" dirty="0" err="1">
                <a:ea typeface="SimSun" charset="-122"/>
                <a:cs typeface="Times New Roman" charset="0"/>
              </a:rPr>
              <a:t>páng</a:t>
            </a:r>
            <a:endParaRPr lang="en-US" altLang="zh-CN" sz="3400" dirty="0">
              <a:ea typeface="SimSun" charset="-122"/>
              <a:cs typeface="Times New Roman" charset="0"/>
            </a:endParaRPr>
          </a:p>
          <a:p>
            <a:pPr eaLnBrk="1" hangingPunct="1">
              <a:lnSpc>
                <a:spcPct val="80000"/>
              </a:lnSpc>
              <a:buFont typeface="Wingdings" charset="2"/>
              <a:buNone/>
            </a:pPr>
            <a:endParaRPr lang="en-US" altLang="zh-CN" dirty="0">
              <a:ea typeface="SimSun" charset="-122"/>
              <a:cs typeface="Times New Roman" charset="0"/>
            </a:endParaRPr>
          </a:p>
          <a:p>
            <a:pPr>
              <a:lnSpc>
                <a:spcPct val="80000"/>
              </a:lnSpc>
            </a:pPr>
            <a:r>
              <a:rPr lang="en-US" altLang="zh-CN" dirty="0">
                <a:ea typeface="SimSun" charset="-122"/>
                <a:cs typeface="Times New Roman" charset="0"/>
              </a:rPr>
              <a:t>The above direction and location words often combine with suffixes </a:t>
            </a:r>
            <a:r>
              <a:rPr lang="zh-CN" altLang="en-US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边</a:t>
            </a:r>
            <a:r>
              <a:rPr lang="zh-CN" altLang="en-US" dirty="0">
                <a:solidFill>
                  <a:srgbClr val="C00000"/>
                </a:solidFill>
                <a:ea typeface="SimSun" charset="-122"/>
                <a:cs typeface="Times New Roman" charset="0"/>
              </a:rPr>
              <a:t> </a:t>
            </a:r>
            <a:r>
              <a:rPr lang="en-US" altLang="zh-CN" dirty="0" err="1">
                <a:solidFill>
                  <a:srgbClr val="C00000"/>
                </a:solidFill>
                <a:ea typeface="SimSun" charset="-122"/>
                <a:cs typeface="Times New Roman" charset="0"/>
              </a:rPr>
              <a:t>biān</a:t>
            </a:r>
            <a:r>
              <a:rPr lang="en-US" altLang="zh-CN" dirty="0">
                <a:solidFill>
                  <a:srgbClr val="C00000"/>
                </a:solidFill>
                <a:ea typeface="SimSun" charset="-122"/>
                <a:cs typeface="Times New Roman" charset="0"/>
              </a:rPr>
              <a:t>, </a:t>
            </a:r>
            <a:r>
              <a:rPr lang="zh-CN" altLang="en-US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面</a:t>
            </a:r>
            <a:r>
              <a:rPr lang="zh-CN" altLang="en-US" dirty="0">
                <a:solidFill>
                  <a:srgbClr val="C00000"/>
                </a:solidFill>
                <a:ea typeface="SimSun" charset="-122"/>
                <a:cs typeface="Times New Roman" charset="0"/>
              </a:rPr>
              <a:t> </a:t>
            </a:r>
            <a:r>
              <a:rPr lang="en-US" altLang="zh-CN" dirty="0" err="1">
                <a:solidFill>
                  <a:srgbClr val="C00000"/>
                </a:solidFill>
                <a:ea typeface="SimSun" charset="-122"/>
                <a:cs typeface="Times New Roman" charset="0"/>
              </a:rPr>
              <a:t>miàn</a:t>
            </a:r>
            <a:r>
              <a:rPr lang="en-US" altLang="zh-CN" dirty="0">
                <a:solidFill>
                  <a:srgbClr val="C00000"/>
                </a:solidFill>
                <a:ea typeface="SimSun" charset="-122"/>
                <a:cs typeface="Times New Roman" charset="0"/>
              </a:rPr>
              <a:t>, </a:t>
            </a:r>
            <a:r>
              <a:rPr lang="en-US" altLang="zh-CN" dirty="0">
                <a:ea typeface="SimSun" charset="-122"/>
                <a:cs typeface="Times New Roman" charset="0"/>
              </a:rPr>
              <a:t>and</a:t>
            </a:r>
            <a:r>
              <a:rPr lang="en-US" altLang="zh-CN" dirty="0">
                <a:solidFill>
                  <a:srgbClr val="C00000"/>
                </a:solidFill>
                <a:ea typeface="SimSun" charset="-122"/>
                <a:cs typeface="Times New Roman" charset="0"/>
              </a:rPr>
              <a:t> </a:t>
            </a:r>
            <a:r>
              <a:rPr lang="zh-CN" altLang="en-US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头</a:t>
            </a:r>
            <a:r>
              <a:rPr lang="zh-CN" altLang="en-US" dirty="0">
                <a:solidFill>
                  <a:srgbClr val="C00000"/>
                </a:solidFill>
                <a:ea typeface="SimSun" charset="-122"/>
                <a:cs typeface="Times New Roman" charset="0"/>
              </a:rPr>
              <a:t> </a:t>
            </a:r>
            <a:r>
              <a:rPr lang="en-US" altLang="zh-CN" dirty="0" err="1">
                <a:solidFill>
                  <a:srgbClr val="C00000"/>
                </a:solidFill>
                <a:ea typeface="SimSun" charset="-122"/>
                <a:cs typeface="Times New Roman" charset="0"/>
              </a:rPr>
              <a:t>tóu</a:t>
            </a:r>
            <a:r>
              <a:rPr lang="en-US" altLang="zh-CN" dirty="0">
                <a:solidFill>
                  <a:srgbClr val="C00000"/>
                </a:solidFill>
                <a:ea typeface="SimSun" charset="-122"/>
                <a:cs typeface="Times New Roman" charset="0"/>
              </a:rPr>
              <a:t>.</a:t>
            </a:r>
            <a:r>
              <a:rPr lang="en-US" altLang="zh-CN" sz="6600" dirty="0">
                <a:solidFill>
                  <a:srgbClr val="C00000"/>
                </a:solidFill>
                <a:ea typeface="SimSun" charset="-122"/>
                <a:cs typeface="Times New Roman" charset="0"/>
              </a:rPr>
              <a:t> </a:t>
            </a:r>
          </a:p>
          <a:p>
            <a:endParaRPr lang="zh-CN" altLang="en-US" dirty="0">
              <a:ea typeface="SimSun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5634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100" cap="none" spc="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听说</a:t>
            </a:r>
            <a:r>
              <a:rPr lang="zh-CN" altLang="en-US" sz="6100" cap="none" spc="0" dirty="0">
                <a:solidFill>
                  <a:prstClr val="black"/>
                </a:solidFill>
                <a:latin typeface="Kaiti TC" charset="-120"/>
                <a:ea typeface="Kaiti TC" charset="-120"/>
                <a:cs typeface="Kaiti TC" charset="-120"/>
              </a:rPr>
              <a:t>  </a:t>
            </a:r>
            <a:r>
              <a:rPr lang="en-US" altLang="zh-CN" sz="3300" cap="none" spc="0" dirty="0" err="1">
                <a:solidFill>
                  <a:prstClr val="black"/>
                </a:solidFill>
                <a:latin typeface="+mn-lt"/>
                <a:ea typeface="Kaiti TC" charset="-120"/>
                <a:cs typeface="Kaiti TC" charset="-120"/>
              </a:rPr>
              <a:t>tīng</a:t>
            </a:r>
            <a:r>
              <a:rPr lang="en-US" altLang="zh-CN" sz="3300" cap="none" spc="0" dirty="0">
                <a:solidFill>
                  <a:prstClr val="black"/>
                </a:solidFill>
                <a:latin typeface="+mn-lt"/>
                <a:ea typeface="Kaiti TC" charset="-120"/>
                <a:cs typeface="Kaiti TC" charset="-120"/>
              </a:rPr>
              <a:t> </a:t>
            </a:r>
            <a:r>
              <a:rPr lang="en-US" altLang="zh-CN" sz="3300" cap="none" spc="0" dirty="0" err="1">
                <a:solidFill>
                  <a:prstClr val="black"/>
                </a:solidFill>
                <a:latin typeface="+mn-lt"/>
                <a:ea typeface="Kaiti TC" charset="-120"/>
                <a:cs typeface="Kaiti TC" charset="-120"/>
              </a:rPr>
              <a:t>shuō</a:t>
            </a:r>
            <a:r>
              <a:rPr lang="zh-CN" altLang="en-US" sz="3300" cap="none" spc="0" dirty="0">
                <a:solidFill>
                  <a:prstClr val="black"/>
                </a:solidFill>
                <a:latin typeface="+mn-lt"/>
                <a:ea typeface="Kaiti TC" charset="-120"/>
                <a:cs typeface="Kaiti TC" charset="-120"/>
              </a:rPr>
              <a:t>     </a:t>
            </a:r>
            <a:r>
              <a:rPr lang="en-US" altLang="zh-CN" sz="6100" cap="none" spc="0" dirty="0">
                <a:solidFill>
                  <a:prstClr val="black"/>
                </a:solidFill>
                <a:latin typeface="Kaiti TC" charset="-120"/>
                <a:ea typeface="Kaiti TC" charset="-120"/>
                <a:cs typeface="Kaiti TC" charset="-120"/>
              </a:rPr>
              <a:t>	</a:t>
            </a:r>
            <a:r>
              <a:rPr lang="en-US" altLang="zh-CN" sz="3300" cap="none" spc="0" dirty="0">
                <a:solidFill>
                  <a:prstClr val="black"/>
                </a:solidFill>
                <a:latin typeface="+mn-lt"/>
                <a:ea typeface="Kaiti TC" charset="-120"/>
                <a:cs typeface="Kaiti TC" charset="-120"/>
              </a:rPr>
              <a:t>(to be told; to hear of)     verb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35686"/>
            <a:ext cx="972487" cy="972487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82876" y="1470323"/>
            <a:ext cx="11841364" cy="4833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3000" dirty="0">
                <a:solidFill>
                  <a:srgbClr val="0070C0"/>
                </a:solidFill>
              </a:rPr>
              <a:t>  </a:t>
            </a:r>
            <a:r>
              <a:rPr lang="en-US" altLang="zh-CN" sz="3000" dirty="0">
                <a:solidFill>
                  <a:srgbClr val="0070C0"/>
                </a:solidFill>
              </a:rPr>
              <a:t>       </a:t>
            </a:r>
            <a:r>
              <a:rPr lang="en-US" sz="3000" dirty="0" err="1">
                <a:solidFill>
                  <a:srgbClr val="0070C0"/>
                </a:solidFill>
              </a:rPr>
              <a:t>Wǒ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C00000"/>
                </a:solidFill>
              </a:rPr>
              <a:t>tīng</a:t>
            </a:r>
            <a:r>
              <a:rPr lang="en-US" sz="3000" dirty="0">
                <a:solidFill>
                  <a:srgbClr val="C00000"/>
                </a:solidFill>
              </a:rPr>
              <a:t> </a:t>
            </a:r>
            <a:r>
              <a:rPr lang="en-US" sz="3000" dirty="0" err="1">
                <a:solidFill>
                  <a:srgbClr val="C00000"/>
                </a:solidFill>
              </a:rPr>
              <a:t>shuō</a:t>
            </a:r>
            <a:r>
              <a:rPr lang="en-US" sz="3000" dirty="0">
                <a:solidFill>
                  <a:srgbClr val="C0000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nǐ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chàng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zhōngwén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gē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chàng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dé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hěn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hǎo</a:t>
            </a:r>
            <a:endParaRPr lang="en-US" sz="3000" dirty="0">
              <a:solidFill>
                <a:srgbClr val="0070C0"/>
              </a:solidFill>
            </a:endParaRPr>
          </a:p>
          <a:p>
            <a:pPr marL="685800" lvl="4" indent="-685800">
              <a:spcBef>
                <a:spcPts val="0"/>
              </a:spcBef>
              <a:buClrTx/>
              <a:defRPr/>
            </a:pP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我</a:t>
            </a:r>
            <a:r>
              <a:rPr lang="zh-CN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听说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你唱中文歌唱得很好。</a:t>
            </a:r>
            <a:r>
              <a:rPr lang="en-US" altLang="zh-CN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40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       </a:t>
            </a:r>
            <a:r>
              <a:rPr lang="en-US" altLang="zh-CN" sz="3500" dirty="0">
                <a:solidFill>
                  <a:srgbClr val="0070C0"/>
                </a:solidFill>
              </a:rPr>
              <a:t>I heard that you sing Chinese songs very well.</a:t>
            </a:r>
            <a:r>
              <a:rPr lang="en-US" sz="3500" dirty="0">
                <a:solidFill>
                  <a:srgbClr val="0070C0"/>
                </a:solidFill>
              </a:rPr>
              <a:t>               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sz="2800" dirty="0">
              <a:solidFill>
                <a:srgbClr val="0070C0"/>
              </a:solidFill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sz="3500" dirty="0">
                <a:solidFill>
                  <a:srgbClr val="0070C0"/>
                </a:solidFill>
              </a:rPr>
              <a:t>        </a:t>
            </a:r>
            <a:r>
              <a:rPr lang="en-US" sz="3500" dirty="0" err="1">
                <a:solidFill>
                  <a:srgbClr val="0070C0"/>
                </a:solidFill>
              </a:rPr>
              <a:t>Nǐ</a:t>
            </a:r>
            <a:r>
              <a:rPr lang="en-US" sz="3500" dirty="0">
                <a:solidFill>
                  <a:srgbClr val="0070C0"/>
                </a:solidFill>
              </a:rPr>
              <a:t> </a:t>
            </a:r>
            <a:r>
              <a:rPr lang="en-US" sz="3500" dirty="0" err="1">
                <a:solidFill>
                  <a:srgbClr val="C00000"/>
                </a:solidFill>
              </a:rPr>
              <a:t>tīng</a:t>
            </a:r>
            <a:r>
              <a:rPr lang="en-US" sz="3500" dirty="0">
                <a:solidFill>
                  <a:srgbClr val="C00000"/>
                </a:solidFill>
              </a:rPr>
              <a:t> </a:t>
            </a:r>
            <a:r>
              <a:rPr lang="en-US" sz="3500" dirty="0" err="1">
                <a:solidFill>
                  <a:srgbClr val="C00000"/>
                </a:solidFill>
              </a:rPr>
              <a:t>shuō</a:t>
            </a:r>
            <a:r>
              <a:rPr lang="en-US" sz="3500" dirty="0">
                <a:solidFill>
                  <a:srgbClr val="C00000"/>
                </a:solidFill>
              </a:rPr>
              <a:t> </a:t>
            </a:r>
            <a:r>
              <a:rPr lang="en-US" sz="3500" dirty="0">
                <a:solidFill>
                  <a:srgbClr val="0070C0"/>
                </a:solidFill>
              </a:rPr>
              <a:t>le ma,        </a:t>
            </a:r>
            <a:r>
              <a:rPr lang="en-US" sz="3500" dirty="0" err="1">
                <a:solidFill>
                  <a:srgbClr val="0070C0"/>
                </a:solidFill>
              </a:rPr>
              <a:t>t</a:t>
            </a:r>
            <a:r>
              <a:rPr lang="en-US" sz="3600" dirty="0" err="1">
                <a:solidFill>
                  <a:srgbClr val="0070C0"/>
                </a:solidFill>
              </a:rPr>
              <a:t>ā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nǚ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péngyǒu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hěn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piàoliang</a:t>
            </a:r>
            <a:endParaRPr lang="en-US" sz="3600" dirty="0">
              <a:solidFill>
                <a:srgbClr val="0070C0"/>
              </a:solidFill>
            </a:endParaRPr>
          </a:p>
          <a:p>
            <a:pPr marL="685800" lvl="4" indent="-685800">
              <a:spcBef>
                <a:spcPts val="0"/>
              </a:spcBef>
              <a:buClrTx/>
              <a:defRPr/>
            </a:pP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你</a:t>
            </a:r>
            <a:r>
              <a:rPr lang="zh-CN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听说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了吗</a:t>
            </a:r>
            <a:r>
              <a:rPr lang="zh-CN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，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他女朋友很漂亮。</a:t>
            </a:r>
            <a:r>
              <a:rPr lang="en-US" altLang="zh-CN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40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       </a:t>
            </a:r>
            <a:r>
              <a:rPr lang="en-US" altLang="zh-CN" sz="3500" dirty="0">
                <a:solidFill>
                  <a:srgbClr val="0070C0"/>
                </a:solidFill>
              </a:rPr>
              <a:t>Have you heard of it that his girl friend is very pretty.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2200" dirty="0">
              <a:solidFill>
                <a:srgbClr val="0070C0"/>
              </a:solidFill>
              <a:latin typeface="Kaiti TC" charset="-120"/>
              <a:ea typeface="Kaiti TC" charset="-120"/>
              <a:cs typeface="Kaiti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91904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100" cap="none" spc="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听说</a:t>
            </a:r>
            <a:r>
              <a:rPr lang="zh-CN" altLang="en-US" sz="6100" cap="none" spc="0" dirty="0">
                <a:solidFill>
                  <a:prstClr val="black"/>
                </a:solidFill>
                <a:latin typeface="Kaiti TC" charset="-120"/>
                <a:ea typeface="Kaiti TC" charset="-120"/>
                <a:cs typeface="Kaiti TC" charset="-120"/>
              </a:rPr>
              <a:t>  </a:t>
            </a:r>
            <a:r>
              <a:rPr lang="en-US" altLang="zh-CN" sz="3300" cap="none" spc="0" dirty="0" err="1">
                <a:solidFill>
                  <a:prstClr val="black"/>
                </a:solidFill>
                <a:latin typeface="+mn-lt"/>
                <a:ea typeface="Kaiti TC" charset="-120"/>
                <a:cs typeface="Kaiti TC" charset="-120"/>
              </a:rPr>
              <a:t>tīng</a:t>
            </a:r>
            <a:r>
              <a:rPr lang="en-US" altLang="zh-CN" sz="3300" cap="none" spc="0" dirty="0">
                <a:solidFill>
                  <a:prstClr val="black"/>
                </a:solidFill>
                <a:latin typeface="+mn-lt"/>
                <a:ea typeface="Kaiti TC" charset="-120"/>
                <a:cs typeface="Kaiti TC" charset="-120"/>
              </a:rPr>
              <a:t> </a:t>
            </a:r>
            <a:r>
              <a:rPr lang="en-US" altLang="zh-CN" sz="3300" cap="none" spc="0" dirty="0" err="1">
                <a:solidFill>
                  <a:prstClr val="black"/>
                </a:solidFill>
                <a:latin typeface="+mn-lt"/>
                <a:ea typeface="Kaiti TC" charset="-120"/>
                <a:cs typeface="Kaiti TC" charset="-120"/>
              </a:rPr>
              <a:t>shuō</a:t>
            </a:r>
            <a:r>
              <a:rPr lang="zh-CN" altLang="en-US" sz="3300" cap="none" spc="0" dirty="0">
                <a:solidFill>
                  <a:prstClr val="black"/>
                </a:solidFill>
                <a:latin typeface="+mn-lt"/>
                <a:ea typeface="Kaiti TC" charset="-120"/>
                <a:cs typeface="Kaiti TC" charset="-120"/>
              </a:rPr>
              <a:t>     </a:t>
            </a:r>
            <a:r>
              <a:rPr lang="en-US" altLang="zh-CN" sz="6100" cap="none" spc="0" dirty="0">
                <a:solidFill>
                  <a:prstClr val="black"/>
                </a:solidFill>
                <a:latin typeface="Kaiti TC" charset="-120"/>
                <a:ea typeface="Kaiti TC" charset="-120"/>
                <a:cs typeface="Kaiti TC" charset="-120"/>
              </a:rPr>
              <a:t>	</a:t>
            </a:r>
            <a:r>
              <a:rPr lang="en-US" altLang="zh-CN" sz="3300" cap="none" spc="0" dirty="0">
                <a:solidFill>
                  <a:prstClr val="black"/>
                </a:solidFill>
                <a:latin typeface="+mn-lt"/>
                <a:ea typeface="Kaiti TC" charset="-120"/>
                <a:cs typeface="Kaiti TC" charset="-120"/>
              </a:rPr>
              <a:t>(to be told; to hear of)     verb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35686"/>
            <a:ext cx="972487" cy="972487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82876" y="1470323"/>
            <a:ext cx="11841364" cy="48332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A: </a:t>
            </a:r>
            <a:r>
              <a:rPr lang="zh-CN" altLang="en-US" sz="54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听说</a:t>
            </a:r>
            <a:r>
              <a:rPr lang="zh-CN" altLang="en-US" sz="5400" u="sng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图书馆</a:t>
            </a:r>
            <a:r>
              <a:rPr lang="zh-CN" altLang="en-US" sz="54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在</a:t>
            </a:r>
            <a:r>
              <a:rPr lang="zh-CN" altLang="en-US" sz="5400" u="sng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电脑中心</a:t>
            </a:r>
            <a:r>
              <a:rPr lang="zh-CN" altLang="en-US" sz="54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旁边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。</a:t>
            </a:r>
            <a:endParaRPr lang="en-US" altLang="zh-CN" sz="54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sz="3800" dirty="0">
                <a:solidFill>
                  <a:srgbClr val="0070C0"/>
                </a:solidFill>
              </a:rPr>
              <a:t>        </a:t>
            </a:r>
            <a:r>
              <a:rPr lang="en-US" sz="3200" dirty="0" err="1">
                <a:solidFill>
                  <a:srgbClr val="0070C0"/>
                </a:solidFill>
              </a:rPr>
              <a:t>Tīng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shuō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túshūguǎn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zài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diànnǎo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zhōngxīn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pángbiān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3200" dirty="0">
                <a:solidFill>
                  <a:srgbClr val="0070C0"/>
                </a:solidFill>
                <a:ea typeface="KaiTi" panose="02010609060101010101" pitchFamily="49" charset="-122"/>
                <a:cs typeface="Calibri" panose="020F0502020204030204" pitchFamily="34" charset="0"/>
              </a:rPr>
              <a:t>         </a:t>
            </a:r>
            <a:r>
              <a:rPr lang="en-US" altLang="zh-CN" sz="3200" dirty="0">
                <a:solidFill>
                  <a:srgbClr val="0070C0"/>
                </a:solidFill>
                <a:ea typeface="Kaiti TC" charset="-120"/>
                <a:cs typeface="Calibri" panose="020F0502020204030204" pitchFamily="34" charset="0"/>
              </a:rPr>
              <a:t>I heard that the library is next to the Computer Center.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3200" dirty="0">
              <a:solidFill>
                <a:srgbClr val="0070C0"/>
              </a:solidFill>
              <a:ea typeface="Kaiti TC" charset="-120"/>
              <a:cs typeface="Calibri" panose="020F0502020204030204" pitchFamily="34" charset="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3200" dirty="0">
              <a:solidFill>
                <a:srgbClr val="0070C0"/>
              </a:solidFill>
              <a:ea typeface="Kaiti TC" charset="-120"/>
              <a:cs typeface="Calibri" panose="020F0502020204030204" pitchFamily="34" charset="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B: </a:t>
            </a:r>
            <a:r>
              <a:rPr lang="zh-CN" altLang="en-US" sz="6000" u="sng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图书馆</a:t>
            </a:r>
            <a:r>
              <a:rPr lang="zh-CN" altLang="en-US" sz="6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没有</a:t>
            </a:r>
            <a:r>
              <a:rPr lang="zh-CN" altLang="en-US" sz="6000" u="sng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电脑中心</a:t>
            </a:r>
            <a:r>
              <a:rPr lang="zh-CN" altLang="en-US" sz="6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那么远</a:t>
            </a:r>
            <a:r>
              <a:rPr lang="zh-CN" altLang="en-US" sz="60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。</a:t>
            </a:r>
            <a:endParaRPr lang="en-US" altLang="zh-CN" sz="60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sz="4400" dirty="0">
                <a:solidFill>
                  <a:srgbClr val="0070C0"/>
                </a:solidFill>
              </a:rPr>
              <a:t>        </a:t>
            </a:r>
            <a:r>
              <a:rPr lang="en-US" sz="3600" dirty="0" err="1">
                <a:solidFill>
                  <a:srgbClr val="0070C0"/>
                </a:solidFill>
              </a:rPr>
              <a:t>Túshūguǎn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méiyǒu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diànnǎo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zhōngxīn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nàme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yuǎn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3600" dirty="0">
                <a:solidFill>
                  <a:srgbClr val="0070C0"/>
                </a:solidFill>
                <a:ea typeface="Kaiti TC" charset="-120"/>
                <a:cs typeface="Calibri" panose="020F0502020204030204" pitchFamily="34" charset="0"/>
              </a:rPr>
              <a:t>         The library is not as far as the Computer Center.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3500" dirty="0">
              <a:solidFill>
                <a:srgbClr val="0070C0"/>
              </a:solidFill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3500" dirty="0">
              <a:solidFill>
                <a:srgbClr val="0070C0"/>
              </a:solidFill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35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762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去哪儿 </a:t>
            </a:r>
            <a:r>
              <a:rPr lang="en-US" altLang="zh-CN" sz="3300" dirty="0">
                <a:latin typeface="KaiTi" panose="02010609060101010101" pitchFamily="49" charset="-122"/>
                <a:ea typeface="KaiTi" panose="02010609060101010101" pitchFamily="49" charset="-122"/>
              </a:rPr>
              <a:t>go where</a:t>
            </a:r>
            <a:r>
              <a:rPr lang="it-IT" altLang="zh-CN" sz="3300" dirty="0">
                <a:latin typeface="KaiTi" panose="02010609060101010101" pitchFamily="49" charset="-122"/>
                <a:ea typeface="KaiTi" panose="02010609060101010101" pitchFamily="49" charset="-122"/>
              </a:rPr>
              <a:t> ?</a:t>
            </a:r>
            <a:r>
              <a:rPr lang="it-IT" altLang="zh-CN" sz="4900" dirty="0">
                <a:latin typeface="KaiTi" panose="02010609060101010101" pitchFamily="49" charset="-122"/>
                <a:ea typeface="KaiTi" panose="02010609060101010101" pitchFamily="49" charset="-122"/>
                <a:cs typeface="Calibri" charset="0"/>
              </a:rPr>
              <a:t>	/</a:t>
            </a:r>
            <a:r>
              <a:rPr lang="zh-CN" altLang="en-US" sz="6100" cap="none" spc="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上哪儿</a:t>
            </a:r>
            <a:r>
              <a:rPr lang="it-IT" sz="39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	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35686"/>
            <a:ext cx="972487" cy="972487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82876" y="1796143"/>
            <a:ext cx="11841364" cy="4833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sz="2800" dirty="0"/>
              <a:t>              </a:t>
            </a:r>
            <a:r>
              <a:rPr lang="en-US" sz="3500" dirty="0" err="1">
                <a:solidFill>
                  <a:srgbClr val="0070C0"/>
                </a:solidFill>
              </a:rPr>
              <a:t>Nǐ</a:t>
            </a:r>
            <a:r>
              <a:rPr lang="en-US" sz="3500" dirty="0">
                <a:solidFill>
                  <a:srgbClr val="0070C0"/>
                </a:solidFill>
              </a:rPr>
              <a:t> </a:t>
            </a:r>
            <a:r>
              <a:rPr lang="zh-CN" altLang="en-US" sz="3500" dirty="0">
                <a:solidFill>
                  <a:srgbClr val="0070C0"/>
                </a:solidFill>
              </a:rPr>
              <a:t>  </a:t>
            </a:r>
            <a:r>
              <a:rPr lang="en-US" altLang="zh-CN" sz="3500" dirty="0" err="1">
                <a:solidFill>
                  <a:srgbClr val="0070C0"/>
                </a:solidFill>
              </a:rPr>
              <a:t>qù</a:t>
            </a:r>
            <a:r>
              <a:rPr lang="zh-CN" altLang="en-US" sz="3500" dirty="0">
                <a:solidFill>
                  <a:srgbClr val="0070C0"/>
                </a:solidFill>
              </a:rPr>
              <a:t>     </a:t>
            </a:r>
            <a:r>
              <a:rPr lang="en-US" sz="3500" dirty="0" err="1">
                <a:solidFill>
                  <a:srgbClr val="0070C0"/>
                </a:solidFill>
              </a:rPr>
              <a:t>nǎr</a:t>
            </a:r>
            <a:r>
              <a:rPr lang="en-US" sz="3500" dirty="0">
                <a:solidFill>
                  <a:srgbClr val="0070C0"/>
                </a:solidFill>
              </a:rPr>
              <a:t>   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Q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：你</a:t>
            </a:r>
            <a:r>
              <a:rPr lang="zh-CN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去哪儿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？</a:t>
            </a:r>
            <a:r>
              <a:rPr lang="en-US" altLang="zh-CN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40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          </a:t>
            </a:r>
            <a:r>
              <a:rPr lang="en-US" altLang="zh-CN" sz="3900" dirty="0">
                <a:solidFill>
                  <a:prstClr val="black">
                    <a:lumMod val="65000"/>
                    <a:lumOff val="35000"/>
                  </a:prstClr>
                </a:solidFill>
                <a:ea typeface="Kaiti TC" charset="-120"/>
                <a:cs typeface="Kaiti TC" charset="-120"/>
              </a:rPr>
              <a:t>Where are you going?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2200" dirty="0">
              <a:solidFill>
                <a:srgbClr val="0070C0"/>
              </a:solidFill>
              <a:latin typeface="Kaiti TC" charset="-120"/>
              <a:ea typeface="Kaiti TC" charset="-120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2800" dirty="0">
                <a:solidFill>
                  <a:schemeClr val="accent2"/>
                </a:solidFill>
              </a:rPr>
              <a:t> </a:t>
            </a:r>
            <a:r>
              <a:rPr lang="en-US" altLang="zh-CN" sz="2800" dirty="0">
                <a:solidFill>
                  <a:schemeClr val="accent2"/>
                </a:solidFill>
              </a:rPr>
              <a:t>              </a:t>
            </a:r>
            <a:r>
              <a:rPr lang="en-US" altLang="zh-CN" sz="2800" dirty="0"/>
              <a:t>       </a:t>
            </a:r>
            <a:r>
              <a:rPr lang="en-US" sz="2800" dirty="0"/>
              <a:t> </a:t>
            </a:r>
            <a:r>
              <a:rPr lang="en-US" sz="3500" dirty="0" err="1">
                <a:solidFill>
                  <a:srgbClr val="0070C0"/>
                </a:solidFill>
              </a:rPr>
              <a:t>qù</a:t>
            </a:r>
            <a:r>
              <a:rPr lang="en-US" sz="3500" dirty="0">
                <a:solidFill>
                  <a:srgbClr val="0070C0"/>
                </a:solidFill>
              </a:rPr>
              <a:t> </a:t>
            </a:r>
            <a:r>
              <a:rPr lang="en-US" sz="3500" dirty="0" err="1">
                <a:solidFill>
                  <a:srgbClr val="0070C0"/>
                </a:solidFill>
              </a:rPr>
              <a:t>yùndòngchǎng</a:t>
            </a:r>
            <a:endParaRPr lang="en-US" sz="3500" dirty="0">
              <a:solidFill>
                <a:srgbClr val="0070C0"/>
              </a:solidFill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A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：我</a:t>
            </a:r>
            <a:r>
              <a:rPr lang="zh-CN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去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运动场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。</a:t>
            </a:r>
            <a:r>
              <a:rPr lang="en-US" altLang="zh-CN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3900" dirty="0">
                <a:solidFill>
                  <a:prstClr val="black">
                    <a:lumMod val="65000"/>
                    <a:lumOff val="35000"/>
                  </a:prstClr>
                </a:solidFill>
                <a:ea typeface="Kaiti TC" charset="-120"/>
                <a:cs typeface="Kaiti TC" charset="-120"/>
              </a:rPr>
              <a:t>           I am going to the Sports Field.</a:t>
            </a:r>
          </a:p>
        </p:txBody>
      </p:sp>
    </p:spTree>
    <p:extLst>
      <p:ext uri="{BB962C8B-B14F-4D97-AF65-F5344CB8AC3E}">
        <p14:creationId xmlns:p14="http://schemas.microsoft.com/office/powerpoint/2010/main" val="22531305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100" cap="none" spc="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上哪儿去</a:t>
            </a:r>
            <a:r>
              <a:rPr lang="en-US" altLang="zh-CN" sz="6100" cap="none" spc="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?    </a:t>
            </a:r>
            <a:r>
              <a:rPr lang="it-IT" altLang="zh-CN" sz="3300" dirty="0">
                <a:latin typeface="KaiTi" panose="02010609060101010101" pitchFamily="49" charset="-122"/>
                <a:ea typeface="KaiTi" panose="02010609060101010101" pitchFamily="49" charset="-122"/>
                <a:cs typeface="Calibri" charset="0"/>
              </a:rPr>
              <a:t>	</a:t>
            </a:r>
            <a:endParaRPr lang="en-US" sz="3300" dirty="0">
              <a:latin typeface="KaiTi" panose="02010609060101010101" pitchFamily="49" charset="-122"/>
              <a:ea typeface="KaiTi" panose="02010609060101010101" pitchFamily="49" charset="-122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35686"/>
            <a:ext cx="972487" cy="972487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5117" y="1803037"/>
            <a:ext cx="12035855" cy="4833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sz="2800" dirty="0"/>
              <a:t>              </a:t>
            </a:r>
            <a:r>
              <a:rPr lang="en-US" sz="3500" dirty="0" err="1">
                <a:solidFill>
                  <a:srgbClr val="0070C0"/>
                </a:solidFill>
              </a:rPr>
              <a:t>Nǐ</a:t>
            </a:r>
            <a:r>
              <a:rPr lang="en-US" sz="3500" dirty="0">
                <a:solidFill>
                  <a:srgbClr val="0070C0"/>
                </a:solidFill>
              </a:rPr>
              <a:t>  </a:t>
            </a:r>
            <a:r>
              <a:rPr lang="en-US" sz="3500" dirty="0" err="1">
                <a:solidFill>
                  <a:srgbClr val="0070C0"/>
                </a:solidFill>
              </a:rPr>
              <a:t>shàng</a:t>
            </a:r>
            <a:r>
              <a:rPr lang="en-US" sz="3500" dirty="0">
                <a:solidFill>
                  <a:srgbClr val="0070C0"/>
                </a:solidFill>
              </a:rPr>
              <a:t> </a:t>
            </a:r>
            <a:r>
              <a:rPr lang="en-US" sz="3500" dirty="0" err="1">
                <a:solidFill>
                  <a:srgbClr val="0070C0"/>
                </a:solidFill>
              </a:rPr>
              <a:t>nǎr</a:t>
            </a:r>
            <a:r>
              <a:rPr lang="en-US" sz="3500" dirty="0">
                <a:solidFill>
                  <a:srgbClr val="0070C0"/>
                </a:solidFill>
              </a:rPr>
              <a:t>   </a:t>
            </a:r>
            <a:r>
              <a:rPr lang="en-US" sz="3500" dirty="0" err="1">
                <a:solidFill>
                  <a:srgbClr val="0070C0"/>
                </a:solidFill>
              </a:rPr>
              <a:t>qù</a:t>
            </a:r>
            <a:endParaRPr lang="en-US" sz="3500" dirty="0">
              <a:solidFill>
                <a:srgbClr val="0070C0"/>
              </a:solidFill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Q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：你</a:t>
            </a:r>
            <a:r>
              <a:rPr lang="zh-CN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上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哪儿</a:t>
            </a:r>
            <a:r>
              <a:rPr lang="zh-CN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去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？</a:t>
            </a:r>
            <a:r>
              <a:rPr lang="en-US" altLang="zh-CN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</a:t>
            </a:r>
            <a:r>
              <a:rPr lang="en-US" altLang="zh-CN" sz="3900" dirty="0">
                <a:solidFill>
                  <a:prstClr val="black">
                    <a:lumMod val="65000"/>
                    <a:lumOff val="35000"/>
                  </a:prstClr>
                </a:solidFill>
                <a:ea typeface="Kaiti TC" charset="-120"/>
                <a:cs typeface="Kaiti TC" charset="-120"/>
              </a:rPr>
              <a:t>Where are you going?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2200" dirty="0">
              <a:solidFill>
                <a:srgbClr val="0070C0"/>
              </a:solidFill>
              <a:latin typeface="Kaiti TC" charset="-120"/>
              <a:ea typeface="Kaiti TC" charset="-120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sz="3500" dirty="0">
                <a:solidFill>
                  <a:srgbClr val="0070C0"/>
                </a:solidFill>
              </a:rPr>
              <a:t>                          </a:t>
            </a:r>
            <a:r>
              <a:rPr lang="en-US" sz="3200" dirty="0" err="1">
                <a:solidFill>
                  <a:srgbClr val="0070C0"/>
                </a:solidFill>
              </a:rPr>
              <a:t>yùndòngchǎng</a:t>
            </a:r>
            <a:endParaRPr lang="en-US" sz="3200" dirty="0">
              <a:solidFill>
                <a:srgbClr val="0070C0"/>
              </a:solidFill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60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A</a:t>
            </a:r>
            <a:r>
              <a:rPr lang="zh-CN" altLang="en-US" sz="60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：我</a:t>
            </a:r>
            <a:r>
              <a:rPr lang="zh-CN" altLang="en-US" sz="6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上</a:t>
            </a:r>
            <a:r>
              <a:rPr lang="zh-CN" altLang="en-US" sz="60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运动场</a:t>
            </a:r>
            <a:r>
              <a:rPr lang="zh-CN" altLang="en-US" sz="6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去</a:t>
            </a:r>
            <a:r>
              <a:rPr lang="zh-CN" altLang="en-US" sz="60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。</a:t>
            </a:r>
            <a:r>
              <a:rPr lang="en-US" altLang="zh-CN" sz="3200" dirty="0">
                <a:solidFill>
                  <a:prstClr val="black">
                    <a:lumMod val="65000"/>
                    <a:lumOff val="35000"/>
                  </a:prstClr>
                </a:solidFill>
                <a:ea typeface="Kaiti TC" charset="-120"/>
                <a:cs typeface="Kaiti TC" charset="-120"/>
              </a:rPr>
              <a:t>I am going to the Sports Field.</a:t>
            </a:r>
          </a:p>
        </p:txBody>
      </p:sp>
    </p:spTree>
    <p:extLst>
      <p:ext uri="{BB962C8B-B14F-4D97-AF65-F5344CB8AC3E}">
        <p14:creationId xmlns:p14="http://schemas.microsoft.com/office/powerpoint/2010/main" val="34962124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在哪里</a:t>
            </a:r>
            <a:r>
              <a:rPr lang="zh-CN" altLang="en-US" sz="6000" dirty="0">
                <a:solidFill>
                  <a:schemeClr val="tx1"/>
                </a:solidFill>
                <a:latin typeface="Kaiti TC" charset="-120"/>
                <a:ea typeface="Kaiti TC" charset="-120"/>
                <a:cs typeface="Kaiti TC" charset="-120"/>
              </a:rPr>
              <a:t> </a:t>
            </a:r>
            <a:r>
              <a:rPr lang="en-US" altLang="zh-CN" sz="3300" dirty="0"/>
              <a:t>Where</a:t>
            </a:r>
            <a:r>
              <a:rPr lang="it-IT" altLang="zh-CN" sz="3300" dirty="0"/>
              <a:t> ?</a:t>
            </a:r>
            <a:r>
              <a:rPr lang="it-IT" altLang="zh-CN" sz="49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it-IT" altLang="zh-CN" sz="4900" dirty="0">
                <a:latin typeface="KaiTi" panose="02010609060101010101" pitchFamily="49" charset="-122"/>
                <a:ea typeface="KaiTi" panose="02010609060101010101" pitchFamily="49" charset="-122"/>
                <a:cs typeface="Calibri" charset="0"/>
              </a:rPr>
              <a:t>/</a:t>
            </a:r>
            <a:r>
              <a:rPr lang="zh-CN" altLang="en-US" sz="61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在什么地方</a:t>
            </a:r>
            <a:r>
              <a:rPr lang="en-US" altLang="zh-CN" sz="6100" dirty="0">
                <a:solidFill>
                  <a:srgbClr val="C00000"/>
                </a:solidFill>
                <a:latin typeface="Kaiti TC" charset="-120"/>
                <a:ea typeface="Kaiti TC" charset="-120"/>
                <a:cs typeface="Kaiti TC" charset="-120"/>
              </a:rPr>
              <a:t> </a:t>
            </a:r>
            <a:r>
              <a:rPr lang="en-US" altLang="zh-CN" sz="3900" dirty="0" err="1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dì</a:t>
            </a:r>
            <a:r>
              <a:rPr lang="en-US" altLang="zh-CN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 </a:t>
            </a:r>
            <a:r>
              <a:rPr lang="en-US" altLang="zh-CN" sz="3900" dirty="0" err="1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fāng</a:t>
            </a:r>
            <a:r>
              <a:rPr lang="it-IT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 (</a:t>
            </a:r>
            <a:r>
              <a:rPr lang="it-IT" sz="3900" dirty="0" err="1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place</a:t>
            </a:r>
            <a:r>
              <a:rPr lang="it-IT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) 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	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35686"/>
            <a:ext cx="972487" cy="972487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82876" y="1796143"/>
            <a:ext cx="11841364" cy="43339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6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Q</a:t>
            </a:r>
            <a:r>
              <a:rPr lang="zh-CN" altLang="en-US" sz="6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：你知道</a:t>
            </a:r>
            <a:r>
              <a:rPr lang="zh-CN" altLang="en-US" sz="6400" u="sng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学校图书馆</a:t>
            </a:r>
            <a:r>
              <a:rPr lang="zh-CN" altLang="en-US" sz="64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在哪里</a:t>
            </a:r>
            <a:r>
              <a:rPr lang="zh-CN" altLang="en-US" sz="6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吗？</a:t>
            </a:r>
            <a:endParaRPr lang="en-US" altLang="zh-CN" sz="64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</a:t>
            </a:r>
            <a:r>
              <a:rPr lang="en-US" sz="4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Nǐ</a:t>
            </a: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zhīdào</a:t>
            </a: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xuéxiào</a:t>
            </a: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túshūguǎn</a:t>
            </a: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zài</a:t>
            </a: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4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nǎ</a:t>
            </a: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4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lǐ</a:t>
            </a: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ma</a:t>
            </a:r>
            <a:r>
              <a:rPr lang="en-US" altLang="zh-CN" sz="4200" dirty="0">
                <a:solidFill>
                  <a:srgbClr val="0070C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4200" dirty="0">
                <a:solidFill>
                  <a:srgbClr val="0070C0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             Do you know where is the school library?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3900" dirty="0">
              <a:solidFill>
                <a:prstClr val="black">
                  <a:lumMod val="65000"/>
                  <a:lumOff val="35000"/>
                </a:prstClr>
              </a:solidFill>
              <a:ea typeface="Kaiti TC" charset="-120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2200" dirty="0">
              <a:solidFill>
                <a:srgbClr val="0070C0"/>
              </a:solidFill>
              <a:latin typeface="Kaiti TC" charset="-120"/>
              <a:ea typeface="Kaiti TC" charset="-120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6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A</a:t>
            </a:r>
            <a:r>
              <a:rPr lang="zh-CN" altLang="en-US" sz="6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</a:t>
            </a:r>
            <a:r>
              <a:rPr lang="zh-CN" altLang="en-US" sz="6400" u="sng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学校图书馆</a:t>
            </a:r>
            <a:r>
              <a:rPr lang="zh-CN" altLang="en-US" sz="64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在</a:t>
            </a:r>
            <a:r>
              <a:rPr lang="zh-CN" altLang="en-US" sz="6400" u="sng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电脑中心</a:t>
            </a:r>
            <a:r>
              <a:rPr lang="zh-CN" altLang="en-US" sz="64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旁边</a:t>
            </a:r>
            <a:r>
              <a:rPr lang="zh-CN" altLang="en-US" sz="6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。</a:t>
            </a:r>
            <a:endParaRPr lang="en-US" altLang="zh-CN" sz="64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sz="3800" dirty="0">
                <a:solidFill>
                  <a:srgbClr val="0070C0"/>
                </a:solidFill>
              </a:rPr>
              <a:t>             </a:t>
            </a:r>
            <a:r>
              <a:rPr lang="en-US" sz="3800" dirty="0" err="1">
                <a:solidFill>
                  <a:srgbClr val="0070C0"/>
                </a:solidFill>
              </a:rPr>
              <a:t>Xuéxiào</a:t>
            </a:r>
            <a:r>
              <a:rPr lang="en-US" sz="3800" dirty="0">
                <a:solidFill>
                  <a:srgbClr val="0070C0"/>
                </a:solidFill>
              </a:rPr>
              <a:t> </a:t>
            </a:r>
            <a:r>
              <a:rPr lang="en-US" sz="3800" dirty="0" err="1">
                <a:solidFill>
                  <a:srgbClr val="0070C0"/>
                </a:solidFill>
              </a:rPr>
              <a:t>túshūguǎn</a:t>
            </a:r>
            <a:r>
              <a:rPr lang="en-US" sz="3800" dirty="0">
                <a:solidFill>
                  <a:srgbClr val="0070C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zài</a:t>
            </a:r>
            <a:r>
              <a:rPr lang="en-US" sz="3800" dirty="0">
                <a:solidFill>
                  <a:srgbClr val="0070C0"/>
                </a:solidFill>
              </a:rPr>
              <a:t> </a:t>
            </a:r>
            <a:r>
              <a:rPr lang="en-US" sz="3800" dirty="0" err="1">
                <a:solidFill>
                  <a:srgbClr val="0070C0"/>
                </a:solidFill>
              </a:rPr>
              <a:t>diànnǎo</a:t>
            </a:r>
            <a:r>
              <a:rPr lang="en-US" sz="3800" dirty="0">
                <a:solidFill>
                  <a:srgbClr val="0070C0"/>
                </a:solidFill>
              </a:rPr>
              <a:t> </a:t>
            </a:r>
            <a:r>
              <a:rPr lang="en-US" sz="3800" dirty="0" err="1">
                <a:solidFill>
                  <a:srgbClr val="0070C0"/>
                </a:solidFill>
              </a:rPr>
              <a:t>zhōngxīn</a:t>
            </a:r>
            <a:r>
              <a:rPr lang="en-US" sz="3800" dirty="0">
                <a:solidFill>
                  <a:srgbClr val="0070C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pángbiān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4800" dirty="0">
                <a:solidFill>
                  <a:srgbClr val="0070C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</a:t>
            </a:r>
            <a:r>
              <a:rPr lang="en-US" altLang="zh-CN" sz="4800" dirty="0">
                <a:solidFill>
                  <a:srgbClr val="0070C0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       </a:t>
            </a:r>
            <a:r>
              <a:rPr lang="en-US" altLang="zh-CN" sz="3900" dirty="0">
                <a:solidFill>
                  <a:srgbClr val="0070C0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The school library is next to the Computer Center.</a:t>
            </a:r>
          </a:p>
        </p:txBody>
      </p:sp>
    </p:spTree>
    <p:extLst>
      <p:ext uri="{BB962C8B-B14F-4D97-AF65-F5344CB8AC3E}">
        <p14:creationId xmlns:p14="http://schemas.microsoft.com/office/powerpoint/2010/main" val="21993570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在哪里</a:t>
            </a:r>
            <a:r>
              <a:rPr lang="zh-CN" altLang="en-US" sz="6000" dirty="0">
                <a:solidFill>
                  <a:schemeClr val="tx1"/>
                </a:solidFill>
                <a:latin typeface="Kaiti TC" charset="-120"/>
                <a:ea typeface="Kaiti TC" charset="-120"/>
                <a:cs typeface="Kaiti TC" charset="-120"/>
              </a:rPr>
              <a:t> </a:t>
            </a:r>
            <a:r>
              <a:rPr lang="en-US" altLang="zh-CN" sz="3300" dirty="0"/>
              <a:t>Where</a:t>
            </a:r>
            <a:r>
              <a:rPr lang="it-IT" altLang="zh-CN" sz="3300" dirty="0"/>
              <a:t> ?</a:t>
            </a:r>
            <a:r>
              <a:rPr lang="it-IT" altLang="zh-CN" sz="49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it-IT" altLang="zh-CN" sz="4900" dirty="0">
                <a:latin typeface="KaiTi" panose="02010609060101010101" pitchFamily="49" charset="-122"/>
                <a:ea typeface="KaiTi" panose="02010609060101010101" pitchFamily="49" charset="-122"/>
                <a:cs typeface="Calibri" charset="0"/>
              </a:rPr>
              <a:t>/</a:t>
            </a:r>
            <a:r>
              <a:rPr lang="zh-CN" altLang="en-US" sz="61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在什么地方</a:t>
            </a:r>
            <a:r>
              <a:rPr lang="en-US" altLang="zh-CN" sz="6100" dirty="0">
                <a:solidFill>
                  <a:srgbClr val="FF0000"/>
                </a:solidFill>
                <a:latin typeface="Kaiti TC" charset="-120"/>
                <a:ea typeface="Kaiti TC" charset="-120"/>
                <a:cs typeface="Kaiti TC" charset="-120"/>
              </a:rPr>
              <a:t> </a:t>
            </a:r>
            <a:r>
              <a:rPr lang="en-US" altLang="zh-CN" sz="3900" dirty="0" err="1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dì</a:t>
            </a:r>
            <a:r>
              <a:rPr lang="en-US" altLang="zh-CN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 </a:t>
            </a:r>
            <a:r>
              <a:rPr lang="en-US" altLang="zh-CN" sz="3900" dirty="0" err="1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fāng</a:t>
            </a:r>
            <a:r>
              <a:rPr lang="it-IT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 (</a:t>
            </a:r>
            <a:r>
              <a:rPr lang="it-IT" sz="3900" dirty="0" err="1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place</a:t>
            </a:r>
            <a:r>
              <a:rPr lang="it-IT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) 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	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35686"/>
            <a:ext cx="972487" cy="972487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82876" y="1796143"/>
            <a:ext cx="11841364" cy="433396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6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Q</a:t>
            </a:r>
            <a:r>
              <a:rPr lang="zh-CN" altLang="en-US" sz="6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：你知道</a:t>
            </a:r>
            <a:r>
              <a:rPr lang="zh-CN" altLang="en-US" sz="6400" u="sng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学校图书馆</a:t>
            </a:r>
            <a:r>
              <a:rPr lang="zh-CN" altLang="en-US" sz="64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在</a:t>
            </a:r>
            <a:r>
              <a:rPr lang="zh-CN" altLang="en-US" sz="66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什么地方</a:t>
            </a:r>
            <a:r>
              <a:rPr lang="zh-CN" altLang="en-US" sz="6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吗？</a:t>
            </a:r>
            <a:endParaRPr lang="en-US" altLang="zh-CN" sz="64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</a:t>
            </a:r>
            <a:r>
              <a:rPr lang="en-US" sz="4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Nǐ</a:t>
            </a: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zhīdào</a:t>
            </a: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xuéxiào</a:t>
            </a: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túshūguǎn</a:t>
            </a: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zài</a:t>
            </a: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4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shénme</a:t>
            </a: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dìfāng</a:t>
            </a: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</a:t>
            </a:r>
            <a:r>
              <a:rPr lang="en-US" altLang="zh-CN" sz="4200" dirty="0">
                <a:solidFill>
                  <a:srgbClr val="0070C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4200" dirty="0">
                <a:solidFill>
                  <a:srgbClr val="0070C0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             Do you know where is the school library?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3900" dirty="0">
              <a:solidFill>
                <a:prstClr val="black">
                  <a:lumMod val="65000"/>
                  <a:lumOff val="35000"/>
                </a:prstClr>
              </a:solidFill>
              <a:ea typeface="Kaiti TC" charset="-120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2200" dirty="0">
              <a:solidFill>
                <a:srgbClr val="0070C0"/>
              </a:solidFill>
              <a:latin typeface="Kaiti TC" charset="-120"/>
              <a:ea typeface="Kaiti TC" charset="-120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6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A</a:t>
            </a:r>
            <a:r>
              <a:rPr lang="zh-CN" altLang="en-US" sz="6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</a:t>
            </a:r>
            <a:r>
              <a:rPr lang="zh-CN" altLang="en-US" sz="6400" u="sng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学校图书馆</a:t>
            </a:r>
            <a:r>
              <a:rPr lang="zh-CN" altLang="en-US" sz="64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在</a:t>
            </a:r>
            <a:r>
              <a:rPr lang="zh-CN" altLang="en-US" sz="6400" u="sng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电脑中心</a:t>
            </a:r>
            <a:r>
              <a:rPr lang="zh-CN" altLang="en-US" sz="64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旁边</a:t>
            </a:r>
            <a:r>
              <a:rPr lang="zh-CN" altLang="en-US" sz="6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。</a:t>
            </a:r>
            <a:endParaRPr lang="en-US" altLang="zh-CN" sz="64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sz="3800" dirty="0">
                <a:solidFill>
                  <a:srgbClr val="0070C0"/>
                </a:solidFill>
              </a:rPr>
              <a:t>             </a:t>
            </a:r>
            <a:r>
              <a:rPr lang="en-US" sz="3800" dirty="0" err="1">
                <a:solidFill>
                  <a:srgbClr val="0070C0"/>
                </a:solidFill>
              </a:rPr>
              <a:t>Xuéxiào</a:t>
            </a:r>
            <a:r>
              <a:rPr lang="en-US" sz="3800" dirty="0">
                <a:solidFill>
                  <a:srgbClr val="0070C0"/>
                </a:solidFill>
              </a:rPr>
              <a:t> </a:t>
            </a:r>
            <a:r>
              <a:rPr lang="en-US" sz="3800" dirty="0" err="1">
                <a:solidFill>
                  <a:srgbClr val="0070C0"/>
                </a:solidFill>
              </a:rPr>
              <a:t>túshūguǎn</a:t>
            </a:r>
            <a:r>
              <a:rPr lang="en-US" sz="3800" dirty="0">
                <a:solidFill>
                  <a:srgbClr val="0070C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zài</a:t>
            </a:r>
            <a:r>
              <a:rPr lang="en-US" sz="3800" dirty="0">
                <a:solidFill>
                  <a:srgbClr val="0070C0"/>
                </a:solidFill>
              </a:rPr>
              <a:t> </a:t>
            </a:r>
            <a:r>
              <a:rPr lang="en-US" sz="3800" dirty="0" err="1">
                <a:solidFill>
                  <a:srgbClr val="0070C0"/>
                </a:solidFill>
              </a:rPr>
              <a:t>diànnǎo</a:t>
            </a:r>
            <a:r>
              <a:rPr lang="en-US" sz="3800" dirty="0">
                <a:solidFill>
                  <a:srgbClr val="0070C0"/>
                </a:solidFill>
              </a:rPr>
              <a:t> </a:t>
            </a:r>
            <a:r>
              <a:rPr lang="en-US" sz="3800" dirty="0" err="1">
                <a:solidFill>
                  <a:srgbClr val="0070C0"/>
                </a:solidFill>
              </a:rPr>
              <a:t>zhōngxīn</a:t>
            </a:r>
            <a:r>
              <a:rPr lang="en-US" sz="3800" dirty="0">
                <a:solidFill>
                  <a:srgbClr val="0070C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pángbiān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4800" dirty="0">
                <a:solidFill>
                  <a:srgbClr val="0070C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</a:t>
            </a:r>
            <a:r>
              <a:rPr lang="en-US" altLang="zh-CN" sz="4800" dirty="0">
                <a:solidFill>
                  <a:srgbClr val="0070C0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       </a:t>
            </a:r>
            <a:r>
              <a:rPr lang="en-US" altLang="zh-CN" sz="3900" dirty="0">
                <a:solidFill>
                  <a:srgbClr val="0070C0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The school library is next to the Computer Center.</a:t>
            </a:r>
          </a:p>
        </p:txBody>
      </p:sp>
    </p:spTree>
    <p:extLst>
      <p:ext uri="{BB962C8B-B14F-4D97-AF65-F5344CB8AC3E}">
        <p14:creationId xmlns:p14="http://schemas.microsoft.com/office/powerpoint/2010/main" val="38073078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离</a:t>
            </a:r>
            <a:r>
              <a:rPr lang="zh-CN" altLang="en-US" sz="6000" dirty="0">
                <a:solidFill>
                  <a:schemeClr val="tx1"/>
                </a:solidFill>
                <a:latin typeface="Kaiti TC" charset="-120"/>
                <a:ea typeface="Kaiti TC" charset="-120"/>
                <a:cs typeface="Kaiti TC" charset="-120"/>
              </a:rPr>
              <a:t>  </a:t>
            </a:r>
            <a:r>
              <a:rPr lang="en-US" altLang="zh-CN" sz="3300" dirty="0" err="1"/>
              <a:t>lí</a:t>
            </a:r>
            <a:r>
              <a:rPr lang="it-IT" altLang="zh-CN" sz="3300" dirty="0"/>
              <a:t> </a:t>
            </a:r>
            <a:r>
              <a:rPr lang="it-IT" altLang="zh-CN" sz="49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it-IT" sz="5400" dirty="0"/>
              <a:t>  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it-IT" altLang="zh-CN" sz="3300" dirty="0" err="1">
                <a:latin typeface="Calibri" charset="0"/>
                <a:ea typeface="Calibri" charset="0"/>
                <a:cs typeface="Calibri" charset="0"/>
              </a:rPr>
              <a:t>Away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 from</a:t>
            </a:r>
            <a:r>
              <a:rPr lang="en-US" altLang="zh-CN" sz="3300" dirty="0">
                <a:latin typeface="Calibri" charset="0"/>
                <a:ea typeface="Calibri" charset="0"/>
                <a:cs typeface="Calibri" charset="0"/>
              </a:rPr>
              <a:t>  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it-IT" altLang="zh-CN" sz="3300" dirty="0" err="1">
                <a:latin typeface="Calibri" charset="0"/>
                <a:ea typeface="Calibri" charset="0"/>
                <a:cs typeface="Calibri" charset="0"/>
              </a:rPr>
              <a:t>preposition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35686"/>
            <a:ext cx="972487" cy="972487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-17889" y="3673693"/>
            <a:ext cx="11841364" cy="3435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3200" dirty="0">
                <a:solidFill>
                  <a:srgbClr val="0070C0"/>
                </a:solidFill>
              </a:rPr>
              <a:t>            </a:t>
            </a:r>
            <a:r>
              <a:rPr lang="en-US" altLang="zh-CN" sz="3200" dirty="0" err="1">
                <a:solidFill>
                  <a:srgbClr val="0070C0"/>
                </a:solidFill>
              </a:rPr>
              <a:t>Nǐ</a:t>
            </a:r>
            <a:r>
              <a:rPr lang="en-US" altLang="zh-CN" sz="3200" dirty="0">
                <a:solidFill>
                  <a:srgbClr val="0070C0"/>
                </a:solidFill>
              </a:rPr>
              <a:t>  </a:t>
            </a:r>
            <a:r>
              <a:rPr lang="en-US" altLang="zh-CN" sz="3200" dirty="0" err="1">
                <a:solidFill>
                  <a:srgbClr val="0070C0"/>
                </a:solidFill>
              </a:rPr>
              <a:t>jiā</a:t>
            </a:r>
            <a:r>
              <a:rPr lang="zh-CN" altLang="en-US" sz="3200" dirty="0">
                <a:solidFill>
                  <a:srgbClr val="0070C0"/>
                </a:solidFill>
              </a:rPr>
              <a:t>  </a:t>
            </a:r>
            <a:r>
              <a:rPr lang="en-US" sz="3200" dirty="0"/>
              <a:t> </a:t>
            </a:r>
            <a:r>
              <a:rPr lang="en-US" sz="3200" dirty="0" err="1">
                <a:solidFill>
                  <a:schemeClr val="accent2"/>
                </a:solidFill>
              </a:rPr>
              <a:t>lí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zh-CN" altLang="en-US" sz="3200" dirty="0">
                <a:solidFill>
                  <a:srgbClr val="0070C0"/>
                </a:solidFill>
              </a:rPr>
              <a:t>  </a:t>
            </a:r>
            <a:r>
              <a:rPr lang="en-US" sz="3200" dirty="0" err="1">
                <a:solidFill>
                  <a:srgbClr val="0070C0"/>
                </a:solidFill>
              </a:rPr>
              <a:t>túshū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guǎn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jìn</a:t>
            </a:r>
            <a:r>
              <a:rPr lang="en-US" sz="3200" dirty="0">
                <a:solidFill>
                  <a:srgbClr val="0070C0"/>
                </a:solidFill>
              </a:rPr>
              <a:t> ma</a:t>
            </a:r>
            <a:endParaRPr lang="en-US" altLang="zh-CN" sz="3200" dirty="0">
              <a:solidFill>
                <a:srgbClr val="0070C0"/>
              </a:solidFill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Q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：你家</a:t>
            </a:r>
            <a:r>
              <a:rPr lang="zh-CN" altLang="en-US" sz="48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离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图书馆</a:t>
            </a:r>
            <a:r>
              <a:rPr lang="zh-CN" altLang="en-US" sz="48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近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吗？</a:t>
            </a:r>
            <a:r>
              <a:rPr lang="en-US" altLang="zh-CN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 </a:t>
            </a:r>
            <a:r>
              <a:rPr lang="en-US" altLang="zh-CN" sz="2800" dirty="0">
                <a:solidFill>
                  <a:prstClr val="black">
                    <a:lumMod val="65000"/>
                    <a:lumOff val="35000"/>
                  </a:prstClr>
                </a:solidFill>
                <a:ea typeface="Kaiti TC" charset="-120"/>
                <a:cs typeface="Kaiti TC" charset="-120"/>
              </a:rPr>
              <a:t>Is your home close to the library?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3600" dirty="0">
              <a:solidFill>
                <a:srgbClr val="0070C0"/>
              </a:solidFill>
              <a:latin typeface="Kaiti TC" charset="-120"/>
              <a:ea typeface="Kaiti TC" charset="-120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3200" dirty="0">
                <a:solidFill>
                  <a:schemeClr val="accent2"/>
                </a:solidFill>
              </a:rPr>
              <a:t>           </a:t>
            </a:r>
            <a:r>
              <a:rPr lang="en-US" altLang="zh-CN" sz="3200" dirty="0" err="1">
                <a:solidFill>
                  <a:srgbClr val="0070C0"/>
                </a:solidFill>
              </a:rPr>
              <a:t>Wǒ</a:t>
            </a:r>
            <a:r>
              <a:rPr lang="en-US" altLang="zh-CN" sz="3200" dirty="0">
                <a:solidFill>
                  <a:srgbClr val="0070C0"/>
                </a:solidFill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</a:rPr>
              <a:t>jiā</a:t>
            </a:r>
            <a:r>
              <a:rPr lang="zh-CN" altLang="en-US" sz="3200" dirty="0">
                <a:solidFill>
                  <a:srgbClr val="0070C0"/>
                </a:solidFill>
              </a:rPr>
              <a:t>  </a:t>
            </a:r>
            <a:r>
              <a:rPr lang="en-US" sz="3200" dirty="0" err="1">
                <a:solidFill>
                  <a:schemeClr val="accent2"/>
                </a:solidFill>
              </a:rPr>
              <a:t>lí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zh-CN" altLang="en-US" sz="3200" dirty="0">
                <a:solidFill>
                  <a:srgbClr val="0070C0"/>
                </a:solidFill>
              </a:rPr>
              <a:t>  </a:t>
            </a:r>
            <a:r>
              <a:rPr lang="en-US" altLang="zh-CN" sz="3200" dirty="0">
                <a:solidFill>
                  <a:srgbClr val="0070C0"/>
                </a:solidFill>
              </a:rPr>
              <a:t>                    </a:t>
            </a:r>
            <a:r>
              <a:rPr lang="en-US" altLang="zh-CN" sz="3200" dirty="0" err="1">
                <a:solidFill>
                  <a:srgbClr val="0070C0"/>
                </a:solidFill>
              </a:rPr>
              <a:t>hěn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jìn</a:t>
            </a:r>
            <a:endParaRPr lang="en-US" altLang="zh-CN" sz="3200" dirty="0">
              <a:solidFill>
                <a:srgbClr val="0070C0"/>
              </a:solidFill>
              <a:latin typeface="Kaiti TC" charset="-120"/>
              <a:ea typeface="Kaiti TC" charset="-120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A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：我家</a:t>
            </a:r>
            <a:r>
              <a:rPr lang="zh-CN" altLang="en-US" sz="48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离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图书馆很</a:t>
            </a:r>
            <a:r>
              <a:rPr lang="zh-CN" altLang="en-US" sz="48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近</a:t>
            </a:r>
            <a:r>
              <a:rPr lang="zh-CN" altLang="en-US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。</a:t>
            </a:r>
            <a:r>
              <a:rPr lang="en-US" altLang="zh-CN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 </a:t>
            </a:r>
            <a:r>
              <a:rPr lang="en-US" altLang="zh-CN" sz="2800" dirty="0">
                <a:solidFill>
                  <a:prstClr val="black">
                    <a:lumMod val="65000"/>
                    <a:lumOff val="35000"/>
                  </a:prstClr>
                </a:solidFill>
                <a:ea typeface="Kaiti TC" charset="-120"/>
                <a:cs typeface="Kaiti TC" charset="-120"/>
              </a:rPr>
              <a:t>My home is close to the library.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4800" dirty="0">
              <a:solidFill>
                <a:srgbClr val="0070C0"/>
              </a:solidFill>
              <a:latin typeface="Kaiti TC" charset="-120"/>
              <a:ea typeface="Kaiti TC" charset="-120"/>
              <a:cs typeface="Kaiti TC" charset="-12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black">
          <a:xfrm>
            <a:off x="0" y="1232942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远</a:t>
            </a:r>
            <a:r>
              <a:rPr lang="zh-CN" altLang="en-US" sz="6000" dirty="0">
                <a:solidFill>
                  <a:schemeClr val="tx1"/>
                </a:solidFill>
                <a:latin typeface="Kaiti TC" charset="-120"/>
                <a:ea typeface="Kaiti TC" charset="-120"/>
                <a:cs typeface="Kaiti TC" charset="-120"/>
              </a:rPr>
              <a:t>  </a:t>
            </a:r>
            <a:r>
              <a:rPr lang="en-US" altLang="zh-CN" sz="3300" dirty="0" err="1"/>
              <a:t>yuǎn</a:t>
            </a:r>
            <a:r>
              <a:rPr lang="it-IT" altLang="zh-CN" sz="49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it-IT" sz="5400" dirty="0"/>
              <a:t>      </a:t>
            </a:r>
            <a:r>
              <a:rPr lang="it-IT" sz="3300" dirty="0">
                <a:latin typeface="Calibri" charset="0"/>
                <a:ea typeface="Calibri" charset="0"/>
                <a:cs typeface="Calibri" charset="0"/>
              </a:rPr>
              <a:t>far</a:t>
            </a:r>
            <a:r>
              <a:rPr lang="en-US" altLang="zh-CN" sz="3300" dirty="0">
                <a:latin typeface="Calibri" charset="0"/>
                <a:ea typeface="Calibri" charset="0"/>
                <a:cs typeface="Calibri" charset="0"/>
              </a:rPr>
              <a:t>               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it-IT" altLang="zh-CN" sz="3300" dirty="0" err="1">
                <a:latin typeface="Calibri" charset="0"/>
                <a:ea typeface="Calibri" charset="0"/>
                <a:cs typeface="Calibri" charset="0"/>
              </a:rPr>
              <a:t>Adjective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black">
          <a:xfrm>
            <a:off x="15119" y="2423297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近 </a:t>
            </a:r>
            <a:r>
              <a:rPr lang="zh-CN" altLang="en-US" sz="6000" dirty="0">
                <a:solidFill>
                  <a:schemeClr val="tx1"/>
                </a:solidFill>
                <a:latin typeface="Kaiti TC" charset="-120"/>
                <a:ea typeface="Kaiti TC" charset="-120"/>
                <a:cs typeface="Kaiti TC" charset="-120"/>
              </a:rPr>
              <a:t> </a:t>
            </a:r>
            <a:r>
              <a:rPr lang="en-US" altLang="zh-CN" sz="3300" dirty="0" err="1"/>
              <a:t>jìn</a:t>
            </a:r>
            <a:r>
              <a:rPr lang="it-IT" altLang="zh-CN" sz="49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it-IT" sz="5400" dirty="0"/>
              <a:t>           </a:t>
            </a:r>
            <a:r>
              <a:rPr lang="it-IT" sz="3300" dirty="0" err="1">
                <a:latin typeface="Calibri" charset="0"/>
                <a:ea typeface="Calibri" charset="0"/>
                <a:cs typeface="Calibri" charset="0"/>
              </a:rPr>
              <a:t>near</a:t>
            </a:r>
            <a:r>
              <a:rPr lang="en-US" altLang="zh-CN" sz="3300" dirty="0">
                <a:latin typeface="Calibri" charset="0"/>
                <a:ea typeface="Calibri" charset="0"/>
                <a:cs typeface="Calibri" charset="0"/>
              </a:rPr>
              <a:t>            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it-IT" altLang="zh-CN" sz="3300" dirty="0" err="1">
                <a:latin typeface="Calibri" charset="0"/>
                <a:ea typeface="Calibri" charset="0"/>
                <a:cs typeface="Calibri" charset="0"/>
              </a:rPr>
              <a:t>Adjective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7021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76759" y="1516387"/>
            <a:ext cx="11841364" cy="489254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3200" dirty="0">
                <a:solidFill>
                  <a:srgbClr val="0070C0"/>
                </a:solidFill>
              </a:rPr>
              <a:t>                </a:t>
            </a:r>
            <a:r>
              <a:rPr lang="zh-CN" altLang="en-US" sz="3200" dirty="0"/>
              <a:t>       </a:t>
            </a:r>
            <a:r>
              <a:rPr lang="en-US" altLang="zh-CN" sz="3200" dirty="0"/>
              <a:t>  </a:t>
            </a:r>
            <a:r>
              <a:rPr lang="en-US" sz="3200" dirty="0" err="1">
                <a:solidFill>
                  <a:schemeClr val="accent2"/>
                </a:solidFill>
              </a:rPr>
              <a:t>lí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zh-CN" altLang="en-US" sz="3200" dirty="0">
                <a:solidFill>
                  <a:srgbClr val="0070C0"/>
                </a:solidFill>
              </a:rPr>
              <a:t>  </a:t>
            </a:r>
            <a:r>
              <a:rPr lang="en-US" sz="3200" dirty="0" err="1">
                <a:solidFill>
                  <a:srgbClr val="0070C0"/>
                </a:solidFill>
              </a:rPr>
              <a:t>túshū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guǎn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jìn</a:t>
            </a:r>
            <a:r>
              <a:rPr lang="en-US" sz="3200" dirty="0">
                <a:solidFill>
                  <a:srgbClr val="0070C0"/>
                </a:solidFill>
              </a:rPr>
              <a:t> ma</a:t>
            </a:r>
            <a:endParaRPr lang="en-US" altLang="zh-CN" sz="3200" dirty="0">
              <a:solidFill>
                <a:srgbClr val="0070C0"/>
              </a:solidFill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Q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：你家</a:t>
            </a:r>
            <a:r>
              <a:rPr lang="zh-CN" altLang="en-US" sz="48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离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图书馆</a:t>
            </a:r>
            <a:r>
              <a:rPr lang="zh-CN" altLang="en-US" sz="48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近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吗？</a:t>
            </a:r>
            <a:r>
              <a:rPr lang="en-US" altLang="zh-CN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     </a:t>
            </a:r>
            <a:r>
              <a:rPr lang="en-US" altLang="zh-CN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 </a:t>
            </a:r>
            <a:r>
              <a:rPr lang="en-US" altLang="zh-CN" sz="3200" dirty="0">
                <a:solidFill>
                  <a:prstClr val="black">
                    <a:lumMod val="65000"/>
                    <a:lumOff val="35000"/>
                  </a:prstClr>
                </a:solidFill>
                <a:ea typeface="Kaiti TC" charset="-120"/>
                <a:cs typeface="Kaiti TC" charset="-120"/>
              </a:rPr>
              <a:t>Is your home close to the library?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sz="3200" dirty="0">
                <a:solidFill>
                  <a:srgbClr val="C0504D"/>
                </a:solidFill>
              </a:rPr>
              <a:t>                           </a:t>
            </a:r>
            <a:r>
              <a:rPr lang="en-US" sz="3200" dirty="0" err="1">
                <a:solidFill>
                  <a:srgbClr val="C0504D"/>
                </a:solidFill>
              </a:rPr>
              <a:t>lí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zh-CN" altLang="en-US" sz="3200" dirty="0">
                <a:solidFill>
                  <a:srgbClr val="0070C0"/>
                </a:solidFill>
              </a:rPr>
              <a:t>  </a:t>
            </a:r>
            <a:r>
              <a:rPr lang="en-US" altLang="zh-CN" sz="3200" dirty="0">
                <a:solidFill>
                  <a:srgbClr val="0070C0"/>
                </a:solidFill>
              </a:rPr>
              <a:t>                     </a:t>
            </a:r>
            <a:r>
              <a:rPr lang="en-US" altLang="zh-CN" sz="3200" dirty="0" err="1">
                <a:solidFill>
                  <a:srgbClr val="0070C0"/>
                </a:solidFill>
              </a:rPr>
              <a:t>hěn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C0504D"/>
                </a:solidFill>
              </a:rPr>
              <a:t>jìn</a:t>
            </a:r>
            <a:r>
              <a:rPr lang="en-US" sz="3200" dirty="0">
                <a:solidFill>
                  <a:srgbClr val="C0504D"/>
                </a:solidFill>
              </a:rPr>
              <a:t>     </a:t>
            </a:r>
            <a:r>
              <a:rPr lang="en-US" altLang="zh-CN" sz="3200" dirty="0" err="1">
                <a:solidFill>
                  <a:srgbClr val="0070C0"/>
                </a:solidFill>
              </a:rPr>
              <a:t>hěn</a:t>
            </a:r>
            <a:r>
              <a:rPr lang="en-US" altLang="zh-CN" sz="3200" dirty="0">
                <a:solidFill>
                  <a:srgbClr val="0070C0"/>
                </a:solidFill>
              </a:rPr>
              <a:t> </a:t>
            </a:r>
            <a:r>
              <a:rPr lang="en-US" altLang="zh-CN" sz="3200" dirty="0" err="1">
                <a:solidFill>
                  <a:schemeClr val="accent2"/>
                </a:solidFill>
              </a:rPr>
              <a:t>yuǎn</a:t>
            </a:r>
            <a:endParaRPr lang="en-US" altLang="zh-CN" sz="3200" dirty="0">
              <a:solidFill>
                <a:srgbClr val="0070C0"/>
              </a:solidFill>
              <a:latin typeface="Kaiti TC" charset="-120"/>
              <a:ea typeface="Kaiti TC" charset="-120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A1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：我家</a:t>
            </a:r>
            <a:r>
              <a:rPr lang="zh-CN" altLang="en-US" sz="4800" dirty="0">
                <a:solidFill>
                  <a:srgbClr val="C0504D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离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图书馆很</a:t>
            </a:r>
            <a:r>
              <a:rPr lang="zh-CN" altLang="en-US" sz="4800" dirty="0">
                <a:solidFill>
                  <a:srgbClr val="C0504D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近</a:t>
            </a:r>
            <a:r>
              <a:rPr lang="en-US" altLang="zh-CN" sz="4800" dirty="0">
                <a:solidFill>
                  <a:srgbClr val="C0504D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/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很</a:t>
            </a:r>
            <a:r>
              <a:rPr lang="zh-CN" altLang="en-US" sz="48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远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。</a:t>
            </a: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32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2800" dirty="0">
                <a:solidFill>
                  <a:schemeClr val="accent2"/>
                </a:solidFill>
              </a:rPr>
              <a:t>                        </a:t>
            </a:r>
            <a:r>
              <a:rPr lang="en-US" altLang="zh-CN" sz="2800" dirty="0">
                <a:solidFill>
                  <a:schemeClr val="accent2"/>
                </a:solidFill>
              </a:rPr>
              <a:t>         </a:t>
            </a:r>
            <a:r>
              <a:rPr lang="en-US" sz="2800" dirty="0" err="1">
                <a:solidFill>
                  <a:schemeClr val="accent2"/>
                </a:solidFill>
              </a:rPr>
              <a:t>lí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zh-CN" altLang="en-US" sz="2800" dirty="0">
                <a:solidFill>
                  <a:srgbClr val="0070C0"/>
                </a:solidFill>
              </a:rPr>
              <a:t>  </a:t>
            </a:r>
            <a:r>
              <a:rPr lang="en-US" altLang="zh-CN" sz="2800" dirty="0">
                <a:solidFill>
                  <a:srgbClr val="0070C0"/>
                </a:solidFill>
              </a:rPr>
              <a:t>        </a:t>
            </a:r>
            <a:r>
              <a:rPr lang="zh-CN" altLang="en-US" sz="2800" dirty="0">
                <a:solidFill>
                  <a:srgbClr val="0070C0"/>
                </a:solidFill>
              </a:rPr>
              <a:t>                 </a:t>
            </a:r>
            <a:r>
              <a:rPr lang="en-US" sz="2800" dirty="0">
                <a:solidFill>
                  <a:srgbClr val="0070C0"/>
                </a:solidFill>
              </a:rPr>
              <a:t>      </a:t>
            </a:r>
            <a:r>
              <a:rPr lang="en-US" sz="2800" dirty="0" err="1">
                <a:solidFill>
                  <a:schemeClr val="accent2"/>
                </a:solidFill>
              </a:rPr>
              <a:t>jìn</a:t>
            </a:r>
            <a:r>
              <a:rPr lang="zh-CN" altLang="en-US" sz="2800" dirty="0">
                <a:solidFill>
                  <a:schemeClr val="accent2"/>
                </a:solidFill>
              </a:rPr>
              <a:t>   </a:t>
            </a:r>
            <a:r>
              <a:rPr lang="en-US" altLang="zh-CN" sz="2800" dirty="0">
                <a:solidFill>
                  <a:schemeClr val="accent2"/>
                </a:solidFill>
              </a:rPr>
              <a:t>        </a:t>
            </a:r>
            <a:r>
              <a:rPr lang="en-US" altLang="zh-CN" sz="2800" dirty="0" err="1">
                <a:solidFill>
                  <a:schemeClr val="accent2"/>
                </a:solidFill>
              </a:rPr>
              <a:t>yuǎn</a:t>
            </a:r>
            <a:endParaRPr lang="en-US" altLang="zh-CN" sz="2800" dirty="0">
              <a:solidFill>
                <a:srgbClr val="0070C0"/>
              </a:solidFill>
              <a:latin typeface="Kaiti TC" charset="-120"/>
              <a:ea typeface="Kaiti TC" charset="-120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A2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：我家</a:t>
            </a:r>
            <a:r>
              <a:rPr lang="zh-CN" altLang="en-US" sz="48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离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图书馆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不</a:t>
            </a:r>
            <a:r>
              <a:rPr lang="zh-CN" altLang="en-US" sz="48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近</a:t>
            </a:r>
            <a:r>
              <a:rPr lang="en-US" altLang="zh-CN" sz="48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/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不</a:t>
            </a:r>
            <a:r>
              <a:rPr lang="zh-CN" altLang="en-US" sz="48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远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。</a:t>
            </a:r>
            <a:r>
              <a:rPr lang="en-US" altLang="zh-CN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3200" dirty="0">
                <a:solidFill>
                  <a:prstClr val="black">
                    <a:lumMod val="65000"/>
                    <a:lumOff val="35000"/>
                  </a:prstClr>
                </a:solidFill>
                <a:ea typeface="Kaiti TC" charset="-120"/>
                <a:cs typeface="Kaiti TC" charset="-120"/>
              </a:rPr>
              <a:t>              </a:t>
            </a:r>
            <a:r>
              <a:rPr lang="en-US" altLang="zh-CN" sz="3200" dirty="0">
                <a:solidFill>
                  <a:prstClr val="black">
                    <a:lumMod val="65000"/>
                    <a:lumOff val="35000"/>
                  </a:prstClr>
                </a:solidFill>
                <a:ea typeface="Kaiti TC" charset="-120"/>
                <a:cs typeface="Kaiti TC" charset="-120"/>
              </a:rPr>
              <a:t>My home is not</a:t>
            </a:r>
            <a:r>
              <a:rPr lang="zh-CN" altLang="en-US" sz="3200" dirty="0">
                <a:solidFill>
                  <a:prstClr val="black">
                    <a:lumMod val="65000"/>
                    <a:lumOff val="35000"/>
                  </a:prstClr>
                </a:solidFill>
                <a:ea typeface="Kaiti TC" charset="-120"/>
                <a:cs typeface="Kaiti TC" charset="-120"/>
              </a:rPr>
              <a:t> </a:t>
            </a:r>
            <a:r>
              <a:rPr lang="en-US" altLang="zh-CN" sz="3200" dirty="0">
                <a:solidFill>
                  <a:prstClr val="black">
                    <a:lumMod val="65000"/>
                    <a:lumOff val="35000"/>
                  </a:prstClr>
                </a:solidFill>
                <a:ea typeface="Kaiti TC" charset="-120"/>
                <a:cs typeface="Kaiti TC" charset="-120"/>
              </a:rPr>
              <a:t>close to/far from the library.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3717DF9-78FF-B748-A09E-5C841CDE0D3A}"/>
              </a:ext>
            </a:extLst>
          </p:cNvPr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离</a:t>
            </a:r>
            <a:r>
              <a:rPr lang="zh-CN" altLang="en-US" sz="6000" dirty="0">
                <a:solidFill>
                  <a:schemeClr val="tx1"/>
                </a:solidFill>
                <a:latin typeface="Kaiti TC" charset="-120"/>
                <a:ea typeface="Kaiti TC" charset="-120"/>
                <a:cs typeface="Kaiti TC" charset="-120"/>
              </a:rPr>
              <a:t>  </a:t>
            </a:r>
            <a:r>
              <a:rPr lang="en-US" altLang="zh-CN" sz="3300" dirty="0" err="1"/>
              <a:t>lí</a:t>
            </a:r>
            <a:r>
              <a:rPr lang="it-IT" altLang="zh-CN" sz="3300" dirty="0"/>
              <a:t> </a:t>
            </a:r>
            <a:r>
              <a:rPr lang="it-IT" altLang="zh-CN" sz="49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it-IT" sz="5400" dirty="0"/>
              <a:t>  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	Away from</a:t>
            </a:r>
            <a:r>
              <a:rPr lang="en-US" altLang="zh-CN" sz="3300" dirty="0">
                <a:latin typeface="Calibri" charset="0"/>
                <a:ea typeface="Calibri" charset="0"/>
                <a:cs typeface="Calibri" charset="0"/>
              </a:rPr>
              <a:t>  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(preposition)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8C37A3-4E9F-4246-80D3-F1EE3E6A2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35686"/>
            <a:ext cx="972487" cy="9724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22218D-42A2-EC4B-9B91-B52475AB9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733" y="1516387"/>
            <a:ext cx="4103392" cy="183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911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82876" y="1442870"/>
            <a:ext cx="7965444" cy="4892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Bàngōngshì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zh-CN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túshū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guǎn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jìn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</a:t>
            </a:r>
            <a:endParaRPr lang="en-US" altLang="zh-CN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Q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</a:t>
            </a:r>
            <a:r>
              <a:rPr lang="zh-TW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办公室</a:t>
            </a:r>
            <a:r>
              <a:rPr lang="zh-CN" altLang="en-US" sz="54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离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图书馆</a:t>
            </a:r>
            <a:r>
              <a:rPr lang="zh-CN" altLang="en-US" sz="54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近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吗？</a:t>
            </a:r>
            <a:r>
              <a:rPr lang="en-US" altLang="zh-CN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4800" dirty="0">
                <a:solidFill>
                  <a:srgbClr val="0070C0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        </a:t>
            </a:r>
            <a:r>
              <a:rPr lang="en-US" altLang="zh-CN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Is the office close to the library?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3200" dirty="0">
              <a:solidFill>
                <a:prstClr val="black">
                  <a:lumMod val="65000"/>
                  <a:lumOff val="35000"/>
                </a:prstClr>
              </a:solidFill>
              <a:ea typeface="Kaiti TC" charset="-120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3200" dirty="0">
                <a:solidFill>
                  <a:srgbClr val="0070C0"/>
                </a:solidFill>
              </a:rPr>
              <a:t>          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Bàngōngshì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/>
              <a:t>   </a:t>
            </a:r>
            <a:r>
              <a:rPr lang="en-US" sz="3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túshū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guǎn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hěn</a:t>
            </a:r>
            <a:r>
              <a:rPr lang="en-US" altLang="zh-C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jìn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A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</a:t>
            </a:r>
            <a:r>
              <a:rPr lang="zh-TW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办公室</a:t>
            </a:r>
            <a:r>
              <a:rPr lang="zh-CN" altLang="en-US" sz="5400" dirty="0">
                <a:solidFill>
                  <a:srgbClr val="C0504D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离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图书馆很</a:t>
            </a:r>
            <a:r>
              <a:rPr lang="zh-CN" altLang="en-US" sz="54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近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。</a:t>
            </a:r>
            <a:endParaRPr lang="en-US" altLang="zh-CN" sz="54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5400" dirty="0">
                <a:solidFill>
                  <a:srgbClr val="0070C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</a:t>
            </a:r>
            <a:r>
              <a:rPr lang="en-US" altLang="zh-CN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The office is close to the library.</a:t>
            </a:r>
            <a:endParaRPr lang="en-US" altLang="zh-CN" sz="5400" dirty="0">
              <a:solidFill>
                <a:srgbClr val="0070C0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3717DF9-78FF-B748-A09E-5C841CDE0D3A}"/>
              </a:ext>
            </a:extLst>
          </p:cNvPr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离</a:t>
            </a:r>
            <a:r>
              <a:rPr lang="zh-CN" altLang="en-US" sz="6000" dirty="0">
                <a:solidFill>
                  <a:schemeClr val="tx1"/>
                </a:solidFill>
                <a:latin typeface="Kaiti TC" charset="-120"/>
                <a:ea typeface="Kaiti TC" charset="-120"/>
                <a:cs typeface="Kaiti TC" charset="-120"/>
              </a:rPr>
              <a:t>  </a:t>
            </a:r>
            <a:r>
              <a:rPr lang="en-US" altLang="zh-CN" sz="3300" dirty="0" err="1"/>
              <a:t>lí</a:t>
            </a:r>
            <a:r>
              <a:rPr lang="it-IT" altLang="zh-CN" sz="3300" dirty="0"/>
              <a:t> </a:t>
            </a:r>
            <a:r>
              <a:rPr lang="it-IT" altLang="zh-CN" sz="49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it-IT" sz="5400" dirty="0"/>
              <a:t>  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it-IT" altLang="zh-CN" sz="3300" dirty="0" err="1">
                <a:latin typeface="Calibri" charset="0"/>
                <a:ea typeface="Calibri" charset="0"/>
                <a:cs typeface="Calibri" charset="0"/>
              </a:rPr>
              <a:t>Away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 from</a:t>
            </a:r>
            <a:r>
              <a:rPr lang="en-US" altLang="zh-CN" sz="3300" dirty="0">
                <a:latin typeface="Calibri" charset="0"/>
                <a:ea typeface="Calibri" charset="0"/>
                <a:cs typeface="Calibri" charset="0"/>
              </a:rPr>
              <a:t>  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it-IT" altLang="zh-CN" sz="3300" dirty="0" err="1">
                <a:latin typeface="Calibri" charset="0"/>
                <a:ea typeface="Calibri" charset="0"/>
                <a:cs typeface="Calibri" charset="0"/>
              </a:rPr>
              <a:t>preposition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8C37A3-4E9F-4246-80D3-F1EE3E6A2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35686"/>
            <a:ext cx="972487" cy="9724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4F15BE-4C58-3F41-AE96-211BCA859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938" y="3889142"/>
            <a:ext cx="3804186" cy="271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275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67755" y="1610220"/>
            <a:ext cx="8839767" cy="4892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Yùndòngcháng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zh-CN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túshū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guǎn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jìn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</a:t>
            </a:r>
            <a:endParaRPr lang="en-US" altLang="zh-CN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Q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</a:t>
            </a:r>
            <a:r>
              <a:rPr lang="zh-TW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运动场</a:t>
            </a:r>
            <a:r>
              <a:rPr lang="zh-CN" altLang="en-US" sz="54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离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图书馆</a:t>
            </a:r>
            <a:r>
              <a:rPr lang="zh-CN" altLang="en-US" sz="54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近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吗？</a:t>
            </a:r>
            <a:r>
              <a:rPr lang="en-US" altLang="zh-CN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        </a:t>
            </a:r>
            <a:r>
              <a:rPr lang="en-US" altLang="zh-CN" sz="3200" dirty="0">
                <a:solidFill>
                  <a:prstClr val="black">
                    <a:lumMod val="65000"/>
                    <a:lumOff val="35000"/>
                  </a:prstClr>
                </a:solidFill>
                <a:ea typeface="Kaiti TC" charset="-120"/>
                <a:cs typeface="Kaiti TC" charset="-120"/>
              </a:rPr>
              <a:t>Is the sport field close to the library?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3200" dirty="0">
              <a:solidFill>
                <a:prstClr val="black">
                  <a:lumMod val="65000"/>
                  <a:lumOff val="35000"/>
                </a:prstClr>
              </a:solidFill>
              <a:ea typeface="Kaiti TC" charset="-120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3200" dirty="0">
                <a:solidFill>
                  <a:srgbClr val="0070C0"/>
                </a:solidFill>
              </a:rPr>
              <a:t>       </a:t>
            </a:r>
            <a:r>
              <a:rPr lang="en-US" altLang="zh-CN" sz="3200" dirty="0" err="1">
                <a:solidFill>
                  <a:srgbClr val="0070C0"/>
                </a:solidFill>
              </a:rPr>
              <a:t>Yùndòngcháng</a:t>
            </a:r>
            <a:r>
              <a:rPr lang="en-US" altLang="zh-CN" sz="3200" dirty="0"/>
              <a:t>   </a:t>
            </a:r>
            <a:r>
              <a:rPr lang="en-US" sz="3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túshū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guǎn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hěn</a:t>
            </a:r>
            <a:r>
              <a:rPr lang="en-US" altLang="zh-C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yuǎn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A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</a:t>
            </a:r>
            <a:r>
              <a:rPr lang="zh-TW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运动场</a:t>
            </a:r>
            <a:r>
              <a:rPr lang="zh-CN" altLang="en-US" sz="5400" dirty="0">
                <a:solidFill>
                  <a:srgbClr val="C0504D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离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图书馆很</a:t>
            </a:r>
            <a:r>
              <a:rPr lang="zh-CN" altLang="en-US" sz="54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远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。</a:t>
            </a:r>
            <a:endParaRPr lang="en-US" altLang="zh-CN" sz="54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3200" dirty="0">
                <a:solidFill>
                  <a:prstClr val="black">
                    <a:lumMod val="65000"/>
                    <a:lumOff val="35000"/>
                  </a:prstClr>
                </a:solidFill>
                <a:ea typeface="Kaiti TC" charset="-120"/>
                <a:cs typeface="Kaiti TC" charset="-120"/>
              </a:rPr>
              <a:t>          </a:t>
            </a:r>
            <a:r>
              <a:rPr lang="en-US" altLang="zh-CN" sz="3200" dirty="0">
                <a:solidFill>
                  <a:prstClr val="black">
                    <a:lumMod val="65000"/>
                    <a:lumOff val="35000"/>
                  </a:prstClr>
                </a:solidFill>
                <a:ea typeface="Kaiti TC" charset="-120"/>
                <a:cs typeface="Kaiti TC" charset="-120"/>
              </a:rPr>
              <a:t>The sport field is far from the library.</a:t>
            </a:r>
            <a:endParaRPr lang="en-US" altLang="zh-CN" sz="54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3717DF9-78FF-B748-A09E-5C841CDE0D3A}"/>
              </a:ext>
            </a:extLst>
          </p:cNvPr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离</a:t>
            </a:r>
            <a:r>
              <a:rPr lang="zh-CN" altLang="en-US" sz="6000" dirty="0">
                <a:solidFill>
                  <a:schemeClr val="tx1"/>
                </a:solidFill>
                <a:latin typeface="Kaiti TC" charset="-120"/>
                <a:ea typeface="Kaiti TC" charset="-120"/>
                <a:cs typeface="Kaiti TC" charset="-120"/>
              </a:rPr>
              <a:t>  </a:t>
            </a:r>
            <a:r>
              <a:rPr lang="en-US" altLang="zh-CN" sz="3300" dirty="0" err="1"/>
              <a:t>lí</a:t>
            </a:r>
            <a:r>
              <a:rPr lang="it-IT" altLang="zh-CN" sz="3300" dirty="0"/>
              <a:t> </a:t>
            </a:r>
            <a:r>
              <a:rPr lang="it-IT" altLang="zh-CN" sz="49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it-IT" sz="5400" dirty="0"/>
              <a:t>  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it-IT" altLang="zh-CN" sz="3300" dirty="0" err="1">
                <a:latin typeface="Calibri" charset="0"/>
                <a:ea typeface="Calibri" charset="0"/>
                <a:cs typeface="Calibri" charset="0"/>
              </a:rPr>
              <a:t>Away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 from</a:t>
            </a:r>
            <a:r>
              <a:rPr lang="en-US" altLang="zh-CN" sz="3300" dirty="0">
                <a:latin typeface="Calibri" charset="0"/>
                <a:ea typeface="Calibri" charset="0"/>
                <a:cs typeface="Calibri" charset="0"/>
              </a:rPr>
              <a:t>  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it-IT" altLang="zh-CN" sz="3300" dirty="0" err="1">
                <a:latin typeface="Calibri" charset="0"/>
                <a:ea typeface="Calibri" charset="0"/>
                <a:cs typeface="Calibri" charset="0"/>
              </a:rPr>
              <a:t>preposition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8C37A3-4E9F-4246-80D3-F1EE3E6A2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35686"/>
            <a:ext cx="972487" cy="9724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07F6E9-D09C-6344-997D-36282DB84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690" y="1849103"/>
            <a:ext cx="2655653" cy="19917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3EB603-6A6B-1843-96D0-46FBD21428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610" y="4680626"/>
            <a:ext cx="2788436" cy="199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79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>
          <a:xfrm>
            <a:off x="374073" y="1311342"/>
            <a:ext cx="4197927" cy="2304694"/>
          </a:xfrm>
        </p:spPr>
        <p:txBody>
          <a:bodyPr/>
          <a:lstStyle/>
          <a:p>
            <a:r>
              <a:rPr lang="en-US" altLang="zh-CN" sz="4000" b="0" dirty="0">
                <a:solidFill>
                  <a:srgbClr val="C00000"/>
                </a:solidFill>
                <a:ea typeface="SimSun" charset="-122"/>
              </a:rPr>
              <a:t>top  </a:t>
            </a:r>
          </a:p>
          <a:p>
            <a:r>
              <a:rPr lang="zh-CN" altLang="en-US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上</a:t>
            </a:r>
            <a:r>
              <a:rPr lang="zh-CN" altLang="en-US" sz="4000" dirty="0">
                <a:latin typeface="KaiTi" charset="-122"/>
                <a:ea typeface="KaiTi" charset="-122"/>
                <a:cs typeface="KaiTi" charset="-122"/>
              </a:rPr>
              <a:t>边</a:t>
            </a:r>
            <a:r>
              <a:rPr lang="en-US" altLang="zh-CN" sz="4000" dirty="0">
                <a:latin typeface="KaiTi" charset="-122"/>
                <a:ea typeface="KaiTi" charset="-122"/>
                <a:cs typeface="KaiTi" charset="-122"/>
              </a:rPr>
              <a:t>/</a:t>
            </a:r>
            <a:r>
              <a:rPr lang="zh-CN" altLang="en-US" sz="4000" dirty="0">
                <a:latin typeface="KaiTi" charset="-122"/>
                <a:ea typeface="KaiTi" charset="-122"/>
                <a:cs typeface="KaiTi" charset="-122"/>
              </a:rPr>
              <a:t>面</a:t>
            </a:r>
            <a:r>
              <a:rPr lang="en-US" altLang="zh-CN" sz="4000" dirty="0">
                <a:latin typeface="KaiTi" charset="-122"/>
                <a:ea typeface="KaiTi" charset="-122"/>
                <a:cs typeface="KaiTi" charset="-122"/>
              </a:rPr>
              <a:t>/</a:t>
            </a:r>
            <a:r>
              <a:rPr lang="zh-CN" altLang="en-US" sz="4000" dirty="0">
                <a:latin typeface="KaiTi" charset="-122"/>
                <a:ea typeface="KaiTi" charset="-122"/>
                <a:cs typeface="KaiTi" charset="-122"/>
              </a:rPr>
              <a:t>头 </a:t>
            </a:r>
            <a:endParaRPr lang="en-US" altLang="zh-CN" sz="4000" dirty="0">
              <a:latin typeface="KaiTi" charset="-122"/>
              <a:ea typeface="KaiTi" charset="-122"/>
              <a:cs typeface="KaiTi" charset="-122"/>
            </a:endParaRPr>
          </a:p>
          <a:p>
            <a:r>
              <a:rPr lang="en-US" altLang="zh-CN" sz="3200" b="0" dirty="0" err="1">
                <a:ea typeface="SimSun" charset="-122"/>
              </a:rPr>
              <a:t>Shàng</a:t>
            </a:r>
            <a:r>
              <a:rPr lang="en-US" altLang="zh-CN" sz="3200" b="0" dirty="0">
                <a:ea typeface="SimSun" charset="-122"/>
              </a:rPr>
              <a:t> </a:t>
            </a:r>
            <a:r>
              <a:rPr lang="en-US" altLang="zh-CN" sz="3200" b="0" dirty="0" err="1">
                <a:ea typeface="SimSun" charset="-122"/>
              </a:rPr>
              <a:t>bian</a:t>
            </a:r>
            <a:r>
              <a:rPr lang="en-US" altLang="zh-CN" sz="3200" b="0" dirty="0">
                <a:ea typeface="SimSun" charset="-122"/>
              </a:rPr>
              <a:t>/</a:t>
            </a:r>
            <a:r>
              <a:rPr lang="en-US" altLang="zh-CN" sz="3200" b="0" dirty="0" err="1">
                <a:ea typeface="SimSun" charset="-122"/>
              </a:rPr>
              <a:t>mian</a:t>
            </a:r>
            <a:r>
              <a:rPr lang="en-US" altLang="zh-CN" sz="3200" b="0" dirty="0">
                <a:ea typeface="SimSun" charset="-122"/>
              </a:rPr>
              <a:t>/</a:t>
            </a:r>
            <a:r>
              <a:rPr lang="en-US" altLang="zh-CN" sz="3200" b="0" dirty="0" err="1">
                <a:ea typeface="SimSun" charset="-122"/>
              </a:rPr>
              <a:t>tou</a:t>
            </a:r>
            <a:r>
              <a:rPr lang="en-US" altLang="zh-CN" sz="3200" b="0" dirty="0">
                <a:ea typeface="SimSun" charset="-122"/>
              </a:rPr>
              <a:t>  </a:t>
            </a:r>
          </a:p>
        </p:txBody>
      </p:sp>
      <p:sp>
        <p:nvSpPr>
          <p:cNvPr id="512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85018" y="4392669"/>
            <a:ext cx="3352800" cy="2465331"/>
          </a:xfrm>
          <a:solidFill>
            <a:schemeClr val="bg1"/>
          </a:solidFill>
        </p:spPr>
        <p:txBody>
          <a:bodyPr/>
          <a:lstStyle/>
          <a:p>
            <a:r>
              <a:rPr lang="en-US" altLang="zh-CN" sz="4000" b="0" dirty="0">
                <a:solidFill>
                  <a:srgbClr val="C00000"/>
                </a:solidFill>
                <a:ea typeface="SimSun" charset="-122"/>
              </a:rPr>
              <a:t>bottom</a:t>
            </a:r>
          </a:p>
          <a:p>
            <a:r>
              <a:rPr lang="zh-CN" altLang="en-US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下</a:t>
            </a:r>
            <a:r>
              <a:rPr lang="zh-CN" altLang="en-US" sz="4000" dirty="0">
                <a:latin typeface="KaiTi" charset="-122"/>
                <a:ea typeface="KaiTi" charset="-122"/>
                <a:cs typeface="KaiTi" charset="-122"/>
              </a:rPr>
              <a:t>边</a:t>
            </a:r>
            <a:r>
              <a:rPr lang="en-US" altLang="zh-CN" sz="4000" dirty="0">
                <a:latin typeface="KaiTi" charset="-122"/>
                <a:ea typeface="KaiTi" charset="-122"/>
                <a:cs typeface="KaiTi" charset="-122"/>
              </a:rPr>
              <a:t>/</a:t>
            </a:r>
            <a:r>
              <a:rPr lang="zh-CN" altLang="en-US" sz="4000" dirty="0">
                <a:latin typeface="KaiTi" charset="-122"/>
                <a:ea typeface="KaiTi" charset="-122"/>
                <a:cs typeface="KaiTi" charset="-122"/>
              </a:rPr>
              <a:t>面</a:t>
            </a:r>
            <a:r>
              <a:rPr lang="en-US" altLang="zh-CN" sz="4000" dirty="0">
                <a:latin typeface="KaiTi" charset="-122"/>
                <a:ea typeface="KaiTi" charset="-122"/>
                <a:cs typeface="KaiTi" charset="-122"/>
              </a:rPr>
              <a:t>/</a:t>
            </a:r>
            <a:r>
              <a:rPr lang="zh-CN" altLang="en-US" sz="4000" dirty="0">
                <a:latin typeface="KaiTi" charset="-122"/>
                <a:ea typeface="KaiTi" charset="-122"/>
                <a:cs typeface="KaiTi" charset="-122"/>
              </a:rPr>
              <a:t>头</a:t>
            </a:r>
            <a:r>
              <a:rPr lang="zh-CN" altLang="en-US" dirty="0">
                <a:ea typeface="SimSun" charset="-122"/>
              </a:rPr>
              <a:t> </a:t>
            </a:r>
            <a:endParaRPr lang="en-US" altLang="zh-CN" dirty="0">
              <a:ea typeface="SimSun" charset="-122"/>
            </a:endParaRPr>
          </a:p>
          <a:p>
            <a:r>
              <a:rPr lang="en-US" altLang="zh-CN" sz="3200" b="0" dirty="0" err="1">
                <a:ea typeface="SimSun" charset="-122"/>
              </a:rPr>
              <a:t>Xià</a:t>
            </a:r>
            <a:r>
              <a:rPr lang="en-US" altLang="zh-CN" sz="3200" b="0" dirty="0">
                <a:ea typeface="SimSun" charset="-122"/>
              </a:rPr>
              <a:t> </a:t>
            </a:r>
            <a:r>
              <a:rPr lang="en-US" altLang="zh-CN" sz="3200" b="0" dirty="0" err="1">
                <a:ea typeface="SimSun" charset="-122"/>
              </a:rPr>
              <a:t>bian</a:t>
            </a:r>
            <a:r>
              <a:rPr lang="en-US" altLang="zh-CN" sz="3200" b="0" dirty="0">
                <a:ea typeface="SimSun" charset="-122"/>
              </a:rPr>
              <a:t>/</a:t>
            </a:r>
            <a:r>
              <a:rPr lang="en-US" altLang="zh-CN" sz="3200" b="0" dirty="0" err="1">
                <a:ea typeface="SimSun" charset="-122"/>
              </a:rPr>
              <a:t>mian</a:t>
            </a:r>
            <a:r>
              <a:rPr lang="en-US" altLang="zh-CN" sz="3200" b="0" dirty="0">
                <a:ea typeface="SimSun" charset="-122"/>
              </a:rPr>
              <a:t>/</a:t>
            </a:r>
            <a:r>
              <a:rPr lang="en-US" altLang="zh-CN" sz="3200" b="0" dirty="0" err="1">
                <a:ea typeface="SimSun" charset="-122"/>
              </a:rPr>
              <a:t>tou</a:t>
            </a:r>
            <a:r>
              <a:rPr lang="en-US" altLang="zh-CN" sz="3200" b="0" dirty="0">
                <a:ea typeface="SimSun" charset="-122"/>
              </a:rPr>
              <a:t>  </a:t>
            </a:r>
          </a:p>
        </p:txBody>
      </p:sp>
      <p:pic>
        <p:nvPicPr>
          <p:cNvPr id="5125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599" y="3744541"/>
            <a:ext cx="4211781" cy="3070146"/>
          </a:xfrm>
          <a:noFill/>
        </p:spPr>
      </p:pic>
      <p:pic>
        <p:nvPicPr>
          <p:cNvPr id="5126" name="Picture 9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76720" y="1311342"/>
            <a:ext cx="4294843" cy="3302221"/>
          </a:xfrm>
          <a:noFill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ln w="28575"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en-US" altLang="zh-CN" dirty="0">
                <a:ea typeface="SimSun" charset="-122"/>
                <a:cs typeface="Times New Roman" charset="0"/>
              </a:rPr>
              <a:t>Suffixes </a:t>
            </a:r>
            <a:r>
              <a:rPr lang="zh-CN" altLang="en-US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边</a:t>
            </a:r>
            <a:r>
              <a:rPr lang="zh-CN" altLang="en-US" dirty="0">
                <a:solidFill>
                  <a:srgbClr val="C00000"/>
                </a:solidFill>
                <a:ea typeface="SimSun" charset="-122"/>
                <a:cs typeface="Times New Roman" charset="0"/>
              </a:rPr>
              <a:t> </a:t>
            </a:r>
            <a:r>
              <a:rPr lang="en-US" altLang="zh-CN" dirty="0" err="1">
                <a:solidFill>
                  <a:srgbClr val="C00000"/>
                </a:solidFill>
                <a:ea typeface="SimSun" charset="-122"/>
                <a:cs typeface="Times New Roman" charset="0"/>
              </a:rPr>
              <a:t>biān</a:t>
            </a:r>
            <a:r>
              <a:rPr lang="en-US" altLang="zh-CN" dirty="0">
                <a:solidFill>
                  <a:srgbClr val="C00000"/>
                </a:solidFill>
                <a:ea typeface="SimSun" charset="-122"/>
                <a:cs typeface="Times New Roman" charset="0"/>
              </a:rPr>
              <a:t>/</a:t>
            </a:r>
            <a:r>
              <a:rPr lang="zh-CN" altLang="en-US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面</a:t>
            </a:r>
            <a:r>
              <a:rPr lang="zh-CN" altLang="en-US" dirty="0">
                <a:solidFill>
                  <a:srgbClr val="C00000"/>
                </a:solidFill>
                <a:ea typeface="SimSun" charset="-122"/>
                <a:cs typeface="Times New Roman" charset="0"/>
              </a:rPr>
              <a:t> </a:t>
            </a:r>
            <a:r>
              <a:rPr lang="en-US" altLang="zh-CN" dirty="0" err="1">
                <a:solidFill>
                  <a:srgbClr val="C00000"/>
                </a:solidFill>
                <a:ea typeface="SimSun" charset="-122"/>
                <a:cs typeface="Times New Roman" charset="0"/>
              </a:rPr>
              <a:t>miàn</a:t>
            </a:r>
            <a:r>
              <a:rPr lang="en-US" altLang="zh-CN" dirty="0">
                <a:solidFill>
                  <a:srgbClr val="C00000"/>
                </a:solidFill>
                <a:ea typeface="SimSun" charset="-122"/>
                <a:cs typeface="Times New Roman" charset="0"/>
              </a:rPr>
              <a:t>/</a:t>
            </a:r>
            <a:r>
              <a:rPr lang="zh-CN" altLang="en-US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头</a:t>
            </a:r>
            <a:r>
              <a:rPr lang="zh-CN" altLang="en-US" dirty="0">
                <a:solidFill>
                  <a:srgbClr val="C00000"/>
                </a:solidFill>
                <a:ea typeface="SimSun" charset="-122"/>
                <a:cs typeface="Times New Roman" charset="0"/>
              </a:rPr>
              <a:t> </a:t>
            </a:r>
            <a:r>
              <a:rPr lang="en-US" altLang="zh-CN" dirty="0" err="1">
                <a:solidFill>
                  <a:srgbClr val="C00000"/>
                </a:solidFill>
                <a:ea typeface="SimSun" charset="-122"/>
                <a:cs typeface="Times New Roman" charset="0"/>
              </a:rPr>
              <a:t>tóu</a:t>
            </a:r>
            <a:endParaRPr lang="zh-CN" altLang="en-US" dirty="0">
              <a:ea typeface="SimSun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336013" y="4392670"/>
            <a:ext cx="3976255" cy="220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344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56203" y="1467423"/>
            <a:ext cx="9366169" cy="4892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Niǔyuē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wǒmen</a:t>
            </a:r>
            <a:r>
              <a:rPr lang="en-US" altLang="zh-C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zhè’er</a:t>
            </a:r>
            <a:r>
              <a:rPr lang="en-US" altLang="zh-C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yuǎn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</a:t>
            </a:r>
            <a:endParaRPr lang="en-US" altLang="zh-CN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Q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</a:t>
            </a:r>
            <a:r>
              <a:rPr lang="zh-TW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纽约</a:t>
            </a:r>
            <a:r>
              <a:rPr lang="zh-CN" altLang="en-US" sz="54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离</a:t>
            </a:r>
            <a:r>
              <a:rPr lang="zh-TW" altLang="en-US" sz="5400" u="sng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我们这儿</a:t>
            </a:r>
            <a:r>
              <a:rPr lang="zh-CN" altLang="en-US" sz="54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远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吗？</a:t>
            </a:r>
            <a:r>
              <a:rPr lang="en-US" altLang="zh-CN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        </a:t>
            </a:r>
            <a:r>
              <a:rPr lang="en-US" altLang="zh-CN" sz="3200" dirty="0">
                <a:solidFill>
                  <a:prstClr val="black">
                    <a:lumMod val="65000"/>
                    <a:lumOff val="35000"/>
                  </a:prstClr>
                </a:solidFill>
                <a:ea typeface="Kaiti TC" charset="-120"/>
                <a:cs typeface="Kaiti TC" charset="-120"/>
              </a:rPr>
              <a:t>Is</a:t>
            </a:r>
            <a:r>
              <a:rPr lang="zh-CN" altLang="en-US" sz="3200" dirty="0">
                <a:solidFill>
                  <a:prstClr val="black">
                    <a:lumMod val="65000"/>
                    <a:lumOff val="35000"/>
                  </a:prstClr>
                </a:solidFill>
                <a:ea typeface="Kaiti TC" charset="-120"/>
                <a:cs typeface="Kaiti TC" charset="-120"/>
              </a:rPr>
              <a:t> </a:t>
            </a:r>
            <a:r>
              <a:rPr lang="en-US" altLang="zh-CN" sz="3200" dirty="0">
                <a:solidFill>
                  <a:prstClr val="black">
                    <a:lumMod val="65000"/>
                    <a:lumOff val="35000"/>
                  </a:prstClr>
                </a:solidFill>
                <a:ea typeface="Kaiti TC" charset="-120"/>
                <a:cs typeface="Kaiti TC" charset="-120"/>
              </a:rPr>
              <a:t>New York from from our location?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3200" dirty="0">
              <a:solidFill>
                <a:prstClr val="black">
                  <a:lumMod val="65000"/>
                  <a:lumOff val="35000"/>
                </a:prstClr>
              </a:solidFill>
              <a:ea typeface="Kaiti TC" charset="-120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3200" dirty="0">
                <a:solidFill>
                  <a:srgbClr val="0070C0"/>
                </a:solidFill>
              </a:rPr>
              <a:t>            </a:t>
            </a:r>
            <a:r>
              <a:rPr lang="en-US" altLang="zh-CN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Niǔyuē</a:t>
            </a:r>
            <a:r>
              <a:rPr lang="en-US" altLang="zh-C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altLang="zh-CN" sz="3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wǒmen</a:t>
            </a:r>
            <a:r>
              <a:rPr lang="en-US" altLang="zh-C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zhè’er</a:t>
            </a:r>
            <a:r>
              <a:rPr lang="en-US" altLang="zh-C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zh-CN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hěn</a:t>
            </a:r>
            <a:r>
              <a:rPr lang="en-US" altLang="zh-C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yuǎn</a:t>
            </a:r>
            <a:r>
              <a:rPr lang="en-US" altLang="zh-C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A:</a:t>
            </a:r>
            <a:r>
              <a:rPr lang="zh-TW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纽约</a:t>
            </a:r>
            <a:r>
              <a:rPr lang="zh-CN" altLang="en-US" sz="54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离</a:t>
            </a:r>
            <a:r>
              <a:rPr lang="zh-TW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我们这儿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很</a:t>
            </a:r>
            <a:r>
              <a:rPr lang="zh-CN" altLang="en-US" sz="54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远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。</a:t>
            </a:r>
            <a:endParaRPr lang="en-US" altLang="zh-CN" sz="54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3200" dirty="0">
                <a:solidFill>
                  <a:prstClr val="black">
                    <a:lumMod val="65000"/>
                    <a:lumOff val="35000"/>
                  </a:prstClr>
                </a:solidFill>
                <a:ea typeface="Kaiti TC" charset="-120"/>
                <a:cs typeface="Kaiti TC" charset="-120"/>
              </a:rPr>
              <a:t> </a:t>
            </a:r>
            <a:r>
              <a:rPr lang="en-US" altLang="zh-CN" sz="3200" dirty="0">
                <a:solidFill>
                  <a:prstClr val="black">
                    <a:lumMod val="65000"/>
                    <a:lumOff val="35000"/>
                  </a:prstClr>
                </a:solidFill>
                <a:ea typeface="Kaiti TC" charset="-120"/>
                <a:cs typeface="Kaiti TC" charset="-120"/>
              </a:rPr>
              <a:t>          New York is from from our location.</a:t>
            </a:r>
            <a:endParaRPr lang="en-US" altLang="zh-CN" sz="54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3717DF9-78FF-B748-A09E-5C841CDE0D3A}"/>
              </a:ext>
            </a:extLst>
          </p:cNvPr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离</a:t>
            </a:r>
            <a:r>
              <a:rPr lang="zh-CN" altLang="en-US" sz="6000" dirty="0">
                <a:solidFill>
                  <a:schemeClr val="tx1"/>
                </a:solidFill>
                <a:latin typeface="Kaiti TC" charset="-120"/>
                <a:ea typeface="Kaiti TC" charset="-120"/>
                <a:cs typeface="Kaiti TC" charset="-120"/>
              </a:rPr>
              <a:t>  </a:t>
            </a:r>
            <a:r>
              <a:rPr lang="en-US" altLang="zh-CN" sz="3300" dirty="0" err="1"/>
              <a:t>lí</a:t>
            </a:r>
            <a:r>
              <a:rPr lang="it-IT" altLang="zh-CN" sz="3300" dirty="0"/>
              <a:t> </a:t>
            </a:r>
            <a:r>
              <a:rPr lang="it-IT" altLang="zh-CN" sz="49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it-IT" sz="5400" dirty="0"/>
              <a:t>  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it-IT" altLang="zh-CN" sz="3300" dirty="0" err="1">
                <a:latin typeface="Calibri" charset="0"/>
                <a:ea typeface="Calibri" charset="0"/>
                <a:cs typeface="Calibri" charset="0"/>
              </a:rPr>
              <a:t>Away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 from</a:t>
            </a:r>
            <a:r>
              <a:rPr lang="en-US" altLang="zh-CN" sz="3300" dirty="0">
                <a:latin typeface="Calibri" charset="0"/>
                <a:ea typeface="Calibri" charset="0"/>
                <a:cs typeface="Calibri" charset="0"/>
              </a:rPr>
              <a:t>  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it-IT" altLang="zh-CN" sz="3300" dirty="0" err="1">
                <a:latin typeface="Calibri" charset="0"/>
                <a:ea typeface="Calibri" charset="0"/>
                <a:cs typeface="Calibri" charset="0"/>
              </a:rPr>
              <a:t>preposition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8C37A3-4E9F-4246-80D3-F1EE3E6A2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35686"/>
            <a:ext cx="972487" cy="972487"/>
          </a:xfrm>
          <a:prstGeom prst="rect">
            <a:avLst/>
          </a:prstGeom>
        </p:spPr>
      </p:pic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ADED762A-A192-404D-B812-CE690F3C4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5835" y="4118166"/>
            <a:ext cx="4004310" cy="267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832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03206" y="1524718"/>
            <a:ext cx="11785588" cy="5145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4" indent="-685800">
              <a:spcBef>
                <a:spcPts val="0"/>
              </a:spcBef>
              <a:buClrTx/>
              <a:defRPr/>
            </a:pPr>
            <a:r>
              <a:rPr lang="zh-TW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我</a:t>
            </a:r>
            <a:r>
              <a:rPr lang="zh-TW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没有</a:t>
            </a:r>
            <a:r>
              <a:rPr lang="zh-TW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他高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。（</a:t>
            </a:r>
            <a:r>
              <a:rPr lang="zh-TW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他比我高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。）</a:t>
            </a: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Wǒ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méiyǒu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tā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gāo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zh-CN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Tā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bǐ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wǒ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gāo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4" indent="-685800">
              <a:spcBef>
                <a:spcPts val="0"/>
              </a:spcBef>
              <a:buClrTx/>
              <a:defRPr/>
            </a:pPr>
            <a:r>
              <a:rPr lang="zh-TW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北京</a:t>
            </a:r>
            <a:r>
              <a:rPr lang="zh-TW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没有</a:t>
            </a:r>
            <a:r>
              <a:rPr lang="zh-TW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上海热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。（</a:t>
            </a:r>
            <a:r>
              <a:rPr lang="zh-TW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上海比北京热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。）</a:t>
            </a: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Běijīng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méiyǒu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shànghǎi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rè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zh-CN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Shànghǎi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bǐ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běijīng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rè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685800" lvl="4" indent="-685800">
              <a:spcBef>
                <a:spcPts val="0"/>
              </a:spcBef>
              <a:buClrTx/>
              <a:defRPr/>
            </a:pPr>
            <a:r>
              <a:rPr lang="zh-TW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教室</a:t>
            </a:r>
            <a:r>
              <a:rPr lang="zh-TW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没有</a:t>
            </a:r>
            <a:r>
              <a:rPr lang="zh-TW" altLang="en-US" sz="4800" u="sng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运动场</a:t>
            </a:r>
            <a:r>
              <a:rPr lang="zh-TW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远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。</a:t>
            </a: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Jiàoshì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méiyǒu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yùndòngchǎng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yuǎn</a:t>
            </a: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685800" lvl="4" indent="-685800">
              <a:spcBef>
                <a:spcPts val="0"/>
              </a:spcBef>
              <a:buClrTx/>
              <a:defRPr/>
            </a:pPr>
            <a:endParaRPr lang="en-US" altLang="zh-CN" sz="54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685800" lvl="4" indent="-685800">
              <a:spcBef>
                <a:spcPts val="0"/>
              </a:spcBef>
              <a:buClrTx/>
              <a:defRPr/>
            </a:pPr>
            <a:endParaRPr lang="en-US" altLang="zh-CN" sz="54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3717DF9-78FF-B748-A09E-5C841CDE0D3A}"/>
              </a:ext>
            </a:extLst>
          </p:cNvPr>
          <p:cNvSpPr txBox="1">
            <a:spLocks/>
          </p:cNvSpPr>
          <p:nvPr/>
        </p:nvSpPr>
        <p:spPr bwMode="black">
          <a:xfrm>
            <a:off x="15118" y="19908"/>
            <a:ext cx="12176881" cy="1088265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3300" dirty="0">
                <a:solidFill>
                  <a:schemeClr val="tx1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Using </a:t>
            </a:r>
            <a:r>
              <a:rPr lang="zh-TW" altLang="en-US" sz="6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没有</a:t>
            </a:r>
            <a:r>
              <a:rPr lang="zh-CN" altLang="en-US" sz="6000" dirty="0">
                <a:solidFill>
                  <a:srgbClr val="C00000"/>
                </a:solidFill>
                <a:latin typeface="Kaiti TC" charset="-120"/>
                <a:ea typeface="Kaiti TC" charset="-120"/>
                <a:cs typeface="Kaiti TC" charset="-120"/>
              </a:rPr>
              <a:t> </a:t>
            </a:r>
            <a:r>
              <a:rPr lang="en-US" altLang="zh-CN" sz="3300" dirty="0" err="1">
                <a:solidFill>
                  <a:srgbClr val="C00000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lí</a:t>
            </a:r>
            <a:r>
              <a:rPr lang="it-IT" altLang="zh-CN" sz="3300" dirty="0">
                <a:solidFill>
                  <a:srgbClr val="C00000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  (</a:t>
            </a:r>
            <a:r>
              <a:rPr lang="it-IT" altLang="zh-CN" sz="3300" dirty="0" err="1">
                <a:solidFill>
                  <a:srgbClr val="C00000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not</a:t>
            </a:r>
            <a:r>
              <a:rPr lang="it-IT" altLang="zh-CN" sz="3300" dirty="0">
                <a:solidFill>
                  <a:srgbClr val="C00000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 </a:t>
            </a:r>
            <a:r>
              <a:rPr lang="it-IT" altLang="zh-CN" sz="3300" dirty="0" err="1">
                <a:solidFill>
                  <a:srgbClr val="C00000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as</a:t>
            </a:r>
            <a:r>
              <a:rPr lang="it-IT" altLang="zh-CN" sz="3300" dirty="0">
                <a:solidFill>
                  <a:srgbClr val="C00000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… ) </a:t>
            </a:r>
            <a:r>
              <a:rPr lang="it-IT" altLang="zh-CN" sz="3300" dirty="0">
                <a:solidFill>
                  <a:schemeClr val="tx1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to </a:t>
            </a:r>
            <a:r>
              <a:rPr lang="it-IT" altLang="zh-CN" sz="3300" dirty="0" err="1">
                <a:solidFill>
                  <a:schemeClr val="tx1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make</a:t>
            </a:r>
            <a:r>
              <a:rPr lang="it-IT" altLang="zh-CN" sz="3300" dirty="0">
                <a:solidFill>
                  <a:schemeClr val="tx1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 a </a:t>
            </a:r>
            <a:r>
              <a:rPr lang="it-IT" altLang="zh-CN" sz="3300" dirty="0" err="1">
                <a:solidFill>
                  <a:schemeClr val="tx1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comparison</a:t>
            </a:r>
            <a:endParaRPr lang="en-US" sz="3300" dirty="0">
              <a:solidFill>
                <a:srgbClr val="C00000"/>
              </a:solidFill>
              <a:latin typeface="Calibri" panose="020F0502020204030204" pitchFamily="34" charset="0"/>
              <a:ea typeface="Kaiti TC" charset="-12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8C37A3-4E9F-4246-80D3-F1EE3E6A2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282" y="135686"/>
            <a:ext cx="833305" cy="83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997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03206" y="1223951"/>
            <a:ext cx="11785588" cy="569765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4" indent="-685800">
              <a:spcBef>
                <a:spcPts val="0"/>
              </a:spcBef>
              <a:buClrTx/>
              <a:defRPr/>
            </a:pPr>
            <a:r>
              <a:rPr lang="zh-TW" altLang="en-US" sz="77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我没有他</a:t>
            </a:r>
            <a:r>
              <a:rPr lang="zh-TW" altLang="en-US" sz="77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那么</a:t>
            </a:r>
            <a:r>
              <a:rPr lang="zh-TW" altLang="en-US" sz="77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高</a:t>
            </a:r>
            <a:r>
              <a:rPr lang="zh-CN" altLang="en-US" sz="77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。   </a:t>
            </a:r>
            <a:r>
              <a:rPr lang="en-US" altLang="zh-CN" sz="51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am </a:t>
            </a:r>
            <a:r>
              <a:rPr lang="en-US" altLang="zh-CN" sz="51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as </a:t>
            </a:r>
            <a:r>
              <a:rPr lang="en-US" altLang="zh-CN" sz="51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tall </a:t>
            </a:r>
            <a:r>
              <a:rPr lang="en-US" altLang="zh-CN" sz="51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lang="en-US" altLang="zh-CN" sz="51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is.</a:t>
            </a:r>
          </a:p>
          <a:p>
            <a:pPr marL="0" lvl="4" indent="0">
              <a:lnSpc>
                <a:spcPct val="120000"/>
              </a:lnSpc>
              <a:spcBef>
                <a:spcPts val="0"/>
              </a:spcBef>
              <a:buClrTx/>
              <a:buNone/>
              <a:defRPr/>
            </a:pPr>
            <a:r>
              <a:rPr lang="zh-CN" altLang="en-US" sz="51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sz="51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Wǒ</a:t>
            </a:r>
            <a:r>
              <a:rPr lang="en-US" sz="51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méiyǒu</a:t>
            </a:r>
            <a:r>
              <a:rPr lang="en-US" sz="51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tā</a:t>
            </a:r>
            <a:r>
              <a:rPr lang="en-US" sz="51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nàme</a:t>
            </a:r>
            <a:r>
              <a:rPr lang="en-US" sz="51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gāo</a:t>
            </a:r>
            <a:r>
              <a:rPr lang="en-US" sz="51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685800" lvl="4" indent="-685800">
              <a:spcBef>
                <a:spcPts val="0"/>
              </a:spcBef>
              <a:buClrTx/>
              <a:defRPr/>
            </a:pP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685800" lvl="4" indent="-685800">
              <a:spcBef>
                <a:spcPts val="0"/>
              </a:spcBef>
              <a:buClrTx/>
              <a:defRPr/>
            </a:pPr>
            <a:r>
              <a:rPr lang="zh-TW" altLang="en-US" sz="77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北京没有上海</a:t>
            </a:r>
            <a:r>
              <a:rPr lang="zh-TW" altLang="en-US" sz="77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那么</a:t>
            </a:r>
            <a:r>
              <a:rPr lang="zh-TW" altLang="en-US" sz="77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热</a:t>
            </a:r>
            <a:r>
              <a:rPr lang="zh-CN" altLang="en-US" sz="77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altLang="zh-CN" sz="77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lvl="4" indent="0">
              <a:lnSpc>
                <a:spcPct val="120000"/>
              </a:lnSpc>
              <a:spcBef>
                <a:spcPts val="0"/>
              </a:spcBef>
              <a:buClrTx/>
              <a:buNone/>
              <a:defRPr/>
            </a:pPr>
            <a:r>
              <a:rPr lang="zh-CN" altLang="en-US" sz="51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sz="51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Běijīng</a:t>
            </a:r>
            <a:r>
              <a:rPr lang="en-US" sz="51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méiyǒu</a:t>
            </a:r>
            <a:r>
              <a:rPr lang="en-US" sz="51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shànghǎi</a:t>
            </a:r>
            <a:r>
              <a:rPr lang="en-US" sz="51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nàme</a:t>
            </a:r>
            <a:r>
              <a:rPr lang="en-US" sz="51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rè</a:t>
            </a:r>
            <a:r>
              <a:rPr lang="en-US" sz="51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685800" lvl="4" indent="-685800">
              <a:spcBef>
                <a:spcPts val="0"/>
              </a:spcBef>
              <a:buClrTx/>
              <a:defRPr/>
            </a:pP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685800" lvl="4" indent="-685800">
              <a:spcBef>
                <a:spcPts val="0"/>
              </a:spcBef>
              <a:buClrTx/>
              <a:defRPr/>
            </a:pPr>
            <a:r>
              <a:rPr lang="zh-TW" altLang="en-US" sz="77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教室没有</a:t>
            </a:r>
            <a:r>
              <a:rPr lang="zh-TW" altLang="en-US" sz="7700" u="sng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运动场</a:t>
            </a:r>
            <a:r>
              <a:rPr lang="zh-TW" altLang="en-US" sz="77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那么</a:t>
            </a:r>
            <a:r>
              <a:rPr lang="zh-TW" altLang="en-US" sz="77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远</a:t>
            </a:r>
            <a:r>
              <a:rPr lang="zh-CN" altLang="en-US" sz="77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altLang="zh-CN" sz="77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lvl="4" indent="0">
              <a:lnSpc>
                <a:spcPct val="120000"/>
              </a:lnSpc>
              <a:spcBef>
                <a:spcPts val="0"/>
              </a:spcBef>
              <a:buClrTx/>
              <a:buNone/>
              <a:defRPr/>
            </a:pPr>
            <a:r>
              <a:rPr lang="zh-CN" altLang="en-US" sz="51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sz="51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Jiàoshì</a:t>
            </a:r>
            <a:r>
              <a:rPr lang="en-US" sz="51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méiyǒu</a:t>
            </a:r>
            <a:r>
              <a:rPr lang="en-US" sz="51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yùndòngchǎng</a:t>
            </a:r>
            <a:r>
              <a:rPr lang="en-US" sz="51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nàme</a:t>
            </a:r>
            <a:r>
              <a:rPr lang="en-US" sz="51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yuǎn</a:t>
            </a:r>
            <a:r>
              <a:rPr lang="en-US" sz="5100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zh-CN" sz="5100" dirty="0">
              <a:solidFill>
                <a:srgbClr val="0053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4" indent="0">
              <a:lnSpc>
                <a:spcPct val="120000"/>
              </a:lnSpc>
              <a:spcBef>
                <a:spcPts val="0"/>
              </a:spcBef>
              <a:buClrTx/>
              <a:buNone/>
              <a:defRPr/>
            </a:pPr>
            <a:endParaRPr lang="en-US" altLang="zh-CN" sz="3800" dirty="0">
              <a:solidFill>
                <a:srgbClr val="0070C0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685800" lvl="4" indent="-685800">
              <a:spcBef>
                <a:spcPts val="0"/>
              </a:spcBef>
              <a:buClrTx/>
              <a:buFont typeface="Wingdings" pitchFamily="2" charset="2"/>
              <a:buChar char="Ø"/>
              <a:defRPr/>
            </a:pPr>
            <a:r>
              <a:rPr lang="zh-TW" altLang="en-US" sz="69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没有</a:t>
            </a:r>
            <a:r>
              <a:rPr lang="en-US" altLang="zh-TW" sz="69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…</a:t>
            </a:r>
            <a:r>
              <a:rPr lang="zh-TW" altLang="en-US" sz="69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那么</a:t>
            </a:r>
            <a:r>
              <a:rPr lang="en-US" altLang="zh-TW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TW" sz="4600" dirty="0">
                <a:solidFill>
                  <a:srgbClr val="C0000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means “not reaching a point of “</a:t>
            </a:r>
            <a:endParaRPr lang="en-US" altLang="zh-CN" sz="4600" dirty="0">
              <a:solidFill>
                <a:srgbClr val="C0000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3717DF9-78FF-B748-A09E-5C841CDE0D3A}"/>
              </a:ext>
            </a:extLst>
          </p:cNvPr>
          <p:cNvSpPr txBox="1">
            <a:spLocks/>
          </p:cNvSpPr>
          <p:nvPr/>
        </p:nvSpPr>
        <p:spPr bwMode="black">
          <a:xfrm>
            <a:off x="15118" y="19908"/>
            <a:ext cx="12176881" cy="1088265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3300" dirty="0">
                <a:solidFill>
                  <a:schemeClr val="tx1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Using </a:t>
            </a:r>
            <a:r>
              <a:rPr lang="zh-TW" altLang="en-US" sz="6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那么</a:t>
            </a:r>
            <a:r>
              <a:rPr lang="zh-CN" altLang="en-US" sz="6000" dirty="0">
                <a:solidFill>
                  <a:srgbClr val="C00000"/>
                </a:solidFill>
                <a:latin typeface="Kaiti TC" charset="-120"/>
                <a:ea typeface="Kaiti TC" charset="-120"/>
                <a:cs typeface="Kaiti TC" charset="-120"/>
              </a:rPr>
              <a:t> </a:t>
            </a:r>
            <a:r>
              <a:rPr lang="en-US" altLang="zh-CN" sz="3300" dirty="0" err="1">
                <a:solidFill>
                  <a:srgbClr val="C00000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nàme</a:t>
            </a:r>
            <a:r>
              <a:rPr lang="it-IT" altLang="zh-CN" sz="3300" dirty="0">
                <a:solidFill>
                  <a:srgbClr val="C00000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  (… ) </a:t>
            </a:r>
            <a:r>
              <a:rPr lang="it-IT" altLang="zh-CN" sz="3300" dirty="0">
                <a:solidFill>
                  <a:schemeClr val="tx1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to indicate </a:t>
            </a:r>
            <a:r>
              <a:rPr lang="it-IT" altLang="zh-CN" sz="3300" dirty="0" err="1">
                <a:solidFill>
                  <a:schemeClr val="tx1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degree</a:t>
            </a:r>
            <a:endParaRPr lang="en-US" sz="3300" dirty="0">
              <a:solidFill>
                <a:srgbClr val="C00000"/>
              </a:solidFill>
              <a:latin typeface="Calibri" panose="020F0502020204030204" pitchFamily="34" charset="0"/>
              <a:ea typeface="Kaiti TC" charset="-12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8C37A3-4E9F-4246-80D3-F1EE3E6A2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282" y="135686"/>
            <a:ext cx="833305" cy="83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838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9999" y="1637731"/>
            <a:ext cx="11785588" cy="48995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4" indent="-685800">
              <a:spcBef>
                <a:spcPts val="0"/>
              </a:spcBef>
              <a:buClrTx/>
              <a:defRPr/>
            </a:pPr>
            <a:r>
              <a:rPr lang="zh-TW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你</a:t>
            </a:r>
            <a:r>
              <a:rPr lang="zh-TW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那么</a:t>
            </a:r>
            <a:r>
              <a:rPr lang="zh-TW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会说中文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，</a:t>
            </a:r>
            <a:r>
              <a:rPr lang="zh-TW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你教我说中文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。</a:t>
            </a: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Nǐ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nàme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shuō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zhōngwén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nǐ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jiào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wǒ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shuō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zhōngwén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4" indent="-685800">
              <a:spcBef>
                <a:spcPts val="0"/>
              </a:spcBef>
              <a:buClrTx/>
              <a:defRPr/>
            </a:pPr>
            <a:r>
              <a:rPr lang="zh-TW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你</a:t>
            </a:r>
            <a:r>
              <a:rPr lang="zh-TW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那么</a:t>
            </a:r>
            <a:r>
              <a:rPr lang="zh-TW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想看电影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，</a:t>
            </a:r>
            <a:r>
              <a:rPr lang="zh-TW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我们明天去看电影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。</a:t>
            </a: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Nǐ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nàme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xiǎng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kàn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diànyǐng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wǒmen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míngtiān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qù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kàn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diànyǐng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685800" lvl="4" indent="-685800">
              <a:spcBef>
                <a:spcPts val="0"/>
              </a:spcBef>
              <a:buClrTx/>
              <a:defRPr/>
            </a:pPr>
            <a:r>
              <a:rPr lang="zh-TW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</a:t>
            </a:r>
            <a:r>
              <a:rPr lang="zh-TW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那么</a:t>
            </a:r>
            <a:r>
              <a:rPr lang="zh-TW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喜欢打球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  <a:r>
              <a:rPr lang="zh-TW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我们一起去打球吧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zh-CN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Nǐ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nàme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xǐhuān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dǎqiú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zh-CN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wǒmen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yīqǐ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qù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dǎqiú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3717DF9-78FF-B748-A09E-5C841CDE0D3A}"/>
              </a:ext>
            </a:extLst>
          </p:cNvPr>
          <p:cNvSpPr txBox="1">
            <a:spLocks/>
          </p:cNvSpPr>
          <p:nvPr/>
        </p:nvSpPr>
        <p:spPr bwMode="black">
          <a:xfrm>
            <a:off x="15118" y="19908"/>
            <a:ext cx="12176881" cy="1088265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3300" dirty="0">
                <a:solidFill>
                  <a:schemeClr val="tx1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Using </a:t>
            </a:r>
            <a:r>
              <a:rPr lang="zh-TW" altLang="en-US" sz="6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那么</a:t>
            </a:r>
            <a:r>
              <a:rPr lang="zh-CN" altLang="en-US" sz="6000" dirty="0">
                <a:solidFill>
                  <a:srgbClr val="C00000"/>
                </a:solidFill>
                <a:latin typeface="Kaiti TC" charset="-120"/>
                <a:ea typeface="Kaiti TC" charset="-120"/>
                <a:cs typeface="Kaiti TC" charset="-120"/>
              </a:rPr>
              <a:t> </a:t>
            </a:r>
            <a:r>
              <a:rPr lang="en-US" altLang="zh-CN" sz="3300" dirty="0" err="1">
                <a:solidFill>
                  <a:srgbClr val="C00000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nàme</a:t>
            </a:r>
            <a:r>
              <a:rPr lang="it-IT" altLang="zh-CN" sz="3300" dirty="0">
                <a:solidFill>
                  <a:srgbClr val="C00000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  (… ) </a:t>
            </a:r>
            <a:r>
              <a:rPr lang="it-IT" altLang="zh-CN" sz="3300" dirty="0">
                <a:solidFill>
                  <a:schemeClr val="tx1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to indicate </a:t>
            </a:r>
            <a:r>
              <a:rPr lang="it-IT" altLang="zh-CN" sz="3300" dirty="0" err="1">
                <a:solidFill>
                  <a:schemeClr val="tx1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degree</a:t>
            </a:r>
            <a:endParaRPr lang="en-US" sz="3300" dirty="0">
              <a:solidFill>
                <a:srgbClr val="C00000"/>
              </a:solidFill>
              <a:latin typeface="Calibri" panose="020F0502020204030204" pitchFamily="34" charset="0"/>
              <a:ea typeface="Kaiti TC" charset="-12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8C37A3-4E9F-4246-80D3-F1EE3E6A2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282" y="135686"/>
            <a:ext cx="833305" cy="83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399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5400" dirty="0">
                <a:latin typeface="KaiTi" charset="-122"/>
                <a:ea typeface="KaiTi" charset="-122"/>
                <a:cs typeface="KaiTi" charset="-122"/>
              </a:rPr>
              <a:t>运动场</a:t>
            </a:r>
            <a:r>
              <a:rPr lang="en-US" altLang="zh-CN" sz="54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latin typeface="+mn-lt"/>
                <a:ea typeface="KaiTi" charset="-122"/>
                <a:cs typeface="KaiTi" charset="-122"/>
              </a:rPr>
              <a:t>yùn</a:t>
            </a: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latin typeface="+mn-lt"/>
                <a:ea typeface="KaiTi" charset="-122"/>
                <a:cs typeface="KaiTi" charset="-122"/>
              </a:rPr>
              <a:t>dòng</a:t>
            </a: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latin typeface="+mn-lt"/>
                <a:ea typeface="KaiTi" charset="-122"/>
                <a:cs typeface="KaiTi" charset="-122"/>
              </a:rPr>
              <a:t>cháng</a:t>
            </a: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 </a:t>
            </a:r>
            <a:r>
              <a:rPr lang="en-US" altLang="zh-CN" sz="5400" dirty="0">
                <a:latin typeface="KaiTi" charset="-122"/>
                <a:ea typeface="KaiTi" charset="-122"/>
                <a:cs typeface="KaiTi" charset="-122"/>
              </a:rPr>
              <a:t>       </a:t>
            </a: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(Sports Field)</a:t>
            </a:r>
            <a:r>
              <a:rPr lang="en-US" altLang="zh-CN" sz="5400" dirty="0">
                <a:latin typeface="KaiTi" charset="-122"/>
                <a:ea typeface="KaiTi" charset="-122"/>
                <a:cs typeface="KaiTi" charset="-122"/>
              </a:rPr>
              <a:t>  </a:t>
            </a:r>
            <a:endParaRPr lang="zh-CN" altLang="en-US" sz="5400" dirty="0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681" y="4053385"/>
            <a:ext cx="3605701" cy="2704276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16607" y="1188362"/>
            <a:ext cx="8081578" cy="47999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indent="0">
              <a:lnSpc>
                <a:spcPct val="120000"/>
              </a:lnSpc>
              <a:spcBef>
                <a:spcPts val="0"/>
              </a:spcBef>
              <a:buClrTx/>
              <a:buNone/>
              <a:defRPr/>
            </a:pPr>
            <a:r>
              <a:rPr lang="zh-CN" altLang="en-US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 </a:t>
            </a:r>
            <a:r>
              <a:rPr lang="en-US" altLang="zh-CN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      </a:t>
            </a:r>
            <a:r>
              <a:rPr lang="en-US" altLang="zh-CN" sz="3200" dirty="0" err="1">
                <a:solidFill>
                  <a:srgbClr val="0070C0"/>
                </a:solidFill>
              </a:rPr>
              <a:t>Nǐ</a:t>
            </a:r>
            <a:r>
              <a:rPr lang="en-US" altLang="zh-CN" sz="3200" dirty="0">
                <a:solidFill>
                  <a:srgbClr val="0070C0"/>
                </a:solidFill>
              </a:rPr>
              <a:t>  </a:t>
            </a:r>
            <a:r>
              <a:rPr lang="en-US" altLang="zh-CN" sz="3200" dirty="0" err="1">
                <a:solidFill>
                  <a:schemeClr val="accent2"/>
                </a:solidFill>
              </a:rPr>
              <a:t>dào</a:t>
            </a:r>
            <a:r>
              <a:rPr lang="en-US" altLang="zh-CN" sz="3200" dirty="0">
                <a:solidFill>
                  <a:schemeClr val="accent2"/>
                </a:solidFill>
              </a:rPr>
              <a:t> </a:t>
            </a:r>
            <a:r>
              <a:rPr lang="en-US" altLang="zh-CN" sz="2200" dirty="0" err="1">
                <a:solidFill>
                  <a:srgbClr val="0070C0"/>
                </a:solidFill>
              </a:rPr>
              <a:t>yùn</a:t>
            </a:r>
            <a:r>
              <a:rPr lang="en-US" altLang="zh-CN" sz="2200" dirty="0">
                <a:solidFill>
                  <a:srgbClr val="0070C0"/>
                </a:solidFill>
              </a:rPr>
              <a:t> </a:t>
            </a:r>
            <a:r>
              <a:rPr lang="en-US" altLang="zh-CN" sz="2200" dirty="0" err="1">
                <a:solidFill>
                  <a:srgbClr val="0070C0"/>
                </a:solidFill>
              </a:rPr>
              <a:t>dòng</a:t>
            </a:r>
            <a:r>
              <a:rPr lang="en-US" altLang="zh-CN" sz="2200" dirty="0">
                <a:solidFill>
                  <a:srgbClr val="0070C0"/>
                </a:solidFill>
              </a:rPr>
              <a:t> </a:t>
            </a:r>
            <a:r>
              <a:rPr lang="en-US" altLang="zh-CN" sz="2200" dirty="0" err="1">
                <a:solidFill>
                  <a:srgbClr val="0070C0"/>
                </a:solidFill>
              </a:rPr>
              <a:t>cháng</a:t>
            </a:r>
            <a:r>
              <a:rPr lang="en-US" altLang="zh-CN" sz="2200" dirty="0">
                <a:solidFill>
                  <a:srgbClr val="0070C0"/>
                </a:solidFill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</a:rPr>
              <a:t>zuò</a:t>
            </a:r>
            <a:r>
              <a:rPr lang="en-US" altLang="zh-CN" sz="3200" dirty="0">
                <a:solidFill>
                  <a:srgbClr val="0070C0"/>
                </a:solidFill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</a:rPr>
              <a:t>shénme</a:t>
            </a:r>
            <a:endParaRPr lang="en-US" altLang="zh-CN" sz="3200" dirty="0">
              <a:solidFill>
                <a:srgbClr val="0070C0"/>
              </a:solidFill>
            </a:endParaRPr>
          </a:p>
          <a:p>
            <a:pPr marL="0" lvl="4" indent="0">
              <a:lnSpc>
                <a:spcPct val="120000"/>
              </a:lnSpc>
              <a:spcBef>
                <a:spcPts val="0"/>
              </a:spcBef>
              <a:buClrTx/>
              <a:buNone/>
              <a:defRPr/>
            </a:pPr>
            <a:r>
              <a:rPr lang="en-US" altLang="zh-CN" sz="52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Q</a:t>
            </a:r>
            <a:r>
              <a:rPr lang="zh-CN" altLang="en-US" sz="52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：你</a:t>
            </a:r>
            <a:r>
              <a:rPr lang="zh-CN" altLang="en-US" sz="52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到</a:t>
            </a:r>
            <a:r>
              <a:rPr lang="zh-CN" altLang="en-US" sz="52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运动场做什么？</a:t>
            </a:r>
            <a:endParaRPr lang="en-US" altLang="zh-CN" sz="52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lvl="4" indent="0">
              <a:lnSpc>
                <a:spcPct val="120000"/>
              </a:lnSpc>
              <a:spcBef>
                <a:spcPts val="0"/>
              </a:spcBef>
              <a:buClrTx/>
              <a:buNone/>
              <a:defRPr/>
            </a:pPr>
            <a:r>
              <a:rPr lang="en-US" altLang="zh-CN" sz="3500" dirty="0">
                <a:solidFill>
                  <a:prstClr val="black">
                    <a:lumMod val="65000"/>
                    <a:lumOff val="35000"/>
                  </a:prstClr>
                </a:solidFill>
                <a:ea typeface="Kaiti TC" charset="-120"/>
              </a:rPr>
              <a:t>        What do you do to go to the Sports Field?</a:t>
            </a:r>
          </a:p>
          <a:p>
            <a:pPr marL="0" lvl="4" indent="0">
              <a:lnSpc>
                <a:spcPct val="120000"/>
              </a:lnSpc>
              <a:spcBef>
                <a:spcPts val="0"/>
              </a:spcBef>
              <a:buClrTx/>
              <a:buNone/>
              <a:defRPr/>
            </a:pPr>
            <a:endParaRPr lang="en-US" altLang="zh-CN" sz="4800" dirty="0">
              <a:solidFill>
                <a:srgbClr val="0070C0"/>
              </a:solidFill>
              <a:latin typeface="Kaiti TC" charset="-120"/>
              <a:ea typeface="Kaiti TC" charset="-120"/>
              <a:cs typeface="Kaiti TC" charset="-120"/>
            </a:endParaRPr>
          </a:p>
          <a:p>
            <a:pPr marL="0" lvl="4" indent="0">
              <a:lnSpc>
                <a:spcPct val="120000"/>
              </a:lnSpc>
              <a:spcBef>
                <a:spcPts val="0"/>
              </a:spcBef>
              <a:buClrTx/>
              <a:buNone/>
              <a:defRPr/>
            </a:pPr>
            <a:r>
              <a:rPr lang="zh-CN" altLang="en-US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      </a:t>
            </a:r>
            <a:r>
              <a:rPr lang="en-US" sz="3200" dirty="0" err="1">
                <a:solidFill>
                  <a:srgbClr val="0070C0"/>
                </a:solidFill>
              </a:rPr>
              <a:t>Wǒ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yào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dào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altLang="zh-CN" sz="2600" dirty="0" err="1">
                <a:solidFill>
                  <a:srgbClr val="0070C0"/>
                </a:solidFill>
              </a:rPr>
              <a:t>yùn</a:t>
            </a:r>
            <a:r>
              <a:rPr lang="en-US" altLang="zh-CN" sz="2600" dirty="0">
                <a:solidFill>
                  <a:srgbClr val="0070C0"/>
                </a:solidFill>
              </a:rPr>
              <a:t> </a:t>
            </a:r>
            <a:r>
              <a:rPr lang="en-US" altLang="zh-CN" sz="2600" dirty="0" err="1">
                <a:solidFill>
                  <a:srgbClr val="0070C0"/>
                </a:solidFill>
              </a:rPr>
              <a:t>dòng</a:t>
            </a:r>
            <a:r>
              <a:rPr lang="en-US" altLang="zh-CN" sz="2600" dirty="0">
                <a:solidFill>
                  <a:srgbClr val="0070C0"/>
                </a:solidFill>
              </a:rPr>
              <a:t> </a:t>
            </a:r>
            <a:r>
              <a:rPr lang="en-US" altLang="zh-CN" sz="2600" dirty="0" err="1">
                <a:solidFill>
                  <a:srgbClr val="0070C0"/>
                </a:solidFill>
              </a:rPr>
              <a:t>cháng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qù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</a:rPr>
              <a:t>yùn</a:t>
            </a:r>
            <a:r>
              <a:rPr lang="en-US" altLang="zh-CN" sz="3200" dirty="0">
                <a:solidFill>
                  <a:srgbClr val="0070C0"/>
                </a:solidFill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</a:rPr>
              <a:t>dòng</a:t>
            </a:r>
            <a:r>
              <a:rPr lang="en-US" altLang="zh-CN" sz="3200" dirty="0">
                <a:solidFill>
                  <a:srgbClr val="0070C0"/>
                </a:solidFill>
              </a:rPr>
              <a:t> </a:t>
            </a:r>
          </a:p>
          <a:p>
            <a:pPr marL="0" lvl="4" indent="0">
              <a:lnSpc>
                <a:spcPct val="120000"/>
              </a:lnSpc>
              <a:spcBef>
                <a:spcPts val="0"/>
              </a:spcBef>
              <a:buClrTx/>
              <a:buNone/>
              <a:defRPr/>
            </a:pPr>
            <a:r>
              <a:rPr lang="en-US" altLang="zh-CN" sz="52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A</a:t>
            </a:r>
            <a:r>
              <a:rPr lang="zh-CN" altLang="en-US" sz="52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：我要</a:t>
            </a:r>
            <a:r>
              <a:rPr lang="zh-CN" altLang="en-US" sz="52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到</a:t>
            </a:r>
            <a:r>
              <a:rPr lang="zh-CN" altLang="en-US" sz="52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运动场</a:t>
            </a:r>
            <a:r>
              <a:rPr lang="zh-CN" altLang="en-US" sz="52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去</a:t>
            </a:r>
            <a:r>
              <a:rPr lang="zh-CN" altLang="en-US" sz="52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运动。</a:t>
            </a:r>
            <a:endParaRPr lang="en-US" altLang="zh-CN" sz="52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lvl="4" indent="0">
              <a:lnSpc>
                <a:spcPct val="120000"/>
              </a:lnSpc>
              <a:spcBef>
                <a:spcPts val="0"/>
              </a:spcBef>
              <a:buClrTx/>
              <a:buNone/>
              <a:defRPr/>
            </a:pPr>
            <a:r>
              <a:rPr lang="en-US" altLang="zh-CN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     </a:t>
            </a:r>
            <a:r>
              <a:rPr lang="en-US" altLang="zh-CN" sz="3500" dirty="0">
                <a:solidFill>
                  <a:schemeClr val="tx1">
                    <a:lumMod val="65000"/>
                    <a:lumOff val="35000"/>
                  </a:schemeClr>
                </a:solidFill>
                <a:ea typeface="Kaiti TC" charset="-120"/>
                <a:cs typeface="Kaiti TC" charset="-120"/>
              </a:rPr>
              <a:t>I want to go to the Sports Field to exercise.</a:t>
            </a:r>
          </a:p>
        </p:txBody>
      </p:sp>
    </p:spTree>
    <p:extLst>
      <p:ext uri="{BB962C8B-B14F-4D97-AF65-F5344CB8AC3E}">
        <p14:creationId xmlns:p14="http://schemas.microsoft.com/office/powerpoint/2010/main" val="75193333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983673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5400" dirty="0">
                <a:latin typeface="+mn-lt"/>
                <a:ea typeface="KaiTi" charset="-122"/>
                <a:cs typeface="KaiTi" charset="-122"/>
              </a:rPr>
              <a:t>电脑中心    </a:t>
            </a:r>
            <a:r>
              <a:rPr lang="en-US" altLang="zh-CN" sz="4000" dirty="0" err="1">
                <a:latin typeface="+mn-lt"/>
                <a:ea typeface="KaiTi" charset="-122"/>
                <a:cs typeface="KaiTi" charset="-122"/>
              </a:rPr>
              <a:t>diàn</a:t>
            </a: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latin typeface="+mn-lt"/>
                <a:ea typeface="KaiTi" charset="-122"/>
                <a:cs typeface="KaiTi" charset="-122"/>
              </a:rPr>
              <a:t>nǎo</a:t>
            </a: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latin typeface="+mn-lt"/>
                <a:ea typeface="KaiTi" charset="-122"/>
                <a:cs typeface="KaiTi" charset="-122"/>
              </a:rPr>
              <a:t>zhōng</a:t>
            </a: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latin typeface="+mn-lt"/>
                <a:ea typeface="KaiTi" charset="-122"/>
                <a:cs typeface="KaiTi" charset="-122"/>
              </a:rPr>
              <a:t>xīn</a:t>
            </a: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        (Computer Lab)  </a:t>
            </a:r>
            <a:endParaRPr lang="zh-CN" altLang="en-US" sz="4000" dirty="0">
              <a:latin typeface="+mn-lt"/>
              <a:ea typeface="KaiTi" charset="-122"/>
              <a:cs typeface="KaiTi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87" y="3990108"/>
            <a:ext cx="3670794" cy="2753095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22829" y="1456898"/>
            <a:ext cx="8611737" cy="43297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indent="0">
              <a:lnSpc>
                <a:spcPct val="110000"/>
              </a:lnSpc>
              <a:spcBef>
                <a:spcPts val="0"/>
              </a:spcBef>
              <a:buClrTx/>
              <a:buNone/>
              <a:defRPr/>
            </a:pPr>
            <a:r>
              <a:rPr lang="zh-CN" altLang="en-US" sz="3200" dirty="0">
                <a:solidFill>
                  <a:srgbClr val="0070C0"/>
                </a:solidFill>
              </a:rPr>
              <a:t> </a:t>
            </a:r>
            <a:r>
              <a:rPr lang="en-US" altLang="zh-CN" sz="3200" dirty="0">
                <a:solidFill>
                  <a:srgbClr val="0070C0"/>
                </a:solidFill>
              </a:rPr>
              <a:t>            </a:t>
            </a:r>
            <a:r>
              <a:rPr lang="en-US" altLang="zh-CN" sz="3200" dirty="0" err="1">
                <a:solidFill>
                  <a:srgbClr val="0070C0"/>
                </a:solidFill>
              </a:rPr>
              <a:t>Nǐ</a:t>
            </a:r>
            <a:r>
              <a:rPr lang="en-US" altLang="zh-CN" sz="3200" dirty="0">
                <a:solidFill>
                  <a:srgbClr val="0070C0"/>
                </a:solidFill>
              </a:rPr>
              <a:t> </a:t>
            </a:r>
            <a:r>
              <a:rPr lang="en-US" altLang="zh-CN" sz="3200" dirty="0" err="1">
                <a:solidFill>
                  <a:schemeClr val="accent2"/>
                </a:solidFill>
              </a:rPr>
              <a:t>dào</a:t>
            </a:r>
            <a:r>
              <a:rPr lang="en-US" altLang="zh-CN" sz="3200" dirty="0">
                <a:solidFill>
                  <a:schemeClr val="accent2"/>
                </a:solidFill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ea typeface="KaiTi" charset="-122"/>
                <a:cs typeface="KaiTi" charset="-122"/>
              </a:rPr>
              <a:t>diàn</a:t>
            </a:r>
            <a:r>
              <a:rPr lang="en-US" altLang="zh-CN" sz="2400" dirty="0">
                <a:solidFill>
                  <a:srgbClr val="0070C0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ea typeface="KaiTi" charset="-122"/>
                <a:cs typeface="KaiTi" charset="-122"/>
              </a:rPr>
              <a:t>nǎo</a:t>
            </a:r>
            <a:r>
              <a:rPr lang="en-US" altLang="zh-CN" sz="2400" dirty="0">
                <a:solidFill>
                  <a:srgbClr val="0070C0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ea typeface="KaiTi" charset="-122"/>
                <a:cs typeface="KaiTi" charset="-122"/>
              </a:rPr>
              <a:t>zhōng</a:t>
            </a:r>
            <a:r>
              <a:rPr lang="en-US" altLang="zh-CN" sz="2400" dirty="0">
                <a:solidFill>
                  <a:srgbClr val="0070C0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ea typeface="KaiTi" charset="-122"/>
                <a:cs typeface="KaiTi" charset="-122"/>
              </a:rPr>
              <a:t>xīn</a:t>
            </a:r>
            <a:r>
              <a:rPr lang="en-US" altLang="zh-CN" sz="2400" dirty="0">
                <a:solidFill>
                  <a:srgbClr val="0070C0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</a:rPr>
              <a:t>zuò</a:t>
            </a:r>
            <a:r>
              <a:rPr lang="en-US" altLang="zh-CN" sz="3200" dirty="0">
                <a:solidFill>
                  <a:srgbClr val="0070C0"/>
                </a:solidFill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</a:rPr>
              <a:t>shénme</a:t>
            </a:r>
            <a:endParaRPr lang="en-US" altLang="zh-CN" sz="3200" dirty="0">
              <a:solidFill>
                <a:srgbClr val="0070C0"/>
              </a:solidFill>
            </a:endParaRPr>
          </a:p>
          <a:p>
            <a:pPr marL="0" lvl="4" indent="0">
              <a:lnSpc>
                <a:spcPct val="110000"/>
              </a:lnSpc>
              <a:spcBef>
                <a:spcPts val="0"/>
              </a:spcBef>
              <a:buClrTx/>
              <a:buNone/>
              <a:defRPr/>
            </a:pPr>
            <a:r>
              <a:rPr lang="en-US" altLang="zh-CN" sz="52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Q</a:t>
            </a:r>
            <a:r>
              <a:rPr lang="zh-CN" altLang="en-US" sz="52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：你</a:t>
            </a:r>
            <a:r>
              <a:rPr lang="zh-CN" altLang="en-US" sz="52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到</a:t>
            </a:r>
            <a:r>
              <a:rPr lang="zh-CN" altLang="en-US" sz="52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电脑中心</a:t>
            </a:r>
            <a:r>
              <a:rPr lang="zh-CN" altLang="en-US" sz="52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做什么？</a:t>
            </a:r>
            <a:endParaRPr lang="en-US" altLang="zh-CN" sz="52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lvl="4" indent="0">
              <a:lnSpc>
                <a:spcPct val="110000"/>
              </a:lnSpc>
              <a:spcBef>
                <a:spcPts val="0"/>
              </a:spcBef>
              <a:buClrTx/>
              <a:buNone/>
              <a:defRPr/>
            </a:pPr>
            <a:r>
              <a:rPr lang="en-US" altLang="zh-CN" sz="4800" dirty="0">
                <a:solidFill>
                  <a:srgbClr val="0070C0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       </a:t>
            </a:r>
            <a:r>
              <a:rPr lang="en-US" altLang="zh-CN" sz="30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 What do you do to go to the Computer center?</a:t>
            </a:r>
            <a:endParaRPr lang="en-US" altLang="zh-CN" sz="4800" dirty="0">
              <a:solidFill>
                <a:srgbClr val="0070C0"/>
              </a:solidFill>
              <a:latin typeface="Calibri" panose="020F0502020204030204" pitchFamily="34" charset="0"/>
              <a:ea typeface="Kaiti TC" charset="-120"/>
              <a:cs typeface="Calibri" panose="020F0502020204030204" pitchFamily="34" charset="0"/>
            </a:endParaRPr>
          </a:p>
          <a:p>
            <a:pPr marL="0" lvl="4" indent="0">
              <a:lnSpc>
                <a:spcPct val="110000"/>
              </a:lnSpc>
              <a:spcBef>
                <a:spcPts val="0"/>
              </a:spcBef>
              <a:buClrTx/>
              <a:buNone/>
              <a:defRPr/>
            </a:pPr>
            <a:endParaRPr lang="en-US" altLang="zh-CN" sz="4800" dirty="0">
              <a:solidFill>
                <a:srgbClr val="0070C0"/>
              </a:solidFill>
              <a:latin typeface="Kaiti TC" charset="-120"/>
              <a:ea typeface="Kaiti TC" charset="-120"/>
              <a:cs typeface="Kaiti TC" charset="-120"/>
            </a:endParaRPr>
          </a:p>
          <a:p>
            <a:pPr marL="0" lvl="4" indent="0">
              <a:lnSpc>
                <a:spcPct val="110000"/>
              </a:lnSpc>
              <a:spcBef>
                <a:spcPts val="0"/>
              </a:spcBef>
              <a:buClrTx/>
              <a:buNone/>
              <a:defRPr/>
            </a:pPr>
            <a:r>
              <a:rPr lang="zh-CN" altLang="en-US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      </a:t>
            </a:r>
            <a:r>
              <a:rPr lang="en-US" sz="3200" dirty="0" err="1">
                <a:solidFill>
                  <a:srgbClr val="0070C0"/>
                </a:solidFill>
              </a:rPr>
              <a:t>Wǒ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yào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dào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ea typeface="KaiTi" charset="-122"/>
                <a:cs typeface="KaiTi" charset="-122"/>
              </a:rPr>
              <a:t>diàn</a:t>
            </a:r>
            <a:r>
              <a:rPr lang="en-US" altLang="zh-CN" sz="2400" dirty="0">
                <a:solidFill>
                  <a:srgbClr val="0070C0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ea typeface="KaiTi" charset="-122"/>
                <a:cs typeface="KaiTi" charset="-122"/>
              </a:rPr>
              <a:t>nǎo</a:t>
            </a:r>
            <a:r>
              <a:rPr lang="en-US" altLang="zh-CN" sz="2400" dirty="0">
                <a:solidFill>
                  <a:srgbClr val="0070C0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ea typeface="KaiTi" charset="-122"/>
                <a:cs typeface="KaiTi" charset="-122"/>
              </a:rPr>
              <a:t>zhōng</a:t>
            </a:r>
            <a:r>
              <a:rPr lang="en-US" altLang="zh-CN" sz="2400" dirty="0">
                <a:solidFill>
                  <a:srgbClr val="0070C0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ea typeface="KaiTi" charset="-122"/>
                <a:cs typeface="KaiTi" charset="-122"/>
              </a:rPr>
              <a:t>xīn</a:t>
            </a:r>
            <a:r>
              <a:rPr lang="zh-CN" alt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qù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shàng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wǎn</a:t>
            </a:r>
            <a:r>
              <a:rPr lang="en-US" altLang="zh-CN" sz="2600" dirty="0">
                <a:solidFill>
                  <a:srgbClr val="0070C0"/>
                </a:solidFill>
              </a:rPr>
              <a:t> </a:t>
            </a:r>
          </a:p>
          <a:p>
            <a:pPr marL="0" lvl="4" indent="0">
              <a:lnSpc>
                <a:spcPct val="110000"/>
              </a:lnSpc>
              <a:spcBef>
                <a:spcPts val="0"/>
              </a:spcBef>
              <a:buClrTx/>
              <a:buNone/>
              <a:defRPr/>
            </a:pPr>
            <a:r>
              <a:rPr lang="en-US" altLang="zh-CN" sz="52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A</a:t>
            </a:r>
            <a:r>
              <a:rPr lang="zh-CN" altLang="en-US" sz="52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：我要</a:t>
            </a:r>
            <a:r>
              <a:rPr lang="zh-CN" altLang="en-US" sz="52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到</a:t>
            </a:r>
            <a:r>
              <a:rPr lang="zh-CN" altLang="en-US" sz="52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电脑中心</a:t>
            </a:r>
            <a:r>
              <a:rPr lang="zh-CN" altLang="en-US" sz="5200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去</a:t>
            </a:r>
            <a:r>
              <a:rPr lang="zh-CN" altLang="en-US" sz="52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上网。</a:t>
            </a:r>
            <a:endParaRPr lang="en-US" altLang="zh-CN" sz="52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lvl="4" indent="0">
              <a:lnSpc>
                <a:spcPct val="110000"/>
              </a:lnSpc>
              <a:spcBef>
                <a:spcPts val="0"/>
              </a:spcBef>
              <a:buClrTx/>
              <a:buNone/>
              <a:defRPr/>
            </a:pPr>
            <a:r>
              <a:rPr lang="en-US" altLang="zh-CN" sz="4800" dirty="0">
                <a:solidFill>
                  <a:srgbClr val="0070C0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     </a:t>
            </a:r>
            <a:r>
              <a:rPr lang="en-US" altLang="zh-CN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I want to go to the Computer Lab to surf internet.</a:t>
            </a:r>
          </a:p>
        </p:txBody>
      </p:sp>
    </p:spTree>
    <p:extLst>
      <p:ext uri="{BB962C8B-B14F-4D97-AF65-F5344CB8AC3E}">
        <p14:creationId xmlns:p14="http://schemas.microsoft.com/office/powerpoint/2010/main" val="23689752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2290" y="1714499"/>
            <a:ext cx="11119757" cy="4245429"/>
          </a:xfrm>
        </p:spPr>
        <p:txBody>
          <a:bodyPr/>
          <a:lstStyle/>
          <a:p>
            <a:r>
              <a:rPr lang="en-US" altLang="zh-CN" sz="4000" dirty="0">
                <a:solidFill>
                  <a:srgbClr val="005322"/>
                </a:solidFill>
                <a:ea typeface="宋体" charset="-122"/>
              </a:rPr>
              <a:t>Connects two actions. </a:t>
            </a:r>
          </a:p>
          <a:p>
            <a:r>
              <a:rPr lang="en-US" altLang="zh-CN" sz="4000" dirty="0">
                <a:solidFill>
                  <a:srgbClr val="005322"/>
                </a:solidFill>
                <a:ea typeface="宋体" charset="-122"/>
              </a:rPr>
              <a:t>Actions types of situations: Habitual or one-time situations. </a:t>
            </a:r>
          </a:p>
          <a:p>
            <a:r>
              <a:rPr lang="en-US" altLang="zh-CN" sz="4000" dirty="0">
                <a:solidFill>
                  <a:srgbClr val="005322"/>
                </a:solidFill>
                <a:ea typeface="宋体" charset="-122"/>
              </a:rPr>
              <a:t>In a habitual situation, whenever the first action occurs, the second action immediately follows</a:t>
            </a:r>
          </a:p>
          <a:p>
            <a:endParaRPr lang="en-US" altLang="zh-CN" dirty="0">
              <a:ea typeface="宋体" charset="-122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12066814" cy="9960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一</a:t>
            </a:r>
            <a:r>
              <a:rPr lang="en-US" altLang="zh-CN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is-IS" altLang="zh-CN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… 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就</a:t>
            </a:r>
            <a:r>
              <a:rPr lang="zh-CN" altLang="en-US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</a:rPr>
              <a:t>jìu</a:t>
            </a:r>
            <a:r>
              <a:rPr lang="en-US" altLang="zh-CN" sz="4000" dirty="0">
                <a:solidFill>
                  <a:srgbClr val="C00000"/>
                </a:solidFill>
              </a:rPr>
              <a:t>            </a:t>
            </a:r>
            <a:r>
              <a:rPr lang="en-US" altLang="zh-CN" sz="4000" dirty="0">
                <a:solidFill>
                  <a:srgbClr val="C00000"/>
                </a:solidFill>
                <a:latin typeface="+mn-lt"/>
                <a:ea typeface="宋体" charset="-122"/>
              </a:rPr>
              <a:t>As soon as</a:t>
            </a:r>
            <a:r>
              <a:rPr lang="is-IS" altLang="zh-CN" sz="4000" dirty="0">
                <a:solidFill>
                  <a:srgbClr val="C00000"/>
                </a:solidFill>
                <a:latin typeface="+mn-lt"/>
                <a:ea typeface="宋体" charset="-122"/>
              </a:rPr>
              <a:t>…  then</a:t>
            </a:r>
            <a:endParaRPr lang="en-US" altLang="zh-CN" sz="4000" dirty="0">
              <a:solidFill>
                <a:srgbClr val="C00000"/>
              </a:solidFill>
              <a:latin typeface="+mn-lt"/>
              <a:ea typeface="宋体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103" y="70371"/>
            <a:ext cx="849116" cy="84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4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8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8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8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8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8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8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19" grpId="0" build="p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97529"/>
            <a:ext cx="8592155" cy="3096986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540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CN" altLang="en-US" sz="5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他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一</a:t>
            </a:r>
            <a:r>
              <a:rPr lang="zh-CN" altLang="en-US" sz="5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上课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就</a:t>
            </a:r>
            <a:r>
              <a:rPr lang="zh-CN" altLang="en-US" sz="5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想睡觉。</a:t>
            </a:r>
          </a:p>
          <a:p>
            <a:pPr marL="0" indent="0">
              <a:buNone/>
            </a:pPr>
            <a:r>
              <a:rPr lang="en-US" altLang="zh-CN" sz="3600" dirty="0">
                <a:solidFill>
                  <a:srgbClr val="005322"/>
                </a:solidFill>
                <a:ea typeface="宋体" charset="-122"/>
              </a:rPr>
              <a:t>    </a:t>
            </a:r>
            <a:r>
              <a:rPr lang="en-US" altLang="zh-CN" sz="3600" dirty="0" err="1">
                <a:solidFill>
                  <a:srgbClr val="005322"/>
                </a:solidFill>
                <a:ea typeface="宋体" charset="-122"/>
              </a:rPr>
              <a:t>Tā</a:t>
            </a:r>
            <a:r>
              <a:rPr lang="en-US" altLang="zh-CN" sz="3600" dirty="0">
                <a:solidFill>
                  <a:srgbClr val="005322"/>
                </a:solidFill>
                <a:ea typeface="宋体" charset="-122"/>
              </a:rPr>
              <a:t> </a:t>
            </a:r>
            <a:r>
              <a:rPr lang="en-US" altLang="zh-CN" sz="3600" dirty="0" err="1">
                <a:solidFill>
                  <a:srgbClr val="005322"/>
                </a:solidFill>
                <a:ea typeface="宋体" charset="-122"/>
              </a:rPr>
              <a:t>yí</a:t>
            </a:r>
            <a:r>
              <a:rPr lang="en-US" altLang="zh-CN" sz="3600" dirty="0">
                <a:solidFill>
                  <a:srgbClr val="005322"/>
                </a:solidFill>
                <a:ea typeface="宋体" charset="-122"/>
              </a:rPr>
              <a:t> </a:t>
            </a:r>
            <a:r>
              <a:rPr lang="en-US" altLang="zh-CN" sz="3600" dirty="0" err="1">
                <a:solidFill>
                  <a:srgbClr val="005322"/>
                </a:solidFill>
                <a:ea typeface="宋体" charset="-122"/>
              </a:rPr>
              <a:t>shàng</a:t>
            </a:r>
            <a:r>
              <a:rPr lang="en-US" altLang="zh-CN" sz="3600" dirty="0">
                <a:solidFill>
                  <a:srgbClr val="005322"/>
                </a:solidFill>
                <a:ea typeface="宋体" charset="-122"/>
              </a:rPr>
              <a:t> </a:t>
            </a:r>
            <a:r>
              <a:rPr lang="en-US" altLang="zh-CN" sz="3600" dirty="0" err="1">
                <a:solidFill>
                  <a:srgbClr val="005322"/>
                </a:solidFill>
                <a:ea typeface="宋体" charset="-122"/>
              </a:rPr>
              <a:t>kè</a:t>
            </a:r>
            <a:r>
              <a:rPr lang="en-US" altLang="zh-CN" sz="3600" dirty="0">
                <a:solidFill>
                  <a:srgbClr val="005322"/>
                </a:solidFill>
                <a:ea typeface="宋体" charset="-122"/>
              </a:rPr>
              <a:t> </a:t>
            </a:r>
            <a:r>
              <a:rPr lang="en-US" altLang="zh-CN" sz="3600" dirty="0" err="1">
                <a:solidFill>
                  <a:srgbClr val="005322"/>
                </a:solidFill>
                <a:ea typeface="宋体" charset="-122"/>
              </a:rPr>
              <a:t>jiù</a:t>
            </a:r>
            <a:r>
              <a:rPr lang="en-US" altLang="zh-CN" sz="3600" dirty="0">
                <a:solidFill>
                  <a:srgbClr val="005322"/>
                </a:solidFill>
                <a:ea typeface="宋体" charset="-122"/>
              </a:rPr>
              <a:t> </a:t>
            </a:r>
            <a:r>
              <a:rPr lang="en-US" altLang="zh-CN" sz="3600" dirty="0" err="1">
                <a:solidFill>
                  <a:srgbClr val="005322"/>
                </a:solidFill>
                <a:ea typeface="宋体" charset="-122"/>
              </a:rPr>
              <a:t>xiǎng</a:t>
            </a:r>
            <a:r>
              <a:rPr lang="en-US" altLang="zh-CN" sz="3600" dirty="0">
                <a:solidFill>
                  <a:srgbClr val="005322"/>
                </a:solidFill>
                <a:ea typeface="宋体" charset="-122"/>
              </a:rPr>
              <a:t> </a:t>
            </a:r>
            <a:r>
              <a:rPr lang="en-US" altLang="zh-CN" sz="3600" dirty="0" err="1">
                <a:solidFill>
                  <a:srgbClr val="005322"/>
                </a:solidFill>
                <a:ea typeface="宋体" charset="-122"/>
              </a:rPr>
              <a:t>shuì</a:t>
            </a:r>
            <a:r>
              <a:rPr lang="en-US" altLang="zh-CN" sz="3600" dirty="0">
                <a:solidFill>
                  <a:srgbClr val="005322"/>
                </a:solidFill>
                <a:ea typeface="宋体" charset="-122"/>
              </a:rPr>
              <a:t> </a:t>
            </a:r>
            <a:r>
              <a:rPr lang="en-US" altLang="zh-CN" sz="3600" dirty="0" err="1">
                <a:solidFill>
                  <a:srgbClr val="005322"/>
                </a:solidFill>
                <a:ea typeface="宋体" charset="-122"/>
              </a:rPr>
              <a:t>jiào</a:t>
            </a:r>
            <a:r>
              <a:rPr lang="en-US" altLang="zh-CN" sz="3600" dirty="0">
                <a:solidFill>
                  <a:srgbClr val="005322"/>
                </a:solidFill>
                <a:ea typeface="宋体" charset="-122"/>
              </a:rPr>
              <a:t>. </a:t>
            </a:r>
          </a:p>
          <a:p>
            <a:pPr marL="0" indent="0">
              <a:buNone/>
            </a:pPr>
            <a:r>
              <a:rPr lang="en-US" altLang="zh-CN" sz="3600" dirty="0">
                <a:solidFill>
                  <a:srgbClr val="005322"/>
                </a:solidFill>
                <a:ea typeface="宋体" charset="-122"/>
              </a:rPr>
              <a:t>    He feels sleepy every time the class starts.</a:t>
            </a:r>
          </a:p>
          <a:p>
            <a:pPr>
              <a:buFont typeface="Wingdings" charset="2"/>
              <a:buNone/>
            </a:pPr>
            <a:endParaRPr lang="en-US" altLang="zh-CN" sz="2400" dirty="0">
              <a:ea typeface="宋体" charset="-122"/>
            </a:endParaRPr>
          </a:p>
        </p:txBody>
      </p:sp>
      <p:pic>
        <p:nvPicPr>
          <p:cNvPr id="24580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07201" y="2594429"/>
            <a:ext cx="3429018" cy="4032806"/>
          </a:xfr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12066814" cy="9960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一</a:t>
            </a:r>
            <a:r>
              <a:rPr lang="en-US" altLang="zh-CN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is-IS" altLang="zh-CN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… 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就</a:t>
            </a:r>
            <a:r>
              <a:rPr lang="zh-CN" altLang="en-US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</a:rPr>
              <a:t>jìu</a:t>
            </a:r>
            <a:r>
              <a:rPr lang="en-US" altLang="zh-CN" sz="4000" dirty="0">
                <a:solidFill>
                  <a:srgbClr val="C00000"/>
                </a:solidFill>
              </a:rPr>
              <a:t>            </a:t>
            </a:r>
            <a:r>
              <a:rPr lang="en-US" altLang="zh-CN" sz="4000" dirty="0">
                <a:solidFill>
                  <a:srgbClr val="C00000"/>
                </a:solidFill>
                <a:latin typeface="+mn-lt"/>
                <a:ea typeface="宋体" charset="-122"/>
              </a:rPr>
              <a:t>As soon as</a:t>
            </a:r>
            <a:r>
              <a:rPr lang="is-IS" altLang="zh-CN" sz="4000" dirty="0">
                <a:solidFill>
                  <a:srgbClr val="C00000"/>
                </a:solidFill>
                <a:latin typeface="+mn-lt"/>
                <a:ea typeface="宋体" charset="-122"/>
              </a:rPr>
              <a:t>…  then</a:t>
            </a:r>
            <a:endParaRPr lang="en-US" altLang="zh-CN" sz="4000" dirty="0">
              <a:solidFill>
                <a:srgbClr val="C00000"/>
              </a:solidFill>
              <a:latin typeface="+mn-lt"/>
              <a:ea typeface="宋体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103" y="70371"/>
            <a:ext cx="849116" cy="84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9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3" grpId="0" build="p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97529"/>
            <a:ext cx="8592155" cy="3096986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5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CN" altLang="en-US" sz="5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李律师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一</a:t>
            </a:r>
            <a:r>
              <a:rPr lang="zh-CN" altLang="en-US" sz="5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累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就</a:t>
            </a:r>
            <a:r>
              <a:rPr lang="zh-CN" altLang="en-US" sz="5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喝咖啡。</a:t>
            </a:r>
          </a:p>
          <a:p>
            <a:pPr marL="0" indent="0">
              <a:buNone/>
            </a:pPr>
            <a:r>
              <a:rPr lang="en-US" altLang="zh-CN" sz="3600" dirty="0">
                <a:solidFill>
                  <a:srgbClr val="005322"/>
                </a:solidFill>
              </a:rPr>
              <a:t>    </a:t>
            </a:r>
            <a:r>
              <a:rPr lang="en-US" altLang="zh-CN" sz="3600" dirty="0" err="1">
                <a:solidFill>
                  <a:srgbClr val="005322"/>
                </a:solidFill>
              </a:rPr>
              <a:t>Lǐ</a:t>
            </a:r>
            <a:r>
              <a:rPr lang="en-US" altLang="zh-CN" sz="3600" dirty="0">
                <a:solidFill>
                  <a:srgbClr val="005322"/>
                </a:solidFill>
              </a:rPr>
              <a:t> </a:t>
            </a:r>
            <a:r>
              <a:rPr lang="en-US" altLang="zh-CN" sz="3600" dirty="0" err="1">
                <a:solidFill>
                  <a:srgbClr val="005322"/>
                </a:solidFill>
              </a:rPr>
              <a:t>lǜshī</a:t>
            </a:r>
            <a:r>
              <a:rPr lang="en-US" altLang="zh-CN" sz="3600" dirty="0">
                <a:solidFill>
                  <a:srgbClr val="005322"/>
                </a:solidFill>
              </a:rPr>
              <a:t> </a:t>
            </a:r>
            <a:r>
              <a:rPr lang="en-US" altLang="zh-CN" sz="3600" dirty="0" err="1">
                <a:solidFill>
                  <a:srgbClr val="005322"/>
                </a:solidFill>
              </a:rPr>
              <a:t>yí</a:t>
            </a:r>
            <a:r>
              <a:rPr lang="en-US" altLang="zh-CN" sz="3600" dirty="0">
                <a:solidFill>
                  <a:srgbClr val="005322"/>
                </a:solidFill>
              </a:rPr>
              <a:t> </a:t>
            </a:r>
            <a:r>
              <a:rPr lang="en-US" altLang="zh-CN" sz="3600" dirty="0" err="1">
                <a:solidFill>
                  <a:srgbClr val="005322"/>
                </a:solidFill>
              </a:rPr>
              <a:t>lèi</a:t>
            </a:r>
            <a:r>
              <a:rPr lang="en-US" altLang="zh-CN" sz="3600" dirty="0">
                <a:solidFill>
                  <a:srgbClr val="005322"/>
                </a:solidFill>
              </a:rPr>
              <a:t> </a:t>
            </a:r>
            <a:r>
              <a:rPr lang="en-US" altLang="zh-CN" sz="3600" dirty="0" err="1">
                <a:solidFill>
                  <a:srgbClr val="005322"/>
                </a:solidFill>
              </a:rPr>
              <a:t>jiù</a:t>
            </a:r>
            <a:r>
              <a:rPr lang="en-US" altLang="zh-CN" sz="3600" dirty="0">
                <a:solidFill>
                  <a:srgbClr val="005322"/>
                </a:solidFill>
              </a:rPr>
              <a:t> </a:t>
            </a:r>
            <a:r>
              <a:rPr lang="en-US" altLang="zh-CN" sz="3600" dirty="0" err="1">
                <a:solidFill>
                  <a:srgbClr val="005322"/>
                </a:solidFill>
              </a:rPr>
              <a:t>hē</a:t>
            </a:r>
            <a:r>
              <a:rPr lang="en-US" altLang="zh-CN" sz="3600" dirty="0">
                <a:solidFill>
                  <a:srgbClr val="005322"/>
                </a:solidFill>
              </a:rPr>
              <a:t> </a:t>
            </a:r>
            <a:r>
              <a:rPr lang="en-US" altLang="zh-CN" sz="3600" dirty="0" err="1">
                <a:solidFill>
                  <a:srgbClr val="005322"/>
                </a:solidFill>
              </a:rPr>
              <a:t>kāfēi</a:t>
            </a:r>
            <a:r>
              <a:rPr lang="en-US" altLang="zh-CN" sz="3600" dirty="0">
                <a:solidFill>
                  <a:srgbClr val="005322"/>
                </a:solidFill>
              </a:rPr>
              <a:t>. </a:t>
            </a:r>
          </a:p>
          <a:p>
            <a:pPr marL="0" indent="0">
              <a:buNone/>
            </a:pPr>
            <a:r>
              <a:rPr lang="en-US" altLang="zh-CN" sz="3600" dirty="0">
                <a:solidFill>
                  <a:srgbClr val="005322"/>
                </a:solidFill>
              </a:rPr>
              <a:t>   Attorney Li drinks coffee whenever he feels tired.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12066814" cy="9960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一</a:t>
            </a:r>
            <a:r>
              <a:rPr lang="en-US" altLang="zh-CN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is-IS" altLang="zh-CN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… 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就</a:t>
            </a:r>
            <a:r>
              <a:rPr lang="zh-CN" altLang="en-US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</a:rPr>
              <a:t>jìu</a:t>
            </a:r>
            <a:r>
              <a:rPr lang="en-US" altLang="zh-CN" sz="4000" dirty="0">
                <a:solidFill>
                  <a:srgbClr val="C00000"/>
                </a:solidFill>
              </a:rPr>
              <a:t>            </a:t>
            </a:r>
            <a:r>
              <a:rPr lang="en-US" altLang="zh-CN" sz="4000" dirty="0">
                <a:solidFill>
                  <a:srgbClr val="C00000"/>
                </a:solidFill>
                <a:latin typeface="+mn-lt"/>
                <a:ea typeface="宋体" charset="-122"/>
              </a:rPr>
              <a:t>As soon as</a:t>
            </a:r>
            <a:r>
              <a:rPr lang="is-IS" altLang="zh-CN" sz="4000" dirty="0">
                <a:solidFill>
                  <a:srgbClr val="C00000"/>
                </a:solidFill>
                <a:latin typeface="+mn-lt"/>
                <a:ea typeface="宋体" charset="-122"/>
              </a:rPr>
              <a:t>…  then</a:t>
            </a:r>
            <a:endParaRPr lang="en-US" altLang="zh-CN" sz="4000" dirty="0">
              <a:solidFill>
                <a:srgbClr val="C00000"/>
              </a:solidFill>
              <a:latin typeface="+mn-lt"/>
              <a:ea typeface="宋体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103" y="70371"/>
            <a:ext cx="849116" cy="849116"/>
          </a:xfrm>
          <a:prstGeom prst="rect">
            <a:avLst/>
          </a:prstGeom>
        </p:spPr>
      </p:pic>
      <p:pic>
        <p:nvPicPr>
          <p:cNvPr id="7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36456" y="2879271"/>
            <a:ext cx="3399763" cy="3055483"/>
          </a:xfrm>
        </p:spPr>
      </p:pic>
    </p:spTree>
    <p:extLst>
      <p:ext uri="{BB962C8B-B14F-4D97-AF65-F5344CB8AC3E}">
        <p14:creationId xmlns:p14="http://schemas.microsoft.com/office/powerpoint/2010/main" val="338160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3" grpId="0" build="p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" y="1393371"/>
            <a:ext cx="11952514" cy="5075519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4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我们</a:t>
            </a:r>
            <a:r>
              <a:rPr lang="zh-CN" altLang="en-US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一</a:t>
            </a:r>
            <a:r>
              <a:rPr lang="zh-CN" altLang="en-US" sz="4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进饭馆儿，服务员</a:t>
            </a:r>
            <a:r>
              <a:rPr lang="zh-CN" altLang="en-US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就</a:t>
            </a:r>
            <a:r>
              <a:rPr lang="zh-CN" altLang="en-US" sz="4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告诉我们没位子了。</a:t>
            </a:r>
          </a:p>
          <a:p>
            <a:pPr marL="0" indent="0">
              <a:buNone/>
            </a:pPr>
            <a:r>
              <a:rPr lang="en-US" altLang="zh-CN" dirty="0" err="1">
                <a:solidFill>
                  <a:srgbClr val="005322"/>
                </a:solidFill>
              </a:rPr>
              <a:t>Wǒmen</a:t>
            </a:r>
            <a:r>
              <a:rPr lang="en-US" altLang="zh-CN" dirty="0">
                <a:solidFill>
                  <a:srgbClr val="005322"/>
                </a:solidFill>
              </a:rPr>
              <a:t> </a:t>
            </a:r>
            <a:r>
              <a:rPr lang="en-US" altLang="zh-CN" dirty="0" err="1">
                <a:solidFill>
                  <a:srgbClr val="005322"/>
                </a:solidFill>
              </a:rPr>
              <a:t>yí</a:t>
            </a:r>
            <a:r>
              <a:rPr lang="en-US" altLang="zh-CN" dirty="0">
                <a:solidFill>
                  <a:srgbClr val="005322"/>
                </a:solidFill>
              </a:rPr>
              <a:t> </a:t>
            </a:r>
            <a:r>
              <a:rPr lang="en-US" altLang="zh-CN" dirty="0" err="1">
                <a:solidFill>
                  <a:srgbClr val="005322"/>
                </a:solidFill>
              </a:rPr>
              <a:t>jìn</a:t>
            </a:r>
            <a:r>
              <a:rPr lang="en-US" altLang="zh-CN" dirty="0">
                <a:solidFill>
                  <a:srgbClr val="005322"/>
                </a:solidFill>
              </a:rPr>
              <a:t> </a:t>
            </a:r>
            <a:r>
              <a:rPr lang="en-US" altLang="zh-CN" dirty="0" err="1">
                <a:solidFill>
                  <a:srgbClr val="005322"/>
                </a:solidFill>
              </a:rPr>
              <a:t>fànguǎnr</a:t>
            </a:r>
            <a:r>
              <a:rPr lang="en-US" altLang="zh-CN" dirty="0">
                <a:solidFill>
                  <a:srgbClr val="005322"/>
                </a:solidFill>
              </a:rPr>
              <a:t>,         </a:t>
            </a:r>
            <a:r>
              <a:rPr lang="en-US" altLang="zh-CN" dirty="0" err="1">
                <a:solidFill>
                  <a:srgbClr val="005322"/>
                </a:solidFill>
              </a:rPr>
              <a:t>fúwùyuán</a:t>
            </a:r>
            <a:r>
              <a:rPr lang="en-US" altLang="zh-CN" dirty="0">
                <a:solidFill>
                  <a:srgbClr val="005322"/>
                </a:solidFill>
              </a:rPr>
              <a:t> </a:t>
            </a:r>
            <a:r>
              <a:rPr lang="en-US" altLang="zh-CN" dirty="0" err="1">
                <a:solidFill>
                  <a:srgbClr val="005322"/>
                </a:solidFill>
              </a:rPr>
              <a:t>jiù</a:t>
            </a:r>
            <a:r>
              <a:rPr lang="en-US" altLang="zh-CN" dirty="0">
                <a:solidFill>
                  <a:srgbClr val="005322"/>
                </a:solidFill>
              </a:rPr>
              <a:t> </a:t>
            </a:r>
            <a:r>
              <a:rPr lang="en-US" altLang="zh-CN" dirty="0" err="1">
                <a:solidFill>
                  <a:srgbClr val="005322"/>
                </a:solidFill>
              </a:rPr>
              <a:t>gàosù</a:t>
            </a:r>
            <a:r>
              <a:rPr lang="en-US" altLang="zh-CN" dirty="0">
                <a:solidFill>
                  <a:srgbClr val="005322"/>
                </a:solidFill>
              </a:rPr>
              <a:t> </a:t>
            </a:r>
            <a:r>
              <a:rPr lang="en-US" altLang="zh-CN" dirty="0" err="1">
                <a:solidFill>
                  <a:srgbClr val="005322"/>
                </a:solidFill>
              </a:rPr>
              <a:t>wǒmen</a:t>
            </a:r>
            <a:r>
              <a:rPr lang="en-US" altLang="zh-CN" dirty="0">
                <a:solidFill>
                  <a:srgbClr val="005322"/>
                </a:solidFill>
              </a:rPr>
              <a:t> </a:t>
            </a:r>
            <a:r>
              <a:rPr lang="en-US" altLang="zh-CN" dirty="0" err="1">
                <a:solidFill>
                  <a:srgbClr val="005322"/>
                </a:solidFill>
              </a:rPr>
              <a:t>méi</a:t>
            </a:r>
            <a:r>
              <a:rPr lang="en-US" altLang="zh-CN" dirty="0">
                <a:solidFill>
                  <a:srgbClr val="005322"/>
                </a:solidFill>
              </a:rPr>
              <a:t> </a:t>
            </a:r>
            <a:r>
              <a:rPr lang="en-US" altLang="zh-CN" dirty="0" err="1">
                <a:solidFill>
                  <a:srgbClr val="005322"/>
                </a:solidFill>
              </a:rPr>
              <a:t>wèizi</a:t>
            </a:r>
            <a:r>
              <a:rPr lang="en-US" altLang="zh-CN" dirty="0">
                <a:solidFill>
                  <a:srgbClr val="005322"/>
                </a:solidFill>
              </a:rPr>
              <a:t> le.</a:t>
            </a:r>
          </a:p>
          <a:p>
            <a:pPr marL="0" indent="0">
              <a:buNone/>
            </a:pPr>
            <a:r>
              <a:rPr lang="en-US" altLang="zh-CN" dirty="0">
                <a:solidFill>
                  <a:srgbClr val="005322"/>
                </a:solidFill>
              </a:rPr>
              <a:t> </a:t>
            </a:r>
          </a:p>
          <a:p>
            <a:pPr marL="0" indent="0">
              <a:buNone/>
            </a:pPr>
            <a:r>
              <a:rPr lang="en-US" altLang="zh-CN" sz="3600" dirty="0">
                <a:solidFill>
                  <a:srgbClr val="005322"/>
                </a:solidFill>
              </a:rPr>
              <a:t>As soon as we got into the restaurant, </a:t>
            </a:r>
          </a:p>
          <a:p>
            <a:pPr marL="0" indent="0">
              <a:buNone/>
            </a:pPr>
            <a:r>
              <a:rPr lang="en-US" altLang="zh-CN" sz="3600" dirty="0">
                <a:solidFill>
                  <a:srgbClr val="005322"/>
                </a:solidFill>
              </a:rPr>
              <a:t>the waiter told us there were no seats available.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12066814" cy="9960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一</a:t>
            </a:r>
            <a:r>
              <a:rPr lang="en-US" altLang="zh-CN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is-IS" altLang="zh-CN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… 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就</a:t>
            </a:r>
            <a:r>
              <a:rPr lang="zh-CN" altLang="en-US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</a:rPr>
              <a:t>jìu</a:t>
            </a:r>
            <a:r>
              <a:rPr lang="en-US" altLang="zh-CN" sz="4000" dirty="0">
                <a:solidFill>
                  <a:srgbClr val="C00000"/>
                </a:solidFill>
              </a:rPr>
              <a:t>            </a:t>
            </a:r>
            <a:r>
              <a:rPr lang="en-US" altLang="zh-CN" sz="4000" dirty="0">
                <a:solidFill>
                  <a:srgbClr val="C00000"/>
                </a:solidFill>
                <a:latin typeface="+mn-lt"/>
                <a:ea typeface="宋体" charset="-122"/>
              </a:rPr>
              <a:t>As soon as</a:t>
            </a:r>
            <a:r>
              <a:rPr lang="is-IS" altLang="zh-CN" sz="4000" dirty="0">
                <a:solidFill>
                  <a:srgbClr val="C00000"/>
                </a:solidFill>
                <a:latin typeface="+mn-lt"/>
                <a:ea typeface="宋体" charset="-122"/>
              </a:rPr>
              <a:t>…  then</a:t>
            </a:r>
            <a:endParaRPr lang="en-US" altLang="zh-CN" sz="4000" dirty="0">
              <a:solidFill>
                <a:srgbClr val="C00000"/>
              </a:solidFill>
              <a:latin typeface="+mn-lt"/>
              <a:ea typeface="宋体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103" y="70371"/>
            <a:ext cx="849116" cy="849116"/>
          </a:xfrm>
          <a:prstGeom prst="rect">
            <a:avLst/>
          </a:prstGeom>
        </p:spPr>
      </p:pic>
      <p:pic>
        <p:nvPicPr>
          <p:cNvPr id="8" name="Picture 2" descr="C:\Documents and Settings\yan.DINGFAMILY\Local Settings\Temporary Internet Files\Content.IE5\6BW67BPQ\MM900046581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899" y="4132257"/>
            <a:ext cx="2449319" cy="2336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85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3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>
          <a:xfrm>
            <a:off x="117761" y="1316182"/>
            <a:ext cx="4994566" cy="1953491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zh-CN" sz="3600" b="0" dirty="0">
                <a:solidFill>
                  <a:srgbClr val="C00000"/>
                </a:solidFill>
                <a:ea typeface="SimSun" charset="-122"/>
                <a:cs typeface="Times New Roman" charset="0"/>
              </a:rPr>
              <a:t>front</a:t>
            </a:r>
          </a:p>
          <a:p>
            <a:pPr eaLnBrk="1" hangingPunct="1">
              <a:lnSpc>
                <a:spcPct val="80000"/>
              </a:lnSpc>
            </a:pPr>
            <a:r>
              <a:rPr lang="zh-CN" altLang="en-US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前</a:t>
            </a:r>
            <a:r>
              <a:rPr lang="zh-CN" altLang="en-US" sz="4000" dirty="0">
                <a:latin typeface="KaiTi" charset="-122"/>
                <a:ea typeface="KaiTi" charset="-122"/>
                <a:cs typeface="KaiTi" charset="-122"/>
              </a:rPr>
              <a:t>边/面/头</a:t>
            </a:r>
            <a:r>
              <a:rPr lang="en-US" altLang="zh-CN" sz="4000" dirty="0">
                <a:latin typeface="KaiTi" charset="-122"/>
                <a:ea typeface="KaiTi" charset="-122"/>
                <a:cs typeface="KaiTi" charset="-122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CN" sz="3200" b="0" dirty="0" err="1">
                <a:ea typeface="SimSun" charset="-122"/>
                <a:cs typeface="Times New Roman" charset="0"/>
              </a:rPr>
              <a:t>Qián</a:t>
            </a:r>
            <a:r>
              <a:rPr lang="en-US" altLang="zh-CN" sz="3200" b="0" dirty="0">
                <a:ea typeface="SimSun" charset="-122"/>
                <a:cs typeface="Times New Roman" charset="0"/>
              </a:rPr>
              <a:t> </a:t>
            </a:r>
            <a:r>
              <a:rPr lang="en-US" altLang="zh-CN" sz="3200" b="0" dirty="0" err="1">
                <a:ea typeface="SimSun" charset="-122"/>
                <a:cs typeface="Times New Roman" charset="0"/>
              </a:rPr>
              <a:t>bian</a:t>
            </a:r>
            <a:r>
              <a:rPr lang="en-US" altLang="zh-CN" sz="3200" b="0" dirty="0">
                <a:ea typeface="SimSun" charset="-122"/>
                <a:cs typeface="Times New Roman" charset="0"/>
              </a:rPr>
              <a:t>/</a:t>
            </a:r>
            <a:r>
              <a:rPr lang="en-US" altLang="zh-CN" sz="3200" b="0" dirty="0" err="1">
                <a:ea typeface="SimSun" charset="-122"/>
                <a:cs typeface="Times New Roman" charset="0"/>
              </a:rPr>
              <a:t>mian</a:t>
            </a:r>
            <a:r>
              <a:rPr lang="en-US" altLang="zh-CN" sz="3200" b="0" dirty="0">
                <a:ea typeface="SimSun" charset="-122"/>
                <a:cs typeface="Times New Roman" charset="0"/>
              </a:rPr>
              <a:t>/</a:t>
            </a:r>
            <a:r>
              <a:rPr lang="en-US" altLang="zh-CN" sz="3200" b="0" dirty="0" err="1">
                <a:ea typeface="SimSun" charset="-122"/>
                <a:cs typeface="Times New Roman" charset="0"/>
              </a:rPr>
              <a:t>tou</a:t>
            </a:r>
            <a:endParaRPr lang="zh-CN" altLang="en-US" sz="3200" b="0" dirty="0">
              <a:ea typeface="SimSun" charset="-122"/>
              <a:cs typeface="Times New Roman" charset="0"/>
            </a:endParaRPr>
          </a:p>
        </p:txBody>
      </p:sp>
      <p:sp>
        <p:nvSpPr>
          <p:cNvPr id="614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13709" y="1635846"/>
            <a:ext cx="3823854" cy="193761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zh-CN" sz="4000" b="0" dirty="0">
                <a:solidFill>
                  <a:srgbClr val="C00000"/>
                </a:solidFill>
                <a:ea typeface="SimSun" charset="-122"/>
                <a:cs typeface="Times New Roman" charset="0"/>
              </a:rPr>
              <a:t>back</a:t>
            </a:r>
          </a:p>
          <a:p>
            <a:pPr eaLnBrk="1" hangingPunct="1">
              <a:lnSpc>
                <a:spcPct val="80000"/>
              </a:lnSpc>
            </a:pPr>
            <a:r>
              <a:rPr lang="zh-CN" altLang="en-US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后</a:t>
            </a:r>
            <a:r>
              <a:rPr lang="zh-CN" altLang="en-US" sz="4000" dirty="0">
                <a:latin typeface="KaiTi" charset="-122"/>
                <a:ea typeface="KaiTi" charset="-122"/>
                <a:cs typeface="KaiTi" charset="-122"/>
              </a:rPr>
              <a:t>边/面/头 </a:t>
            </a:r>
            <a:r>
              <a:rPr lang="en-US" altLang="zh-CN" dirty="0">
                <a:ea typeface="SimSun" charset="-122"/>
                <a:cs typeface="Times New Roman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CN" sz="3200" b="0" dirty="0" err="1">
                <a:ea typeface="SimSun" charset="-122"/>
                <a:cs typeface="Times New Roman" charset="0"/>
              </a:rPr>
              <a:t>Hòu</a:t>
            </a:r>
            <a:r>
              <a:rPr lang="en-US" altLang="zh-CN" sz="3200" b="0" dirty="0">
                <a:ea typeface="SimSun" charset="-122"/>
                <a:cs typeface="Times New Roman" charset="0"/>
              </a:rPr>
              <a:t> </a:t>
            </a:r>
            <a:r>
              <a:rPr lang="en-US" altLang="zh-CN" sz="3200" b="0" dirty="0" err="1">
                <a:ea typeface="SimSun" charset="-122"/>
                <a:cs typeface="Times New Roman" charset="0"/>
              </a:rPr>
              <a:t>bian</a:t>
            </a:r>
            <a:r>
              <a:rPr lang="en-US" altLang="zh-CN" sz="3200" b="0" dirty="0">
                <a:ea typeface="SimSun" charset="-122"/>
                <a:cs typeface="Times New Roman" charset="0"/>
              </a:rPr>
              <a:t>/</a:t>
            </a:r>
            <a:r>
              <a:rPr lang="en-US" altLang="zh-CN" sz="3200" b="0" dirty="0" err="1">
                <a:ea typeface="SimSun" charset="-122"/>
                <a:cs typeface="Times New Roman" charset="0"/>
              </a:rPr>
              <a:t>mian</a:t>
            </a:r>
            <a:r>
              <a:rPr lang="en-US" altLang="zh-CN" sz="3200" b="0" dirty="0">
                <a:ea typeface="SimSun" charset="-122"/>
                <a:cs typeface="Times New Roman" charset="0"/>
              </a:rPr>
              <a:t>/</a:t>
            </a:r>
            <a:r>
              <a:rPr lang="en-US" altLang="zh-CN" sz="3200" b="0" dirty="0" err="1">
                <a:ea typeface="SimSun" charset="-122"/>
                <a:cs typeface="Times New Roman" charset="0"/>
              </a:rPr>
              <a:t>tou</a:t>
            </a:r>
            <a:endParaRPr lang="en-US" altLang="zh-CN" sz="3200" b="0" dirty="0">
              <a:ea typeface="SimSun" charset="-122"/>
              <a:cs typeface="Times New Roman" charset="0"/>
            </a:endParaRPr>
          </a:p>
        </p:txBody>
      </p:sp>
      <p:pic>
        <p:nvPicPr>
          <p:cNvPr id="6149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2346" y="3573464"/>
            <a:ext cx="4750089" cy="2890366"/>
          </a:xfrm>
          <a:noFill/>
        </p:spPr>
      </p:pic>
      <p:pic>
        <p:nvPicPr>
          <p:cNvPr id="6150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7328" y="3919827"/>
            <a:ext cx="5720235" cy="2217737"/>
          </a:xfrm>
          <a:noFill/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0" y="0"/>
            <a:ext cx="12192000" cy="1143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dirty="0">
                <a:ea typeface="SimSun" charset="-122"/>
                <a:cs typeface="Times New Roman" charset="0"/>
              </a:rPr>
              <a:t>Suffixes </a:t>
            </a:r>
            <a:r>
              <a:rPr lang="zh-CN" altLang="en-US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边</a:t>
            </a:r>
            <a:r>
              <a:rPr lang="zh-CN" altLang="en-US" dirty="0">
                <a:solidFill>
                  <a:srgbClr val="C00000"/>
                </a:solidFill>
                <a:ea typeface="SimSun" charset="-122"/>
                <a:cs typeface="Times New Roman" charset="0"/>
              </a:rPr>
              <a:t> </a:t>
            </a:r>
            <a:r>
              <a:rPr lang="en-US" altLang="zh-CN" dirty="0" err="1">
                <a:solidFill>
                  <a:srgbClr val="C00000"/>
                </a:solidFill>
                <a:ea typeface="SimSun" charset="-122"/>
                <a:cs typeface="Times New Roman" charset="0"/>
              </a:rPr>
              <a:t>biān</a:t>
            </a:r>
            <a:r>
              <a:rPr lang="en-US" altLang="zh-CN" dirty="0">
                <a:solidFill>
                  <a:srgbClr val="C00000"/>
                </a:solidFill>
                <a:ea typeface="SimSun" charset="-122"/>
                <a:cs typeface="Times New Roman" charset="0"/>
              </a:rPr>
              <a:t>/</a:t>
            </a:r>
            <a:r>
              <a:rPr lang="zh-CN" altLang="en-US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面</a:t>
            </a:r>
            <a:r>
              <a:rPr lang="zh-CN" altLang="en-US" dirty="0">
                <a:solidFill>
                  <a:srgbClr val="C00000"/>
                </a:solidFill>
                <a:ea typeface="SimSun" charset="-122"/>
                <a:cs typeface="Times New Roman" charset="0"/>
              </a:rPr>
              <a:t> </a:t>
            </a:r>
            <a:r>
              <a:rPr lang="en-US" altLang="zh-CN" dirty="0" err="1">
                <a:solidFill>
                  <a:srgbClr val="C00000"/>
                </a:solidFill>
                <a:ea typeface="SimSun" charset="-122"/>
                <a:cs typeface="Times New Roman" charset="0"/>
              </a:rPr>
              <a:t>miàn</a:t>
            </a:r>
            <a:r>
              <a:rPr lang="en-US" altLang="zh-CN" dirty="0">
                <a:solidFill>
                  <a:srgbClr val="C00000"/>
                </a:solidFill>
                <a:ea typeface="SimSun" charset="-122"/>
                <a:cs typeface="Times New Roman" charset="0"/>
              </a:rPr>
              <a:t>/</a:t>
            </a:r>
            <a:r>
              <a:rPr lang="zh-CN" altLang="en-US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头</a:t>
            </a:r>
            <a:r>
              <a:rPr lang="zh-CN" altLang="en-US" dirty="0">
                <a:solidFill>
                  <a:srgbClr val="C00000"/>
                </a:solidFill>
                <a:ea typeface="SimSun" charset="-122"/>
                <a:cs typeface="Times New Roman" charset="0"/>
              </a:rPr>
              <a:t> </a:t>
            </a:r>
            <a:r>
              <a:rPr lang="en-US" altLang="zh-CN" dirty="0" err="1">
                <a:solidFill>
                  <a:srgbClr val="C00000"/>
                </a:solidFill>
                <a:ea typeface="SimSun" charset="-122"/>
                <a:cs typeface="Times New Roman" charset="0"/>
              </a:rPr>
              <a:t>tóu</a:t>
            </a:r>
            <a:endParaRPr lang="zh-CN" altLang="en-US" dirty="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47383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7150" y="1712110"/>
            <a:ext cx="11952514" cy="5075519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5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这课的语法很容易，我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一</a:t>
            </a:r>
            <a:r>
              <a:rPr lang="zh-CN" altLang="en-US" sz="5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看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就</a:t>
            </a:r>
            <a:r>
              <a:rPr lang="zh-CN" altLang="en-US" sz="5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懂。</a:t>
            </a:r>
          </a:p>
          <a:p>
            <a:pPr marL="0" indent="0">
              <a:buNone/>
            </a:pPr>
            <a:r>
              <a:rPr lang="en-US" altLang="zh-CN" sz="4000" dirty="0" err="1">
                <a:solidFill>
                  <a:srgbClr val="005322"/>
                </a:solidFill>
              </a:rPr>
              <a:t>Zhè</a:t>
            </a:r>
            <a:r>
              <a:rPr lang="en-US" altLang="zh-CN" sz="4000" dirty="0">
                <a:solidFill>
                  <a:srgbClr val="005322"/>
                </a:solidFill>
              </a:rPr>
              <a:t> </a:t>
            </a:r>
            <a:r>
              <a:rPr lang="en-US" altLang="zh-CN" sz="4000" dirty="0" err="1">
                <a:solidFill>
                  <a:srgbClr val="005322"/>
                </a:solidFill>
              </a:rPr>
              <a:t>kè</a:t>
            </a:r>
            <a:r>
              <a:rPr lang="en-US" altLang="zh-CN" sz="4000" dirty="0">
                <a:solidFill>
                  <a:srgbClr val="005322"/>
                </a:solidFill>
              </a:rPr>
              <a:t> de </a:t>
            </a:r>
            <a:r>
              <a:rPr lang="en-US" altLang="zh-CN" sz="4000" dirty="0" err="1">
                <a:solidFill>
                  <a:srgbClr val="005322"/>
                </a:solidFill>
              </a:rPr>
              <a:t>yǔfǎ</a:t>
            </a:r>
            <a:r>
              <a:rPr lang="en-US" altLang="zh-CN" sz="4000" dirty="0">
                <a:solidFill>
                  <a:srgbClr val="005322"/>
                </a:solidFill>
              </a:rPr>
              <a:t> </a:t>
            </a:r>
            <a:r>
              <a:rPr lang="en-US" altLang="zh-CN" sz="4000" dirty="0" err="1">
                <a:solidFill>
                  <a:srgbClr val="005322"/>
                </a:solidFill>
              </a:rPr>
              <a:t>hěn</a:t>
            </a:r>
            <a:r>
              <a:rPr lang="en-US" altLang="zh-CN" sz="4000" dirty="0">
                <a:solidFill>
                  <a:srgbClr val="005322"/>
                </a:solidFill>
              </a:rPr>
              <a:t> </a:t>
            </a:r>
            <a:r>
              <a:rPr lang="en-US" altLang="zh-CN" sz="4000" dirty="0" err="1">
                <a:solidFill>
                  <a:srgbClr val="005322"/>
                </a:solidFill>
              </a:rPr>
              <a:t>ròngyì</a:t>
            </a:r>
            <a:r>
              <a:rPr lang="en-US" altLang="zh-CN" sz="4000" dirty="0">
                <a:solidFill>
                  <a:srgbClr val="005322"/>
                </a:solidFill>
              </a:rPr>
              <a:t>, </a:t>
            </a:r>
            <a:r>
              <a:rPr lang="en-US" altLang="zh-CN" sz="4000" dirty="0" err="1">
                <a:solidFill>
                  <a:srgbClr val="005322"/>
                </a:solidFill>
              </a:rPr>
              <a:t>wǒ</a:t>
            </a:r>
            <a:r>
              <a:rPr lang="en-US" altLang="zh-CN" sz="4000" dirty="0">
                <a:solidFill>
                  <a:srgbClr val="005322"/>
                </a:solidFill>
              </a:rPr>
              <a:t> </a:t>
            </a:r>
            <a:r>
              <a:rPr lang="en-US" altLang="zh-CN" sz="4000" dirty="0" err="1">
                <a:solidFill>
                  <a:srgbClr val="005322"/>
                </a:solidFill>
              </a:rPr>
              <a:t>yí</a:t>
            </a:r>
            <a:r>
              <a:rPr lang="en-US" altLang="zh-CN" sz="4000" dirty="0">
                <a:solidFill>
                  <a:srgbClr val="005322"/>
                </a:solidFill>
              </a:rPr>
              <a:t> </a:t>
            </a:r>
            <a:r>
              <a:rPr lang="en-US" altLang="zh-CN" sz="4000" dirty="0" err="1">
                <a:solidFill>
                  <a:srgbClr val="005322"/>
                </a:solidFill>
              </a:rPr>
              <a:t>kàn</a:t>
            </a:r>
            <a:r>
              <a:rPr lang="en-US" altLang="zh-CN" sz="4000" dirty="0">
                <a:solidFill>
                  <a:srgbClr val="005322"/>
                </a:solidFill>
              </a:rPr>
              <a:t> </a:t>
            </a:r>
            <a:r>
              <a:rPr lang="en-US" altLang="zh-CN" sz="4000" dirty="0" err="1">
                <a:solidFill>
                  <a:srgbClr val="005322"/>
                </a:solidFill>
              </a:rPr>
              <a:t>jiù</a:t>
            </a:r>
            <a:r>
              <a:rPr lang="en-US" altLang="zh-CN" sz="4000" dirty="0">
                <a:solidFill>
                  <a:srgbClr val="005322"/>
                </a:solidFill>
              </a:rPr>
              <a:t> </a:t>
            </a:r>
            <a:r>
              <a:rPr lang="en-US" altLang="zh-CN" sz="4000" dirty="0" err="1">
                <a:solidFill>
                  <a:srgbClr val="005322"/>
                </a:solidFill>
              </a:rPr>
              <a:t>dǒng</a:t>
            </a:r>
            <a:r>
              <a:rPr lang="en-US" altLang="zh-CN" sz="4000" dirty="0">
                <a:solidFill>
                  <a:srgbClr val="005322"/>
                </a:solidFill>
              </a:rPr>
              <a:t>. </a:t>
            </a:r>
          </a:p>
          <a:p>
            <a:pPr marL="0" indent="0">
              <a:buNone/>
            </a:pPr>
            <a:endParaRPr lang="en-US" altLang="zh-CN" sz="4000" dirty="0">
              <a:solidFill>
                <a:srgbClr val="005322"/>
              </a:solidFill>
            </a:endParaRPr>
          </a:p>
          <a:p>
            <a:pPr marL="0" indent="0">
              <a:buNone/>
            </a:pPr>
            <a:r>
              <a:rPr lang="en-US" altLang="zh-CN" sz="4400" dirty="0">
                <a:solidFill>
                  <a:srgbClr val="005322"/>
                </a:solidFill>
              </a:rPr>
              <a:t>The grammar in this lesson was very easy. </a:t>
            </a:r>
            <a:br>
              <a:rPr lang="en-US" altLang="zh-CN" sz="4400" dirty="0">
                <a:solidFill>
                  <a:srgbClr val="005322"/>
                </a:solidFill>
              </a:rPr>
            </a:br>
            <a:r>
              <a:rPr lang="en-US" altLang="zh-CN" sz="4400" dirty="0">
                <a:solidFill>
                  <a:srgbClr val="005322"/>
                </a:solidFill>
              </a:rPr>
              <a:t>I understood it the moment I read it.</a:t>
            </a:r>
          </a:p>
          <a:p>
            <a:pPr marL="0" indent="0">
              <a:buNone/>
            </a:pPr>
            <a:endParaRPr lang="en-US" altLang="zh-CN" sz="4400" dirty="0">
              <a:solidFill>
                <a:srgbClr val="005322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12066814" cy="9960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一</a:t>
            </a:r>
            <a:r>
              <a:rPr lang="en-US" altLang="zh-CN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is-IS" altLang="zh-CN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… 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就</a:t>
            </a:r>
            <a:r>
              <a:rPr lang="zh-CN" altLang="en-US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</a:rPr>
              <a:t>jìu</a:t>
            </a:r>
            <a:r>
              <a:rPr lang="en-US" altLang="zh-CN" sz="4000" dirty="0">
                <a:solidFill>
                  <a:srgbClr val="C00000"/>
                </a:solidFill>
              </a:rPr>
              <a:t>            </a:t>
            </a:r>
            <a:r>
              <a:rPr lang="en-US" altLang="zh-CN" sz="4000" dirty="0">
                <a:solidFill>
                  <a:srgbClr val="C00000"/>
                </a:solidFill>
                <a:latin typeface="+mn-lt"/>
                <a:ea typeface="宋体" charset="-122"/>
              </a:rPr>
              <a:t>As soon as</a:t>
            </a:r>
            <a:r>
              <a:rPr lang="is-IS" altLang="zh-CN" sz="4000" dirty="0">
                <a:solidFill>
                  <a:srgbClr val="C00000"/>
                </a:solidFill>
                <a:latin typeface="+mn-lt"/>
                <a:ea typeface="宋体" charset="-122"/>
              </a:rPr>
              <a:t>…  then</a:t>
            </a:r>
            <a:endParaRPr lang="en-US" altLang="zh-CN" sz="4000" dirty="0">
              <a:solidFill>
                <a:srgbClr val="C00000"/>
              </a:solidFill>
              <a:latin typeface="+mn-lt"/>
              <a:ea typeface="宋体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103" y="70371"/>
            <a:ext cx="849116" cy="849116"/>
          </a:xfrm>
          <a:prstGeom prst="rect">
            <a:avLst/>
          </a:prstGeom>
        </p:spPr>
      </p:pic>
      <p:pic>
        <p:nvPicPr>
          <p:cNvPr id="7" name="Picture 4" descr="C:\Documents and Settings\yan.DINGFAMILY\Local Settings\Temporary Internet Files\Content.IE5\BT86VC5O\MM900283542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66513" y="4427599"/>
            <a:ext cx="2343150" cy="223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56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3" grpId="0" build="p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3914" y="1774371"/>
            <a:ext cx="10934700" cy="5083629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zh-TW" altLang="de-DE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我   </a:t>
            </a:r>
            <a:r>
              <a:rPr lang="de-DE" altLang="zh-TW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zh-TW" altLang="de-DE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一</a:t>
            </a:r>
            <a:r>
              <a:rPr lang="zh-TW" altLang="de-DE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  喝啤酒   </a:t>
            </a:r>
            <a:r>
              <a:rPr lang="en-US" altLang="zh-TW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		</a:t>
            </a:r>
            <a:r>
              <a:rPr lang="zh-TW" altLang="de-DE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就</a:t>
            </a:r>
            <a:r>
              <a:rPr lang="zh-TW" altLang="de-DE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  不舒服</a:t>
            </a:r>
          </a:p>
          <a:p>
            <a:pPr marL="0" indent="0" eaLnBrk="1" hangingPunct="1">
              <a:buNone/>
            </a:pPr>
            <a:r>
              <a:rPr lang="zh-TW" altLang="de-DE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北京</a:t>
            </a:r>
            <a:r>
              <a:rPr lang="de-DE" altLang="zh-TW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   </a:t>
            </a:r>
            <a:r>
              <a:rPr lang="zh-TW" altLang="de-DE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一</a:t>
            </a:r>
            <a:r>
              <a:rPr lang="zh-TW" altLang="de-DE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  到秋天    </a:t>
            </a:r>
            <a:r>
              <a:rPr lang="en-US" altLang="zh-TW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	</a:t>
            </a:r>
            <a:r>
              <a:rPr lang="zh-TW" altLang="de-DE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就</a:t>
            </a:r>
            <a:r>
              <a:rPr lang="zh-TW" altLang="de-DE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  下雨</a:t>
            </a:r>
          </a:p>
          <a:p>
            <a:pPr marL="0" indent="0" eaLnBrk="1" hangingPunct="1">
              <a:buNone/>
            </a:pPr>
            <a:r>
              <a:rPr lang="zh-TW" altLang="de-DE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我   </a:t>
            </a:r>
            <a:r>
              <a:rPr lang="de-DE" altLang="zh-TW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zh-TW" altLang="de-DE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一</a:t>
            </a:r>
            <a:r>
              <a:rPr lang="zh-TW" altLang="de-DE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  睡觉    小高 </a:t>
            </a:r>
            <a:r>
              <a:rPr lang="zh-TW" altLang="de-DE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就</a:t>
            </a:r>
            <a:r>
              <a:rPr lang="zh-TW" altLang="de-DE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</a:p>
          <a:p>
            <a:pPr marL="0" indent="0" eaLnBrk="1" hangingPunct="1">
              <a:buNone/>
            </a:pPr>
            <a:r>
              <a:rPr lang="zh-TW" altLang="de-DE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爸爸</a:t>
            </a:r>
            <a:r>
              <a:rPr lang="de-DE" altLang="zh-TW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   </a:t>
            </a:r>
            <a:r>
              <a:rPr lang="zh-TW" altLang="de-DE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一</a:t>
            </a:r>
            <a:r>
              <a:rPr lang="zh-TW" altLang="de-DE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  回家 </a:t>
            </a:r>
            <a:r>
              <a:rPr lang="en-US" altLang="zh-TW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			</a:t>
            </a:r>
            <a:r>
              <a:rPr lang="zh-TW" altLang="de-DE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就</a:t>
            </a:r>
          </a:p>
          <a:p>
            <a:pPr marL="0" indent="0" eaLnBrk="1" hangingPunct="1">
              <a:buNone/>
            </a:pPr>
            <a:r>
              <a:rPr lang="zh-TW" altLang="de-DE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你往左</a:t>
            </a:r>
            <a:r>
              <a:rPr lang="de-DE" altLang="zh-TW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TW" altLang="de-DE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一</a:t>
            </a:r>
            <a:r>
              <a:rPr lang="zh-TW" altLang="de-DE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de-DE" altLang="zh-TW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TW" altLang="de-DE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拐   </a:t>
            </a:r>
            <a:r>
              <a:rPr lang="en-US" altLang="zh-TW" sz="48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			</a:t>
            </a:r>
            <a:r>
              <a:rPr lang="zh-TW" altLang="de-DE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就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12066814" cy="9960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一</a:t>
            </a:r>
            <a:r>
              <a:rPr lang="en-US" altLang="zh-CN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is-IS" altLang="zh-CN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… 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就</a:t>
            </a:r>
            <a:r>
              <a:rPr lang="zh-CN" altLang="en-US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</a:rPr>
              <a:t>jìu</a:t>
            </a:r>
            <a:r>
              <a:rPr lang="en-US" altLang="zh-CN" sz="4000" dirty="0">
                <a:solidFill>
                  <a:srgbClr val="C00000"/>
                </a:solidFill>
              </a:rPr>
              <a:t>            </a:t>
            </a:r>
            <a:r>
              <a:rPr lang="en-US" altLang="zh-CN" sz="4000" dirty="0">
                <a:solidFill>
                  <a:srgbClr val="C00000"/>
                </a:solidFill>
                <a:latin typeface="+mn-lt"/>
                <a:ea typeface="宋体" charset="-122"/>
              </a:rPr>
              <a:t>As soon as</a:t>
            </a:r>
            <a:r>
              <a:rPr lang="is-IS" altLang="zh-CN" sz="4000" dirty="0">
                <a:solidFill>
                  <a:srgbClr val="C00000"/>
                </a:solidFill>
                <a:latin typeface="+mn-lt"/>
                <a:ea typeface="宋体" charset="-122"/>
              </a:rPr>
              <a:t>…  then</a:t>
            </a:r>
            <a:endParaRPr lang="en-US" altLang="zh-CN" sz="4000" dirty="0">
              <a:solidFill>
                <a:srgbClr val="C00000"/>
              </a:solidFill>
              <a:latin typeface="+mn-lt"/>
              <a:ea typeface="宋体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103" y="70371"/>
            <a:ext cx="849116" cy="84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9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9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1" grpId="0" build="p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black">
          <a:xfrm>
            <a:off x="15119" y="48987"/>
            <a:ext cx="12176881" cy="984803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4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次</a:t>
            </a:r>
            <a:r>
              <a:rPr lang="en-US" altLang="zh-CN" sz="6000" dirty="0">
                <a:solidFill>
                  <a:schemeClr val="tx1"/>
                </a:solidFill>
                <a:latin typeface="Kaiti TC" charset="-120"/>
                <a:ea typeface="Kaiti TC" charset="-120"/>
                <a:cs typeface="Kaiti TC" charset="-120"/>
              </a:rPr>
              <a:t>		</a:t>
            </a:r>
            <a:r>
              <a:rPr lang="it-IT" altLang="zh-CN" sz="4000" dirty="0" err="1"/>
              <a:t>cì</a:t>
            </a:r>
            <a:r>
              <a:rPr lang="it-IT" altLang="zh-CN" sz="4000" dirty="0"/>
              <a:t> </a:t>
            </a:r>
            <a:r>
              <a:rPr lang="en-US" altLang="zh-CN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        	</a:t>
            </a:r>
            <a:r>
              <a:rPr lang="it-IT" sz="36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 (</a:t>
            </a:r>
            <a:r>
              <a:rPr lang="en-US" altLang="zh-CN" sz="3600" dirty="0"/>
              <a:t>measure word for frequency</a:t>
            </a:r>
            <a:r>
              <a:rPr lang="it-IT" sz="36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)     </a:t>
            </a:r>
            <a:endParaRPr lang="en-US" sz="36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471" y="135687"/>
            <a:ext cx="849116" cy="849116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86342" y="1370059"/>
            <a:ext cx="11496391" cy="52620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Tx/>
              <a:defRPr/>
            </a:pP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请再说一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次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／遍。</a:t>
            </a: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  </a:t>
            </a:r>
            <a:r>
              <a:rPr lang="en-US" altLang="zh-CN" sz="35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 say it again.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Tx/>
              <a:buNone/>
              <a:defRPr/>
            </a:pPr>
            <a:r>
              <a:rPr lang="en-US" sz="32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5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Qǐng</a:t>
            </a:r>
            <a:r>
              <a:rPr lang="en-US" sz="35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zàishuō</a:t>
            </a:r>
            <a:r>
              <a:rPr lang="en-US" sz="35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yīcì</a:t>
            </a:r>
            <a:r>
              <a:rPr lang="en-US" sz="35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5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biàn</a:t>
            </a:r>
            <a:endParaRPr lang="en-US" altLang="zh-CN" sz="3500" dirty="0">
              <a:solidFill>
                <a:srgbClr val="007935"/>
              </a:solidFill>
              <a:ea typeface="KaiTi" charset="-122"/>
              <a:cs typeface="KaiTi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Tx/>
              <a:defRPr/>
            </a:pPr>
            <a:r>
              <a:rPr lang="zh-CN" altLang="en-US" sz="4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他说了几</a:t>
            </a:r>
            <a:r>
              <a:rPr lang="zh-CN" altLang="en-US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次</a:t>
            </a:r>
            <a:r>
              <a:rPr lang="zh-CN" altLang="en-US" sz="4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？</a:t>
            </a:r>
            <a:r>
              <a:rPr lang="en-US" altLang="zh-CN" sz="4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       </a:t>
            </a:r>
            <a:r>
              <a:rPr lang="en-US" altLang="zh-CN" sz="3500" dirty="0">
                <a:solidFill>
                  <a:srgbClr val="007935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H</a:t>
            </a:r>
            <a:r>
              <a:rPr lang="en-US" altLang="zh-CN" sz="35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ow many times did he say?</a:t>
            </a:r>
            <a:endParaRPr lang="en-US" altLang="zh-CN" sz="44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Tx/>
              <a:buNone/>
              <a:defRPr/>
            </a:pPr>
            <a:r>
              <a:rPr lang="en-US" sz="35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5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Tā</a:t>
            </a:r>
            <a:r>
              <a:rPr lang="en-US" sz="35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shuōle</a:t>
            </a:r>
            <a:r>
              <a:rPr lang="en-US" sz="35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jǐ</a:t>
            </a:r>
            <a:r>
              <a:rPr lang="en-US" sz="35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cì</a:t>
            </a:r>
            <a:endParaRPr lang="en-US" altLang="zh-CN" sz="3500" dirty="0">
              <a:solidFill>
                <a:srgbClr val="0079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Tx/>
              <a:defRPr/>
            </a:pPr>
            <a:r>
              <a:rPr lang="zh-CN" altLang="en-US" sz="4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她练习写了几</a:t>
            </a:r>
            <a:r>
              <a:rPr lang="zh-CN" altLang="en-US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次</a:t>
            </a:r>
            <a:r>
              <a:rPr lang="zh-CN" altLang="en-US" sz="4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？</a:t>
            </a:r>
            <a:r>
              <a:rPr lang="en-US" altLang="zh-CN" sz="3500" dirty="0">
                <a:solidFill>
                  <a:srgbClr val="007935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How many times did she practice writing?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Tx/>
              <a:buNone/>
              <a:defRPr/>
            </a:pPr>
            <a:r>
              <a:rPr lang="en-US" sz="35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5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Tā</a:t>
            </a:r>
            <a:r>
              <a:rPr lang="en-US" sz="35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liànxí</a:t>
            </a:r>
            <a:r>
              <a:rPr lang="en-US" sz="35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xiěle</a:t>
            </a:r>
            <a:r>
              <a:rPr lang="en-US" sz="35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jǐ</a:t>
            </a:r>
            <a:r>
              <a:rPr lang="en-US" sz="35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cì</a:t>
            </a:r>
            <a:r>
              <a:rPr lang="en-US" sz="35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altLang="zh-CN" sz="3500" dirty="0">
              <a:solidFill>
                <a:srgbClr val="0079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Tx/>
              <a:defRPr/>
            </a:pPr>
            <a:r>
              <a:rPr lang="zh-CN" altLang="en-US" sz="4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他上了几</a:t>
            </a:r>
            <a:r>
              <a:rPr lang="zh-CN" altLang="en-US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次</a:t>
            </a:r>
            <a:r>
              <a:rPr lang="zh-CN" altLang="en-US" sz="4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厕所？</a:t>
            </a:r>
            <a:r>
              <a:rPr lang="en-US" altLang="zh-CN" sz="3000" dirty="0">
                <a:solidFill>
                  <a:srgbClr val="007935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How many times did he go to the restroom?</a:t>
            </a:r>
            <a:r>
              <a:rPr lang="en-US" altLang="zh-CN" sz="30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Tx/>
              <a:buNone/>
              <a:defRPr/>
            </a:pPr>
            <a:r>
              <a:rPr lang="en-US" sz="32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5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Tā</a:t>
            </a:r>
            <a:r>
              <a:rPr lang="en-US" sz="35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shàngle</a:t>
            </a:r>
            <a:r>
              <a:rPr lang="en-US" sz="35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jǐ</a:t>
            </a:r>
            <a:r>
              <a:rPr lang="en-US" sz="35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cì</a:t>
            </a:r>
            <a:r>
              <a:rPr lang="en-US" sz="35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cèsuǒ</a:t>
            </a:r>
            <a:r>
              <a:rPr lang="en-US" sz="35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altLang="zh-CN" sz="3500" dirty="0">
              <a:solidFill>
                <a:srgbClr val="0079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71600" indent="-1371600">
              <a:lnSpc>
                <a:spcPct val="120000"/>
              </a:lnSpc>
              <a:spcBef>
                <a:spcPts val="0"/>
              </a:spcBef>
              <a:buClrTx/>
              <a:buAutoNum type="arabicPeriod" startAt="2"/>
              <a:defRPr/>
            </a:pPr>
            <a:endParaRPr lang="en-US" altLang="zh-CN" sz="4400" dirty="0">
              <a:solidFill>
                <a:srgbClr val="005322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789547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6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76560" y="2934269"/>
            <a:ext cx="3021356" cy="3399024"/>
          </a:xfrm>
        </p:spPr>
      </p:pic>
      <p:sp>
        <p:nvSpPr>
          <p:cNvPr id="6" name="Title 1"/>
          <p:cNvSpPr txBox="1">
            <a:spLocks/>
          </p:cNvSpPr>
          <p:nvPr/>
        </p:nvSpPr>
        <p:spPr bwMode="black">
          <a:xfrm>
            <a:off x="15118" y="19908"/>
            <a:ext cx="12176881" cy="1088265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chemeClr val="tx1"/>
                </a:solidFill>
                <a:latin typeface="Kaiti TC" charset="-120"/>
                <a:ea typeface="Kaiti TC" charset="-120"/>
                <a:cs typeface="Kaiti TC" charset="-120"/>
              </a:rPr>
              <a:t>拿</a:t>
            </a:r>
            <a:r>
              <a:rPr lang="en-US" altLang="zh-CN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		</a:t>
            </a:r>
            <a:r>
              <a:rPr lang="en-US" altLang="zh-CN" sz="4000" dirty="0" err="1"/>
              <a:t>ná</a:t>
            </a:r>
            <a:r>
              <a:rPr lang="en-US" altLang="zh-CN" sz="4000" dirty="0"/>
              <a:t> </a:t>
            </a:r>
            <a:r>
              <a:rPr lang="en-US" altLang="zh-CN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         			</a:t>
            </a:r>
            <a:r>
              <a:rPr lang="it-IT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 (</a:t>
            </a:r>
            <a:r>
              <a:rPr lang="it-IT" altLang="zh-CN" sz="4000" dirty="0"/>
              <a:t>to take; to </a:t>
            </a:r>
            <a:r>
              <a:rPr lang="it-IT" altLang="zh-CN" sz="4000" dirty="0" err="1"/>
              <a:t>get</a:t>
            </a:r>
            <a:r>
              <a:rPr lang="it-IT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) 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	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471" y="135687"/>
            <a:ext cx="849116" cy="849116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756661C3-8FCD-944E-BC09-AE2DF8CFAEB3}"/>
              </a:ext>
            </a:extLst>
          </p:cNvPr>
          <p:cNvSpPr txBox="1">
            <a:spLocks noChangeArrowheads="1"/>
          </p:cNvSpPr>
          <p:nvPr/>
        </p:nvSpPr>
        <p:spPr>
          <a:xfrm>
            <a:off x="486342" y="1370059"/>
            <a:ext cx="8807783" cy="4826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Tx/>
              <a:defRPr/>
            </a:pP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请</a:t>
            </a: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不要</a:t>
            </a:r>
            <a:r>
              <a:rPr lang="zh-TW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拿</a:t>
            </a: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我的手机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。</a:t>
            </a: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 </a:t>
            </a:r>
          </a:p>
          <a:p>
            <a:pPr marL="0" indent="0">
              <a:spcBef>
                <a:spcPts val="0"/>
              </a:spcBef>
              <a:buClrTx/>
              <a:buNone/>
              <a:defRPr/>
            </a:pPr>
            <a:r>
              <a:rPr lang="zh-CN" altLang="en-US" sz="35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5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Qǐng</a:t>
            </a:r>
            <a:r>
              <a:rPr lang="en-US" sz="35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bùyào</a:t>
            </a:r>
            <a:r>
              <a:rPr lang="en-US" sz="35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ná</a:t>
            </a:r>
            <a:r>
              <a:rPr lang="en-US" sz="35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wǒ</a:t>
            </a:r>
            <a:r>
              <a:rPr lang="en-US" sz="35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35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shǒujī</a:t>
            </a:r>
            <a:endParaRPr lang="en-US" sz="3500" dirty="0">
              <a:solidFill>
                <a:srgbClr val="0079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ClrTx/>
              <a:buNone/>
              <a:defRPr/>
            </a:pPr>
            <a:r>
              <a:rPr lang="zh-CN" altLang="en-US" sz="3500" dirty="0">
                <a:solidFill>
                  <a:srgbClr val="007935"/>
                </a:solidFill>
                <a:ea typeface="KaiTi" charset="-122"/>
                <a:cs typeface="KaiTi" charset="-122"/>
              </a:rPr>
              <a:t>  </a:t>
            </a:r>
            <a:r>
              <a:rPr lang="en-US" altLang="zh-CN" sz="3500" dirty="0">
                <a:solidFill>
                  <a:srgbClr val="007935"/>
                </a:solidFill>
                <a:ea typeface="KaiTi" charset="-122"/>
                <a:cs typeface="KaiTi" charset="-122"/>
              </a:rPr>
              <a:t>Please don‘t take my phone</a:t>
            </a:r>
            <a:r>
              <a:rPr lang="zh-CN" altLang="en-US" sz="3500" dirty="0">
                <a:solidFill>
                  <a:srgbClr val="007935"/>
                </a:solidFill>
                <a:ea typeface="KaiTi" charset="-122"/>
                <a:cs typeface="KaiTi" charset="-122"/>
              </a:rPr>
              <a:t>。</a:t>
            </a:r>
            <a:endParaRPr lang="en-US" altLang="zh-CN" sz="3500" dirty="0">
              <a:solidFill>
                <a:srgbClr val="007935"/>
              </a:solidFill>
              <a:ea typeface="KaiTi" charset="-122"/>
              <a:cs typeface="KaiTi" charset="-122"/>
            </a:endParaRPr>
          </a:p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altLang="zh-CN" sz="3500" dirty="0">
              <a:solidFill>
                <a:srgbClr val="007935"/>
              </a:solidFill>
              <a:ea typeface="KaiTi" charset="-122"/>
              <a:cs typeface="KaiTi" charset="-122"/>
            </a:endParaRPr>
          </a:p>
          <a:p>
            <a:pPr>
              <a:spcBef>
                <a:spcPts val="0"/>
              </a:spcBef>
              <a:buClrTx/>
              <a:defRPr/>
            </a:pP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请</a:t>
            </a: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不要</a:t>
            </a:r>
            <a:r>
              <a:rPr lang="zh-TW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拿</a:t>
            </a: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我的钱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spcBef>
                <a:spcPts val="0"/>
              </a:spcBef>
              <a:buClrTx/>
              <a:buNone/>
              <a:defRPr/>
            </a:pPr>
            <a:r>
              <a:rPr lang="zh-CN" altLang="en-US" sz="35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5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Qǐng</a:t>
            </a:r>
            <a:r>
              <a:rPr lang="en-US" sz="35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bùyào</a:t>
            </a:r>
            <a:r>
              <a:rPr lang="en-US" sz="35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ná</a:t>
            </a:r>
            <a:r>
              <a:rPr lang="en-US" sz="35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wǒ</a:t>
            </a:r>
            <a:r>
              <a:rPr lang="en-US" sz="35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35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qián</a:t>
            </a:r>
            <a:endParaRPr lang="en-US" sz="3500" dirty="0">
              <a:solidFill>
                <a:srgbClr val="0079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ClrTx/>
              <a:buNone/>
              <a:defRPr/>
            </a:pPr>
            <a:r>
              <a:rPr lang="zh-CN" altLang="en-US" sz="35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zh-CN" sz="35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 don‘t take my money. </a:t>
            </a:r>
          </a:p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altLang="zh-CN" sz="3500" dirty="0">
              <a:solidFill>
                <a:srgbClr val="0079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Tx/>
              <a:defRPr/>
            </a:pPr>
            <a:endParaRPr lang="en-US" altLang="zh-CN" sz="3500" dirty="0">
              <a:solidFill>
                <a:srgbClr val="007935"/>
              </a:solidFill>
              <a:ea typeface="KaiTi" charset="-122"/>
              <a:cs typeface="Ka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611267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12034157" cy="1028701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eaLnBrk="1" hangingPunct="1">
              <a:buNone/>
            </a:pPr>
            <a:r>
              <a:rPr lang="zh-CN" altLang="en-US" sz="60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哎</a:t>
            </a:r>
            <a:r>
              <a:rPr lang="en-US" altLang="zh-CN" sz="60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5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5400" dirty="0" err="1">
                <a:solidFill>
                  <a:srgbClr val="005322"/>
                </a:solidFill>
                <a:ea typeface="宋体" charset="-122"/>
              </a:rPr>
              <a:t>āi</a:t>
            </a:r>
            <a:r>
              <a:rPr lang="en-US" altLang="zh-CN" sz="5400" dirty="0">
                <a:solidFill>
                  <a:srgbClr val="005322"/>
                </a:solidFill>
                <a:ea typeface="宋体" charset="-122"/>
              </a:rPr>
              <a:t> 			</a:t>
            </a:r>
            <a:r>
              <a:rPr lang="en-US" altLang="zh-CN" sz="4000" dirty="0">
                <a:solidFill>
                  <a:srgbClr val="005322"/>
                </a:solidFill>
              </a:rPr>
              <a:t>Exclamatory particle </a:t>
            </a:r>
          </a:p>
          <a:p>
            <a:pPr marL="0" indent="0" eaLnBrk="1" hangingPunct="1">
              <a:buNone/>
            </a:pPr>
            <a:endParaRPr lang="en-US" altLang="zh-CN" sz="5400" dirty="0"/>
          </a:p>
        </p:txBody>
      </p:sp>
      <p:pic>
        <p:nvPicPr>
          <p:cNvPr id="29699" name="Picture 5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34684" y="3320143"/>
            <a:ext cx="3259523" cy="3380013"/>
          </a:xfr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1589314"/>
            <a:ext cx="11331351" cy="1170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altLang="zh-CN" sz="5400" dirty="0"/>
              <a:t>To express surprise or dissatisfaction</a:t>
            </a:r>
            <a:endParaRPr lang="en-US" altLang="zh-CN" sz="5400" dirty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015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 autoUpdateAnimBg="0"/>
      <p:bldP spid="6" grpId="0" build="p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282"/>
            <a:ext cx="12191999" cy="1030215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altLang="zh-CN" sz="4000" dirty="0">
                <a:latin typeface="+mn-lt"/>
                <a:ea typeface="宋体" pitchFamily="2" charset="-122"/>
              </a:rPr>
              <a:t>Chinese &amp; English        </a:t>
            </a:r>
            <a:r>
              <a:rPr lang="en-US" altLang="zh-CN" sz="4000" dirty="0">
                <a:solidFill>
                  <a:srgbClr val="C00000"/>
                </a:solidFill>
                <a:latin typeface="+mn-lt"/>
                <a:ea typeface="宋体" pitchFamily="2" charset="-122"/>
              </a:rPr>
              <a:t>Exclamations (Interjections)</a:t>
            </a:r>
            <a:endParaRPr lang="en-US" sz="40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364" y="98307"/>
            <a:ext cx="721062" cy="721062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85535" y="1429556"/>
            <a:ext cx="4505406" cy="3538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20000"/>
              </a:spcBef>
              <a:buClrTx/>
              <a:buNone/>
            </a:pP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呀！ </a:t>
            </a:r>
            <a:r>
              <a:rPr lang="en-US" altLang="zh-CN" sz="4800" dirty="0" err="1">
                <a:solidFill>
                  <a:srgbClr val="0070C0"/>
                </a:solidFill>
                <a:ea typeface="KaiTi" panose="02010609060101010101" pitchFamily="49" charset="-122"/>
                <a:cs typeface="Kaiti TC" charset="-120"/>
              </a:rPr>
              <a:t>Ya</a:t>
            </a:r>
            <a:endParaRPr lang="en-US" altLang="zh-CN" sz="4800" dirty="0">
              <a:solidFill>
                <a:srgbClr val="0070C0"/>
              </a:solidFill>
              <a:ea typeface="KaiTi" panose="02010609060101010101" pitchFamily="49" charset="-122"/>
              <a:cs typeface="Kaiti TC" charset="-120"/>
            </a:endParaRPr>
          </a:p>
          <a:p>
            <a:pPr marL="0" lvl="0" indent="0">
              <a:spcBef>
                <a:spcPct val="20000"/>
              </a:spcBef>
              <a:buClrTx/>
              <a:buNone/>
            </a:pP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啊</a:t>
            </a:r>
            <a:r>
              <a:rPr lang="en-US" altLang="zh-CN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?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！</a:t>
            </a:r>
            <a:r>
              <a:rPr lang="en-US" altLang="zh-CN" sz="4800" dirty="0">
                <a:solidFill>
                  <a:srgbClr val="0070C0"/>
                </a:solidFill>
                <a:ea typeface="KaiTi" panose="02010609060101010101" pitchFamily="49" charset="-122"/>
                <a:cs typeface="Kaiti TC" charset="-120"/>
              </a:rPr>
              <a:t>A</a:t>
            </a:r>
          </a:p>
          <a:p>
            <a:pPr marL="0" lvl="0" indent="0">
              <a:spcBef>
                <a:spcPct val="20000"/>
              </a:spcBef>
              <a:buClrTx/>
              <a:buNone/>
            </a:pP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喂</a:t>
            </a:r>
            <a:r>
              <a:rPr lang="en-US" altLang="zh-CN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?  </a:t>
            </a:r>
            <a:r>
              <a:rPr lang="en-US" altLang="zh-CN" sz="4800" dirty="0" err="1">
                <a:solidFill>
                  <a:srgbClr val="0070C0"/>
                </a:solidFill>
                <a:ea typeface="KaiTi" panose="02010609060101010101" pitchFamily="49" charset="-122"/>
                <a:cs typeface="Kaiti TC" charset="-120"/>
              </a:rPr>
              <a:t>Wéi</a:t>
            </a:r>
            <a:r>
              <a:rPr lang="en-US" altLang="zh-CN" sz="4800" dirty="0">
                <a:solidFill>
                  <a:srgbClr val="0070C0"/>
                </a:solidFill>
                <a:ea typeface="KaiTi" panose="02010609060101010101" pitchFamily="49" charset="-122"/>
                <a:cs typeface="Kaiti TC" charset="-120"/>
              </a:rPr>
              <a:t> </a:t>
            </a:r>
            <a:r>
              <a:rPr lang="en-US" altLang="zh-CN" sz="48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 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072726" y="1429556"/>
            <a:ext cx="5662700" cy="469828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20000"/>
              </a:spcBef>
              <a:buClrTx/>
              <a:buNone/>
            </a:pPr>
            <a:r>
              <a:rPr lang="en-US" altLang="zh-CN" sz="4800" dirty="0">
                <a:solidFill>
                  <a:srgbClr val="0070C0"/>
                </a:solidFill>
              </a:rPr>
              <a:t>Ah!</a:t>
            </a:r>
          </a:p>
          <a:p>
            <a:pPr marL="0" lvl="0" indent="0">
              <a:spcBef>
                <a:spcPct val="20000"/>
              </a:spcBef>
              <a:buClrTx/>
              <a:buNone/>
            </a:pPr>
            <a:r>
              <a:rPr lang="en-US" altLang="zh-CN" sz="4800" dirty="0">
                <a:solidFill>
                  <a:srgbClr val="0070C0"/>
                </a:solidFill>
              </a:rPr>
              <a:t>Ha!</a:t>
            </a:r>
          </a:p>
          <a:p>
            <a:pPr marL="0" lvl="0" indent="0">
              <a:spcBef>
                <a:spcPct val="20000"/>
              </a:spcBef>
              <a:buClrTx/>
              <a:buNone/>
            </a:pPr>
            <a:r>
              <a:rPr lang="en-US" altLang="zh-CN" sz="4800" dirty="0">
                <a:solidFill>
                  <a:srgbClr val="0070C0"/>
                </a:solidFill>
              </a:rPr>
              <a:t>Boo!</a:t>
            </a:r>
          </a:p>
          <a:p>
            <a:pPr marL="0" lvl="0" indent="0">
              <a:spcBef>
                <a:spcPct val="20000"/>
              </a:spcBef>
              <a:buClrTx/>
              <a:buNone/>
            </a:pPr>
            <a:r>
              <a:rPr lang="en-US" altLang="zh-CN" sz="4800" dirty="0">
                <a:solidFill>
                  <a:srgbClr val="0070C0"/>
                </a:solidFill>
              </a:rPr>
              <a:t>Duh</a:t>
            </a:r>
          </a:p>
          <a:p>
            <a:pPr marL="0" lvl="0" indent="0">
              <a:spcBef>
                <a:spcPct val="20000"/>
              </a:spcBef>
              <a:buClrTx/>
              <a:buNone/>
            </a:pPr>
            <a:r>
              <a:rPr lang="en-US" altLang="zh-CN" sz="4800" dirty="0">
                <a:solidFill>
                  <a:srgbClr val="0070C0"/>
                </a:solidFill>
              </a:rPr>
              <a:t>Gee!</a:t>
            </a:r>
          </a:p>
          <a:p>
            <a:pPr marL="0" lvl="0" indent="0">
              <a:spcBef>
                <a:spcPct val="20000"/>
              </a:spcBef>
              <a:buClrTx/>
              <a:buNone/>
            </a:pPr>
            <a:r>
              <a:rPr lang="en-US" altLang="zh-CN" sz="4800" dirty="0">
                <a:solidFill>
                  <a:srgbClr val="0070C0"/>
                </a:solidFill>
              </a:rPr>
              <a:t>Hey!</a:t>
            </a:r>
          </a:p>
          <a:p>
            <a:pPr marL="0" lvl="0" indent="0">
              <a:spcBef>
                <a:spcPct val="20000"/>
              </a:spcBef>
              <a:buClrTx/>
              <a:buNone/>
            </a:pPr>
            <a:r>
              <a:rPr lang="en-US" altLang="zh-CN" sz="4800" dirty="0">
                <a:solidFill>
                  <a:srgbClr val="0070C0"/>
                </a:solidFill>
              </a:rPr>
              <a:t>Wow!</a:t>
            </a:r>
          </a:p>
          <a:p>
            <a:pPr marL="0" lvl="0" indent="0">
              <a:spcBef>
                <a:spcPct val="20000"/>
              </a:spcBef>
              <a:buClrTx/>
              <a:buNone/>
            </a:pPr>
            <a:r>
              <a:rPr lang="en-US" altLang="zh-CN" sz="4800" dirty="0">
                <a:solidFill>
                  <a:srgbClr val="0070C0"/>
                </a:solidFill>
              </a:rPr>
              <a:t>Yikes!</a:t>
            </a:r>
          </a:p>
          <a:p>
            <a:pPr marL="0" lvl="0" indent="0">
              <a:spcBef>
                <a:spcPct val="20000"/>
              </a:spcBef>
              <a:buClrTx/>
              <a:buNone/>
            </a:pPr>
            <a:endParaRPr lang="en-US" altLang="zh-CN" sz="4800" dirty="0">
              <a:solidFill>
                <a:srgbClr val="0070C0"/>
              </a:solidFill>
            </a:endParaRPr>
          </a:p>
          <a:p>
            <a:pPr marL="0" lvl="0" indent="0">
              <a:spcBef>
                <a:spcPct val="20000"/>
              </a:spcBef>
              <a:buClrTx/>
              <a:buNone/>
            </a:pPr>
            <a:endParaRPr lang="en-US" altLang="zh-CN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30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  <a:ln w="28575"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zh-CN" altLang="en-US" sz="5400" dirty="0">
                <a:latin typeface="KaiTi" charset="-122"/>
                <a:ea typeface="KaiTi" charset="-122"/>
                <a:cs typeface="KaiTi" charset="-122"/>
              </a:rPr>
              <a:t>日本</a:t>
            </a:r>
            <a:r>
              <a:rPr lang="en-US" altLang="zh-CN" dirty="0"/>
              <a:t>	</a:t>
            </a:r>
            <a:r>
              <a:rPr lang="en-US" altLang="zh-CN" dirty="0" err="1"/>
              <a:t>Rìběn</a:t>
            </a:r>
            <a:r>
              <a:rPr lang="en-US" altLang="zh-CN" dirty="0"/>
              <a:t>  				Japan</a:t>
            </a:r>
            <a:endParaRPr lang="en-US" altLang="zh-CN" dirty="0">
              <a:ea typeface="宋体" charset="-122"/>
            </a:endParaRPr>
          </a:p>
        </p:txBody>
      </p:sp>
      <p:pic>
        <p:nvPicPr>
          <p:cNvPr id="39939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03262" y="1719942"/>
            <a:ext cx="5274869" cy="3913415"/>
          </a:xfrm>
        </p:spPr>
      </p:pic>
    </p:spTree>
    <p:extLst>
      <p:ext uri="{BB962C8B-B14F-4D97-AF65-F5344CB8AC3E}">
        <p14:creationId xmlns:p14="http://schemas.microsoft.com/office/powerpoint/2010/main" val="134017211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  <a:ln w="28575"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zh-CN" altLang="en-US" sz="5400" dirty="0">
                <a:latin typeface="KaiTi" charset="-122"/>
                <a:ea typeface="KaiTi" charset="-122"/>
                <a:cs typeface="KaiTi" charset="-122"/>
              </a:rPr>
              <a:t>日文</a:t>
            </a:r>
            <a:r>
              <a:rPr lang="en-US" altLang="zh-CN" dirty="0"/>
              <a:t>	</a:t>
            </a:r>
            <a:r>
              <a:rPr lang="en-US" altLang="zh-CN" dirty="0" err="1"/>
              <a:t>Rìwén</a:t>
            </a:r>
            <a:r>
              <a:rPr lang="en-US" altLang="zh-CN" dirty="0"/>
              <a:t>  				Japanese (Language)</a:t>
            </a:r>
            <a:endParaRPr lang="en-US" altLang="zh-CN" dirty="0">
              <a:ea typeface="宋体" charset="-122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120" y="1844407"/>
            <a:ext cx="5417760" cy="4388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926931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  <a:ln w="28575"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zh-CN" altLang="en-US" sz="5400" dirty="0">
                <a:latin typeface="KaiTi" charset="-122"/>
                <a:ea typeface="KaiTi" charset="-122"/>
                <a:cs typeface="KaiTi" charset="-122"/>
              </a:rPr>
              <a:t>东京</a:t>
            </a:r>
            <a:r>
              <a:rPr lang="en-US" altLang="zh-CN" sz="5400" dirty="0"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en-US" altLang="zh-CN" sz="4000" dirty="0" err="1"/>
              <a:t>Dōngjīng</a:t>
            </a:r>
            <a:r>
              <a:rPr lang="en-US" altLang="zh-CN" sz="4000" dirty="0"/>
              <a:t>				Tokyo</a:t>
            </a:r>
            <a:endParaRPr lang="en-US" altLang="zh-CN" sz="4000" dirty="0">
              <a:ea typeface="宋体" charset="-122"/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5999" y="1703614"/>
            <a:ext cx="5849257" cy="4737898"/>
          </a:xfrm>
        </p:spPr>
      </p:pic>
    </p:spTree>
    <p:extLst>
      <p:ext uri="{BB962C8B-B14F-4D97-AF65-F5344CB8AC3E}">
        <p14:creationId xmlns:p14="http://schemas.microsoft.com/office/powerpoint/2010/main" val="2753924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088265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地图</a:t>
            </a:r>
            <a:r>
              <a:rPr lang="en-US" altLang="zh-CN" sz="6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</a:t>
            </a:r>
            <a:r>
              <a:rPr lang="en-US" altLang="zh-CN" sz="39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 </a:t>
            </a:r>
            <a:r>
              <a:rPr lang="en-US" altLang="zh-CN" sz="3900" dirty="0" err="1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dìtú</a:t>
            </a:r>
            <a:r>
              <a:rPr lang="en-US" altLang="zh-CN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       	</a:t>
            </a:r>
            <a:r>
              <a:rPr lang="it-IT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(map) 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	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471" y="135687"/>
            <a:ext cx="849116" cy="8491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95" y="1158634"/>
            <a:ext cx="10629478" cy="563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84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>
          <a:xfrm>
            <a:off x="152400" y="1246909"/>
            <a:ext cx="4585855" cy="2327564"/>
          </a:xfrm>
        </p:spPr>
        <p:txBody>
          <a:bodyPr/>
          <a:lstStyle/>
          <a:p>
            <a:r>
              <a:rPr lang="en-US" altLang="zh-CN" sz="4000" b="0" dirty="0">
                <a:solidFill>
                  <a:srgbClr val="C00000"/>
                </a:solidFill>
                <a:ea typeface="SimSun" charset="-122"/>
                <a:cs typeface="Times New Roman" charset="0"/>
              </a:rPr>
              <a:t>inside</a:t>
            </a:r>
          </a:p>
          <a:p>
            <a:r>
              <a:rPr lang="zh-CN" altLang="en-US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里</a:t>
            </a:r>
            <a:r>
              <a:rPr lang="zh-CN" altLang="en-US" sz="4000" dirty="0">
                <a:latin typeface="KaiTi" charset="-122"/>
                <a:ea typeface="KaiTi" charset="-122"/>
                <a:cs typeface="KaiTi" charset="-122"/>
              </a:rPr>
              <a:t>边/面/头</a:t>
            </a:r>
            <a:endParaRPr lang="en-US" altLang="zh-CN" sz="4000" dirty="0">
              <a:latin typeface="KaiTi" charset="-122"/>
              <a:ea typeface="KaiTi" charset="-122"/>
              <a:cs typeface="KaiTi" charset="-122"/>
            </a:endParaRPr>
          </a:p>
          <a:p>
            <a:r>
              <a:rPr lang="en-US" altLang="zh-CN" sz="3200" b="0" dirty="0" err="1">
                <a:ea typeface="SimSun" charset="-122"/>
                <a:cs typeface="Times New Roman" charset="0"/>
              </a:rPr>
              <a:t>Lǐ</a:t>
            </a:r>
            <a:r>
              <a:rPr lang="en-US" altLang="zh-CN" sz="3200" b="0" dirty="0">
                <a:ea typeface="SimSun" charset="-122"/>
                <a:cs typeface="Times New Roman" charset="0"/>
              </a:rPr>
              <a:t>  </a:t>
            </a:r>
            <a:r>
              <a:rPr lang="en-US" altLang="zh-CN" sz="3200" b="0" dirty="0" err="1">
                <a:ea typeface="SimSun" charset="-122"/>
                <a:cs typeface="Times New Roman" charset="0"/>
              </a:rPr>
              <a:t>bian</a:t>
            </a:r>
            <a:r>
              <a:rPr lang="en-US" altLang="zh-CN" sz="3200" b="0" dirty="0">
                <a:ea typeface="SimSun" charset="-122"/>
                <a:cs typeface="Times New Roman" charset="0"/>
              </a:rPr>
              <a:t>/</a:t>
            </a:r>
            <a:r>
              <a:rPr lang="en-US" altLang="zh-CN" sz="3200" b="0" dirty="0" err="1">
                <a:ea typeface="SimSun" charset="-122"/>
                <a:cs typeface="Times New Roman" charset="0"/>
              </a:rPr>
              <a:t>mian</a:t>
            </a:r>
            <a:r>
              <a:rPr lang="en-US" altLang="zh-CN" sz="3200" b="0" dirty="0">
                <a:ea typeface="SimSun" charset="-122"/>
                <a:cs typeface="Times New Roman" charset="0"/>
              </a:rPr>
              <a:t>/</a:t>
            </a:r>
            <a:r>
              <a:rPr lang="en-US" altLang="zh-CN" sz="3200" b="0" dirty="0" err="1">
                <a:ea typeface="SimSun" charset="-122"/>
                <a:cs typeface="Times New Roman" charset="0"/>
              </a:rPr>
              <a:t>tou</a:t>
            </a:r>
            <a:r>
              <a:rPr lang="en-US" altLang="zh-CN" sz="3200" b="0" dirty="0">
                <a:ea typeface="SimSun" charset="-122"/>
                <a:cs typeface="Times New Roman" charset="0"/>
              </a:rPr>
              <a:t> </a:t>
            </a:r>
          </a:p>
        </p:txBody>
      </p:sp>
      <p:sp>
        <p:nvSpPr>
          <p:cNvPr id="717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81454" y="1288615"/>
            <a:ext cx="4294910" cy="2285858"/>
          </a:xfrm>
        </p:spPr>
        <p:txBody>
          <a:bodyPr/>
          <a:lstStyle/>
          <a:p>
            <a:r>
              <a:rPr lang="en-US" altLang="zh-CN" sz="4000" b="0" dirty="0">
                <a:solidFill>
                  <a:srgbClr val="C00000"/>
                </a:solidFill>
                <a:ea typeface="SimSun" charset="-122"/>
                <a:cs typeface="Times New Roman" charset="0"/>
              </a:rPr>
              <a:t>outside</a:t>
            </a:r>
          </a:p>
          <a:p>
            <a:r>
              <a:rPr lang="zh-CN" altLang="en-US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外</a:t>
            </a:r>
            <a:r>
              <a:rPr lang="zh-CN" altLang="en-US" sz="4000" dirty="0">
                <a:latin typeface="KaiTi" charset="-122"/>
                <a:ea typeface="KaiTi" charset="-122"/>
                <a:cs typeface="KaiTi" charset="-122"/>
              </a:rPr>
              <a:t>边/面/头 </a:t>
            </a:r>
            <a:endParaRPr lang="en-US" altLang="zh-CN" sz="4000" dirty="0">
              <a:latin typeface="KaiTi" charset="-122"/>
              <a:ea typeface="KaiTi" charset="-122"/>
              <a:cs typeface="KaiTi" charset="-122"/>
            </a:endParaRPr>
          </a:p>
          <a:p>
            <a:r>
              <a:rPr lang="en-US" altLang="zh-CN" sz="3200" b="0" dirty="0" err="1">
                <a:ea typeface="SimSun" charset="-122"/>
                <a:cs typeface="Times New Roman" charset="0"/>
              </a:rPr>
              <a:t>wài</a:t>
            </a:r>
            <a:r>
              <a:rPr lang="en-US" altLang="zh-CN" sz="3200" b="0" dirty="0">
                <a:ea typeface="SimSun" charset="-122"/>
                <a:cs typeface="Times New Roman" charset="0"/>
              </a:rPr>
              <a:t> </a:t>
            </a:r>
            <a:r>
              <a:rPr lang="en-US" altLang="zh-CN" sz="3200" b="0" dirty="0" err="1">
                <a:ea typeface="SimSun" charset="-122"/>
                <a:cs typeface="Times New Roman" charset="0"/>
              </a:rPr>
              <a:t>bian</a:t>
            </a:r>
            <a:r>
              <a:rPr lang="en-US" altLang="zh-CN" sz="3200" b="0" dirty="0">
                <a:ea typeface="SimSun" charset="-122"/>
                <a:cs typeface="Times New Roman" charset="0"/>
              </a:rPr>
              <a:t>/</a:t>
            </a:r>
            <a:r>
              <a:rPr lang="en-US" altLang="zh-CN" sz="3200" b="0" dirty="0" err="1">
                <a:ea typeface="SimSun" charset="-122"/>
                <a:cs typeface="Times New Roman" charset="0"/>
              </a:rPr>
              <a:t>mian</a:t>
            </a:r>
            <a:r>
              <a:rPr lang="en-US" altLang="zh-CN" sz="3200" b="0" dirty="0">
                <a:ea typeface="SimSun" charset="-122"/>
                <a:cs typeface="Times New Roman" charset="0"/>
              </a:rPr>
              <a:t>/</a:t>
            </a:r>
            <a:r>
              <a:rPr lang="en-US" altLang="zh-CN" sz="3200" b="0" dirty="0" err="1">
                <a:ea typeface="SimSun" charset="-122"/>
                <a:cs typeface="Times New Roman" charset="0"/>
              </a:rPr>
              <a:t>tou</a:t>
            </a:r>
            <a:r>
              <a:rPr lang="en-US" altLang="zh-CN" sz="3200" b="0" dirty="0">
                <a:ea typeface="SimSun" charset="-122"/>
                <a:cs typeface="Times New Roman" charset="0"/>
              </a:rPr>
              <a:t> </a:t>
            </a:r>
          </a:p>
        </p:txBody>
      </p:sp>
      <p:pic>
        <p:nvPicPr>
          <p:cNvPr id="7173" name="Content Placeholder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3428858"/>
            <a:ext cx="4727287" cy="3662477"/>
          </a:xfrm>
          <a:noFill/>
        </p:spPr>
      </p:pic>
      <p:pic>
        <p:nvPicPr>
          <p:cNvPr id="7174" name="Content Placeholder 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51241" y="3574473"/>
            <a:ext cx="4406467" cy="2956406"/>
          </a:xfrm>
          <a:noFill/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0" y="0"/>
            <a:ext cx="12192000" cy="1143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>
                <a:ea typeface="SimSun" charset="-122"/>
                <a:cs typeface="Times New Roman" charset="0"/>
              </a:rPr>
              <a:t>Suffixes </a:t>
            </a:r>
            <a:r>
              <a:rPr lang="zh-CN" altLang="en-US" sz="600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边</a:t>
            </a:r>
            <a:r>
              <a:rPr lang="zh-CN" altLang="en-US">
                <a:solidFill>
                  <a:srgbClr val="C00000"/>
                </a:solidFill>
                <a:ea typeface="SimSun" charset="-122"/>
                <a:cs typeface="Times New Roman" charset="0"/>
              </a:rPr>
              <a:t> </a:t>
            </a:r>
            <a:r>
              <a:rPr lang="en-US" altLang="zh-CN">
                <a:solidFill>
                  <a:srgbClr val="C00000"/>
                </a:solidFill>
                <a:ea typeface="SimSun" charset="-122"/>
                <a:cs typeface="Times New Roman" charset="0"/>
              </a:rPr>
              <a:t>biān/</a:t>
            </a:r>
            <a:r>
              <a:rPr lang="zh-CN" altLang="en-US" sz="600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面</a:t>
            </a:r>
            <a:r>
              <a:rPr lang="zh-CN" altLang="en-US">
                <a:solidFill>
                  <a:srgbClr val="C00000"/>
                </a:solidFill>
                <a:ea typeface="SimSun" charset="-122"/>
                <a:cs typeface="Times New Roman" charset="0"/>
              </a:rPr>
              <a:t> </a:t>
            </a:r>
            <a:r>
              <a:rPr lang="en-US" altLang="zh-CN">
                <a:solidFill>
                  <a:srgbClr val="C00000"/>
                </a:solidFill>
                <a:ea typeface="SimSun" charset="-122"/>
                <a:cs typeface="Times New Roman" charset="0"/>
              </a:rPr>
              <a:t>miàn/</a:t>
            </a:r>
            <a:r>
              <a:rPr lang="zh-CN" altLang="en-US" sz="600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头</a:t>
            </a:r>
            <a:r>
              <a:rPr lang="zh-CN" altLang="en-US">
                <a:solidFill>
                  <a:srgbClr val="C00000"/>
                </a:solidFill>
                <a:ea typeface="SimSun" charset="-122"/>
                <a:cs typeface="Times New Roman" charset="0"/>
              </a:rPr>
              <a:t> </a:t>
            </a:r>
            <a:r>
              <a:rPr lang="en-US" altLang="zh-CN">
                <a:solidFill>
                  <a:srgbClr val="C00000"/>
                </a:solidFill>
                <a:ea typeface="SimSun" charset="-122"/>
                <a:cs typeface="Times New Roman" charset="0"/>
              </a:rPr>
              <a:t>tóu</a:t>
            </a:r>
            <a:endParaRPr lang="zh-CN" altLang="en-US" dirty="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691231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088265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地图</a:t>
            </a:r>
            <a:r>
              <a:rPr lang="en-US" altLang="zh-CN" sz="6000" dirty="0">
                <a:solidFill>
                  <a:schemeClr val="tx1"/>
                </a:solidFill>
                <a:latin typeface="Kaiti TC" charset="-120"/>
                <a:ea typeface="Kaiti TC" charset="-120"/>
                <a:cs typeface="Kaiti TC" charset="-120"/>
              </a:rPr>
              <a:t> </a:t>
            </a:r>
            <a:r>
              <a:rPr lang="en-US" altLang="zh-CN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  </a:t>
            </a:r>
            <a:r>
              <a:rPr lang="en-US" altLang="zh-CN" sz="3900" dirty="0" err="1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dìtú</a:t>
            </a:r>
            <a:r>
              <a:rPr lang="en-US" altLang="zh-CN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         					</a:t>
            </a:r>
            <a:r>
              <a:rPr lang="it-IT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 (</a:t>
            </a:r>
            <a:r>
              <a:rPr lang="it-IT" sz="3900" dirty="0" err="1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map</a:t>
            </a:r>
            <a:r>
              <a:rPr lang="it-IT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) 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	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471" y="135687"/>
            <a:ext cx="849116" cy="8491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9" y="1171684"/>
            <a:ext cx="7010839" cy="568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95173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5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2957" y="1155707"/>
            <a:ext cx="7032408" cy="5696250"/>
          </a:xfrm>
        </p:spPr>
      </p:pic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088265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路口</a:t>
            </a:r>
            <a:r>
              <a:rPr lang="en-US" altLang="zh-CN" sz="6000" dirty="0">
                <a:solidFill>
                  <a:schemeClr val="tx1"/>
                </a:solidFill>
                <a:latin typeface="Kaiti TC" charset="-120"/>
                <a:ea typeface="Kaiti TC" charset="-120"/>
                <a:cs typeface="Kaiti TC" charset="-120"/>
              </a:rPr>
              <a:t> </a:t>
            </a:r>
            <a:r>
              <a:rPr lang="en-US" altLang="zh-CN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  </a:t>
            </a:r>
            <a:r>
              <a:rPr lang="en-US" altLang="zh-CN" sz="3900" dirty="0" err="1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lùkǒu</a:t>
            </a:r>
            <a:r>
              <a:rPr lang="en-US" altLang="zh-CN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         			</a:t>
            </a:r>
            <a:r>
              <a:rPr lang="it-IT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 (</a:t>
            </a:r>
            <a:r>
              <a:rPr lang="en-US" altLang="zh-CN" sz="4000" dirty="0"/>
              <a:t>intersection</a:t>
            </a:r>
            <a:r>
              <a:rPr lang="it-IT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) 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	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471" y="135687"/>
            <a:ext cx="849116" cy="84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7024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9959" y="1338942"/>
            <a:ext cx="6425559" cy="5204703"/>
          </a:xfrm>
        </p:spPr>
      </p:pic>
      <p:sp>
        <p:nvSpPr>
          <p:cNvPr id="6" name="Title 1"/>
          <p:cNvSpPr txBox="1">
            <a:spLocks/>
          </p:cNvSpPr>
          <p:nvPr/>
        </p:nvSpPr>
        <p:spPr bwMode="black">
          <a:xfrm>
            <a:off x="15118" y="19908"/>
            <a:ext cx="12176881" cy="1088265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红绿灯</a:t>
            </a:r>
            <a:r>
              <a:rPr lang="en-US" altLang="zh-CN" sz="6000" dirty="0">
                <a:solidFill>
                  <a:schemeClr val="tx1"/>
                </a:solidFill>
                <a:latin typeface="Kaiti TC" charset="-120"/>
                <a:ea typeface="Kaiti TC" charset="-120"/>
                <a:cs typeface="Kaiti TC" charset="-120"/>
              </a:rPr>
              <a:t>  </a:t>
            </a:r>
            <a:r>
              <a:rPr lang="en-US" altLang="zh-CN" sz="4000" dirty="0" err="1"/>
              <a:t>hónglǜdēng</a:t>
            </a:r>
            <a:r>
              <a:rPr lang="en-US" altLang="zh-CN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         	</a:t>
            </a:r>
            <a:r>
              <a:rPr lang="it-IT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 (</a:t>
            </a:r>
            <a:r>
              <a:rPr lang="it-IT" altLang="zh-CN" sz="4000" dirty="0" err="1"/>
              <a:t>traffic</a:t>
            </a:r>
            <a:r>
              <a:rPr lang="it-IT" altLang="zh-CN" sz="4000" dirty="0"/>
              <a:t> light</a:t>
            </a:r>
            <a:r>
              <a:rPr lang="it-IT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) 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	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471" y="135687"/>
            <a:ext cx="849116" cy="84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4957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12192000" cy="1143000"/>
          </a:xfrm>
          <a:ln>
            <a:solidFill>
              <a:schemeClr val="tx1"/>
            </a:solidFill>
          </a:ln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zh-CN" altLang="en-US" sz="4800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问路</a:t>
            </a:r>
            <a:r>
              <a:rPr lang="zh-CN" altLang="en-US" dirty="0">
                <a:solidFill>
                  <a:schemeClr val="tx2">
                    <a:satMod val="130000"/>
                  </a:schemeClr>
                </a:solidFill>
              </a:rPr>
              <a:t>   </a:t>
            </a:r>
            <a:r>
              <a:rPr lang="en-US" altLang="zh-CN" sz="4000" dirty="0" err="1">
                <a:solidFill>
                  <a:schemeClr val="tx2">
                    <a:satMod val="130000"/>
                  </a:schemeClr>
                </a:solidFill>
                <a:latin typeface="+mn-lt"/>
              </a:rPr>
              <a:t>wèn</a:t>
            </a:r>
            <a:r>
              <a:rPr lang="en-US" altLang="zh-CN" sz="4000" dirty="0">
                <a:solidFill>
                  <a:schemeClr val="tx2">
                    <a:satMod val="130000"/>
                  </a:schemeClr>
                </a:solidFill>
                <a:latin typeface="+mn-lt"/>
              </a:rPr>
              <a:t> </a:t>
            </a:r>
            <a:r>
              <a:rPr lang="en-US" altLang="zh-CN" sz="4000" dirty="0" err="1">
                <a:solidFill>
                  <a:schemeClr val="tx2">
                    <a:satMod val="130000"/>
                  </a:schemeClr>
                </a:solidFill>
                <a:latin typeface="+mn-lt"/>
              </a:rPr>
              <a:t>lù</a:t>
            </a:r>
            <a:r>
              <a:rPr lang="en-US" altLang="zh-CN" sz="4000" dirty="0">
                <a:solidFill>
                  <a:schemeClr val="tx2">
                    <a:satMod val="130000"/>
                  </a:schemeClr>
                </a:solidFill>
                <a:latin typeface="+mn-lt"/>
              </a:rPr>
              <a:t>                (</a:t>
            </a: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Asking directions)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>
          <a:xfrm>
            <a:off x="212270" y="1791493"/>
            <a:ext cx="10858515" cy="4625636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到</a:t>
            </a:r>
            <a:r>
              <a:rPr lang="zh-CN" altLang="en-US" sz="5400" dirty="0">
                <a:solidFill>
                  <a:srgbClr val="1F497D">
                    <a:satMod val="130000"/>
                  </a:srgbClr>
                </a:solidFill>
                <a:latin typeface="KaiTi" charset="-122"/>
                <a:ea typeface="KaiTi" charset="-122"/>
                <a:cs typeface="KaiTi" charset="-122"/>
              </a:rPr>
              <a:t>学生活动中心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怎么走</a:t>
            </a:r>
            <a:r>
              <a:rPr lang="zh-CN" altLang="en-US" sz="5400" dirty="0">
                <a:solidFill>
                  <a:srgbClr val="1F497D">
                    <a:satMod val="130000"/>
                  </a:srgbClr>
                </a:solidFill>
                <a:latin typeface="KaiTi" charset="-122"/>
                <a:ea typeface="KaiTi" charset="-122"/>
                <a:cs typeface="KaiTi" charset="-122"/>
              </a:rPr>
              <a:t>？</a:t>
            </a:r>
            <a:endParaRPr lang="en-US" altLang="zh-CN" sz="5400" dirty="0">
              <a:solidFill>
                <a:srgbClr val="1F497D">
                  <a:satMod val="130000"/>
                </a:srgbClr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dirty="0">
                <a:solidFill>
                  <a:srgbClr val="005322"/>
                </a:solidFill>
              </a:rPr>
              <a:t>     </a:t>
            </a:r>
            <a:r>
              <a:rPr lang="en-US" dirty="0" err="1">
                <a:solidFill>
                  <a:srgbClr val="005322"/>
                </a:solidFill>
              </a:rPr>
              <a:t>Dào</a:t>
            </a:r>
            <a:r>
              <a:rPr lang="en-US" dirty="0">
                <a:solidFill>
                  <a:srgbClr val="005322"/>
                </a:solidFill>
              </a:rPr>
              <a:t> </a:t>
            </a:r>
            <a:r>
              <a:rPr lang="en-US" dirty="0" err="1">
                <a:solidFill>
                  <a:srgbClr val="005322"/>
                </a:solidFill>
              </a:rPr>
              <a:t>xuéshēng</a:t>
            </a:r>
            <a:r>
              <a:rPr lang="en-US" dirty="0">
                <a:solidFill>
                  <a:srgbClr val="005322"/>
                </a:solidFill>
              </a:rPr>
              <a:t> </a:t>
            </a:r>
            <a:r>
              <a:rPr lang="en-US" dirty="0" err="1">
                <a:solidFill>
                  <a:srgbClr val="005322"/>
                </a:solidFill>
              </a:rPr>
              <a:t>huódòng</a:t>
            </a:r>
            <a:r>
              <a:rPr lang="en-US" dirty="0">
                <a:solidFill>
                  <a:srgbClr val="005322"/>
                </a:solidFill>
              </a:rPr>
              <a:t> </a:t>
            </a:r>
            <a:r>
              <a:rPr lang="en-US" dirty="0" err="1">
                <a:solidFill>
                  <a:srgbClr val="005322"/>
                </a:solidFill>
              </a:rPr>
              <a:t>zhōngxīn</a:t>
            </a:r>
            <a:r>
              <a:rPr lang="en-US" dirty="0">
                <a:solidFill>
                  <a:srgbClr val="005322"/>
                </a:solidFill>
              </a:rPr>
              <a:t> </a:t>
            </a:r>
            <a:r>
              <a:rPr lang="en-US" dirty="0" err="1">
                <a:solidFill>
                  <a:srgbClr val="005322"/>
                </a:solidFill>
              </a:rPr>
              <a:t>zěnme</a:t>
            </a:r>
            <a:r>
              <a:rPr lang="en-US" dirty="0">
                <a:solidFill>
                  <a:srgbClr val="005322"/>
                </a:solidFill>
              </a:rPr>
              <a:t> </a:t>
            </a:r>
            <a:r>
              <a:rPr lang="en-US" dirty="0" err="1">
                <a:solidFill>
                  <a:srgbClr val="005322"/>
                </a:solidFill>
              </a:rPr>
              <a:t>zǒu</a:t>
            </a:r>
            <a:endParaRPr lang="en-US" dirty="0">
              <a:solidFill>
                <a:srgbClr val="005322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altLang="en-US" dirty="0">
                <a:solidFill>
                  <a:srgbClr val="005322"/>
                </a:solidFill>
              </a:rPr>
              <a:t>     How to get to the student activity center from here?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altLang="zh-CN" sz="5400" dirty="0">
              <a:solidFill>
                <a:srgbClr val="C00000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spcBef>
                <a:spcPts val="0"/>
              </a:spcBef>
            </a:pP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从</a:t>
            </a:r>
            <a:r>
              <a:rPr lang="zh-CN" altLang="en-US" sz="5400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书店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到</a:t>
            </a:r>
            <a:r>
              <a:rPr lang="zh-CN" altLang="en-US" sz="5400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运动场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怎么走</a:t>
            </a:r>
            <a:r>
              <a:rPr lang="zh-CN" altLang="en-US" sz="5400" dirty="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？</a:t>
            </a:r>
            <a:endParaRPr lang="en-US" altLang="zh-CN" sz="5400" dirty="0">
              <a:solidFill>
                <a:schemeClr val="tx2">
                  <a:satMod val="130000"/>
                </a:schemeClr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005322"/>
                </a:solidFill>
              </a:rPr>
              <a:t>    </a:t>
            </a:r>
            <a:r>
              <a:rPr lang="en-US" dirty="0" err="1">
                <a:solidFill>
                  <a:srgbClr val="005322"/>
                </a:solidFill>
              </a:rPr>
              <a:t>Cóng</a:t>
            </a:r>
            <a:r>
              <a:rPr lang="en-US" dirty="0">
                <a:solidFill>
                  <a:srgbClr val="005322"/>
                </a:solidFill>
              </a:rPr>
              <a:t> </a:t>
            </a:r>
            <a:r>
              <a:rPr lang="en-US" dirty="0" err="1">
                <a:solidFill>
                  <a:srgbClr val="005322"/>
                </a:solidFill>
              </a:rPr>
              <a:t>shūdiàn</a:t>
            </a:r>
            <a:r>
              <a:rPr lang="en-US" dirty="0">
                <a:solidFill>
                  <a:srgbClr val="005322"/>
                </a:solidFill>
              </a:rPr>
              <a:t> </a:t>
            </a:r>
            <a:r>
              <a:rPr lang="en-US" dirty="0" err="1">
                <a:solidFill>
                  <a:srgbClr val="005322"/>
                </a:solidFill>
              </a:rPr>
              <a:t>dào</a:t>
            </a:r>
            <a:r>
              <a:rPr lang="en-US" dirty="0">
                <a:solidFill>
                  <a:srgbClr val="005322"/>
                </a:solidFill>
              </a:rPr>
              <a:t> </a:t>
            </a:r>
            <a:r>
              <a:rPr lang="en-US" dirty="0" err="1">
                <a:solidFill>
                  <a:srgbClr val="005322"/>
                </a:solidFill>
              </a:rPr>
              <a:t>yùndòngchǎng</a:t>
            </a:r>
            <a:r>
              <a:rPr lang="en-US" dirty="0">
                <a:solidFill>
                  <a:srgbClr val="005322"/>
                </a:solidFill>
              </a:rPr>
              <a:t> </a:t>
            </a:r>
            <a:r>
              <a:rPr lang="en-US" dirty="0" err="1">
                <a:solidFill>
                  <a:srgbClr val="005322"/>
                </a:solidFill>
              </a:rPr>
              <a:t>zěnme</a:t>
            </a:r>
            <a:r>
              <a:rPr lang="en-US" dirty="0">
                <a:solidFill>
                  <a:srgbClr val="005322"/>
                </a:solidFill>
              </a:rPr>
              <a:t> </a:t>
            </a:r>
            <a:r>
              <a:rPr lang="en-US" dirty="0" err="1">
                <a:solidFill>
                  <a:srgbClr val="005322"/>
                </a:solidFill>
              </a:rPr>
              <a:t>zǒu</a:t>
            </a:r>
            <a:endParaRPr lang="en-US" dirty="0">
              <a:solidFill>
                <a:srgbClr val="005322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CN" dirty="0">
                <a:solidFill>
                  <a:srgbClr val="005322"/>
                </a:solidFill>
              </a:rPr>
              <a:t>    How to go from the bookstore to the playground?</a:t>
            </a:r>
            <a:endParaRPr lang="en-US" altLang="zh-CN" sz="5400" dirty="0">
              <a:solidFill>
                <a:schemeClr val="tx2">
                  <a:satMod val="130000"/>
                </a:schemeClr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471" y="135687"/>
            <a:ext cx="849116" cy="84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46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build="p" autoUpdateAnimBg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100" cap="none" spc="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怎么</a:t>
            </a:r>
            <a:r>
              <a:rPr lang="zh-CN" altLang="en-US" sz="6100" cap="none" spc="0" dirty="0">
                <a:solidFill>
                  <a:prstClr val="black"/>
                </a:solidFill>
                <a:latin typeface="Kaiti TC" charset="-120"/>
                <a:ea typeface="Kaiti TC" charset="-120"/>
                <a:cs typeface="Kaiti TC" charset="-120"/>
              </a:rPr>
              <a:t>  </a:t>
            </a:r>
            <a:r>
              <a:rPr lang="en-US" altLang="zh-CN" sz="3300" cap="none" spc="0" dirty="0" err="1">
                <a:solidFill>
                  <a:prstClr val="black"/>
                </a:solidFill>
                <a:latin typeface="+mn-lt"/>
                <a:ea typeface="Kaiti TC" charset="-120"/>
                <a:cs typeface="Kaiti TC" charset="-120"/>
              </a:rPr>
              <a:t>zěnme</a:t>
            </a:r>
            <a:r>
              <a:rPr lang="zh-CN" altLang="en-US" sz="3300" cap="none" spc="0" dirty="0">
                <a:solidFill>
                  <a:prstClr val="black"/>
                </a:solidFill>
                <a:latin typeface="+mn-lt"/>
                <a:ea typeface="Kaiti TC" charset="-120"/>
                <a:cs typeface="Kaiti TC" charset="-120"/>
              </a:rPr>
              <a:t>     </a:t>
            </a:r>
            <a:r>
              <a:rPr lang="en-US" altLang="zh-CN" sz="6100" cap="none" spc="0" dirty="0">
                <a:solidFill>
                  <a:prstClr val="black"/>
                </a:solidFill>
                <a:latin typeface="Kaiti TC" charset="-120"/>
                <a:ea typeface="Kaiti TC" charset="-120"/>
                <a:cs typeface="Kaiti TC" charset="-120"/>
              </a:rPr>
              <a:t>	</a:t>
            </a:r>
            <a:r>
              <a:rPr lang="en-US" altLang="zh-CN" sz="3300" cap="none" spc="0" dirty="0">
                <a:solidFill>
                  <a:prstClr val="black"/>
                </a:solidFill>
                <a:latin typeface="+mn-lt"/>
                <a:ea typeface="Kaiti TC" charset="-120"/>
                <a:cs typeface="Kaiti TC" charset="-120"/>
              </a:rPr>
              <a:t>(how)                     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35686"/>
            <a:ext cx="972487" cy="972487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14636" y="1360431"/>
            <a:ext cx="11841364" cy="546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4" indent="-685800">
              <a:spcBef>
                <a:spcPts val="0"/>
              </a:spcBef>
              <a:buClrTx/>
              <a:defRPr/>
            </a:pP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怎么样</a:t>
            </a:r>
            <a:r>
              <a:rPr lang="en-US" altLang="ja-JP" sz="4400" dirty="0" err="1">
                <a:solidFill>
                  <a:srgbClr val="C00000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yàng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？  </a:t>
            </a:r>
            <a:r>
              <a:rPr lang="en-US" altLang="zh-CN" sz="3200" dirty="0">
                <a:solidFill>
                  <a:srgbClr val="0070C0"/>
                </a:solidFill>
                <a:ea typeface="Kaiti TC" charset="-120"/>
                <a:cs typeface="Kaiti TC" charset="-120"/>
              </a:rPr>
              <a:t>How</a:t>
            </a:r>
            <a:r>
              <a:rPr lang="zh-CN" altLang="en-US" sz="3200" dirty="0">
                <a:solidFill>
                  <a:srgbClr val="0070C0"/>
                </a:solidFill>
                <a:ea typeface="Kaiti TC" charset="-120"/>
                <a:cs typeface="Kaiti TC" charset="-120"/>
              </a:rPr>
              <a:t> </a:t>
            </a:r>
            <a:r>
              <a:rPr lang="en-US" altLang="zh-CN" sz="3200" dirty="0">
                <a:solidFill>
                  <a:srgbClr val="0070C0"/>
                </a:solidFill>
                <a:ea typeface="Kaiti TC" charset="-120"/>
                <a:cs typeface="Kaiti TC" charset="-120"/>
              </a:rPr>
              <a:t>about</a:t>
            </a:r>
            <a:r>
              <a:rPr lang="is-IS" altLang="zh-CN" sz="3200" dirty="0">
                <a:solidFill>
                  <a:srgbClr val="0070C0"/>
                </a:solidFill>
                <a:ea typeface="Kaiti TC" charset="-120"/>
                <a:cs typeface="Kaiti TC" charset="-120"/>
              </a:rPr>
              <a:t>…</a:t>
            </a:r>
            <a:endParaRPr lang="en-US" sz="3200" dirty="0"/>
          </a:p>
          <a:p>
            <a:pPr marL="685800" lvl="4" indent="-685800">
              <a:spcBef>
                <a:spcPts val="0"/>
              </a:spcBef>
              <a:buClrTx/>
              <a:defRPr/>
            </a:pP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怎么办</a:t>
            </a:r>
            <a:r>
              <a:rPr lang="en-US" altLang="ja-JP" sz="4400" dirty="0" err="1">
                <a:solidFill>
                  <a:srgbClr val="C00000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bàn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？</a:t>
            </a:r>
            <a:r>
              <a:rPr lang="zh-CN" altLang="en-US" sz="54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     </a:t>
            </a:r>
            <a:r>
              <a:rPr lang="en-US" altLang="zh-CN" sz="3200" dirty="0">
                <a:solidFill>
                  <a:srgbClr val="0070C0"/>
                </a:solidFill>
                <a:ea typeface="Kaiti TC" charset="-120"/>
                <a:cs typeface="Kaiti TC" charset="-120"/>
              </a:rPr>
              <a:t>How/What to do</a:t>
            </a:r>
            <a:r>
              <a:rPr lang="zh-CN" altLang="en-US" sz="54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   </a:t>
            </a:r>
            <a:endParaRPr lang="en-US" altLang="zh-CN" sz="5400" dirty="0">
              <a:solidFill>
                <a:srgbClr val="0070C0"/>
              </a:solidFill>
              <a:latin typeface="Kaiti TC" charset="-120"/>
              <a:ea typeface="Kaiti TC" charset="-120"/>
              <a:cs typeface="Kaiti TC" charset="-120"/>
            </a:endParaRPr>
          </a:p>
          <a:p>
            <a:pPr marL="685800" lvl="4" indent="-685800">
              <a:spcBef>
                <a:spcPts val="0"/>
              </a:spcBef>
              <a:buClrTx/>
              <a:defRPr/>
            </a:pP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怎么写</a:t>
            </a:r>
            <a:r>
              <a:rPr lang="en-US" altLang="ja-JP" sz="4400" dirty="0" err="1">
                <a:solidFill>
                  <a:srgbClr val="C00000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xiě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？</a:t>
            </a:r>
            <a:r>
              <a:rPr lang="en-US" altLang="zh-CN" sz="5400" dirty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      </a:t>
            </a:r>
            <a:r>
              <a:rPr lang="en-US" altLang="zh-CN" sz="3200" dirty="0">
                <a:solidFill>
                  <a:srgbClr val="0070C0"/>
                </a:solidFill>
                <a:ea typeface="Kaiti TC" charset="-120"/>
                <a:cs typeface="Kaiti TC" charset="-120"/>
              </a:rPr>
              <a:t>How to write</a:t>
            </a:r>
          </a:p>
          <a:p>
            <a:pPr marL="685800" lvl="4" indent="-685800">
              <a:spcBef>
                <a:spcPts val="0"/>
              </a:spcBef>
              <a:buClrTx/>
              <a:defRPr/>
            </a:pP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怎么唱</a:t>
            </a:r>
            <a:r>
              <a:rPr lang="en-US" altLang="ja-JP" sz="4400" dirty="0" err="1">
                <a:solidFill>
                  <a:srgbClr val="C00000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chàng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？</a:t>
            </a:r>
            <a:r>
              <a:rPr lang="en-US" altLang="zh-CN" sz="3200" dirty="0">
                <a:solidFill>
                  <a:srgbClr val="0070C0"/>
                </a:solidFill>
                <a:ea typeface="Kaiti TC" charset="-120"/>
                <a:cs typeface="Kaiti TC" charset="-120"/>
              </a:rPr>
              <a:t>    How to sing</a:t>
            </a:r>
            <a:r>
              <a:rPr lang="is-IS" altLang="zh-CN" sz="3200" dirty="0">
                <a:solidFill>
                  <a:srgbClr val="0070C0"/>
                </a:solidFill>
                <a:ea typeface="Kaiti TC" charset="-120"/>
                <a:cs typeface="Kaiti TC" charset="-120"/>
              </a:rPr>
              <a:t>…</a:t>
            </a:r>
            <a:endParaRPr lang="en-US" altLang="zh-CN" sz="3200" dirty="0">
              <a:solidFill>
                <a:srgbClr val="0070C0"/>
              </a:solidFill>
              <a:ea typeface="Kaiti TC" charset="-120"/>
              <a:cs typeface="Kaiti TC" charset="-120"/>
            </a:endParaRPr>
          </a:p>
          <a:p>
            <a:pPr marL="685800" lvl="4" indent="-685800">
              <a:spcBef>
                <a:spcPts val="0"/>
              </a:spcBef>
              <a:buClrTx/>
              <a:defRPr/>
            </a:pP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怎么走</a:t>
            </a:r>
            <a:r>
              <a:rPr lang="en-US" altLang="zh-CN" sz="4400" dirty="0" err="1">
                <a:solidFill>
                  <a:srgbClr val="C00000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zǒu</a:t>
            </a:r>
            <a:r>
              <a:rPr lang="zh-CN" altLang="en-US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？</a:t>
            </a:r>
            <a:r>
              <a:rPr lang="en-US" altLang="zh-CN" sz="54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  </a:t>
            </a:r>
            <a:r>
              <a:rPr lang="en-US" altLang="zh-CN" sz="3200" dirty="0">
                <a:solidFill>
                  <a:srgbClr val="0070C0"/>
                </a:solidFill>
                <a:ea typeface="Kaiti TC" charset="-120"/>
                <a:cs typeface="Kaiti TC" charset="-120"/>
              </a:rPr>
              <a:t>How to walk to/How to walk</a:t>
            </a: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4000" dirty="0">
              <a:solidFill>
                <a:srgbClr val="C00000"/>
              </a:solidFill>
              <a:latin typeface="Kaiti TC" charset="-120"/>
              <a:ea typeface="Kaiti TC" charset="-120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r>
              <a:rPr lang="en-US" altLang="zh-CN" sz="1700" dirty="0">
                <a:solidFill>
                  <a:srgbClr val="C00000"/>
                </a:solidFill>
                <a:latin typeface="Kaiti TC" charset="-120"/>
                <a:ea typeface="Kaiti TC" charset="-120"/>
                <a:cs typeface="Kaiti TC" charset="-120"/>
              </a:rPr>
              <a:t>https://</a:t>
            </a:r>
            <a:r>
              <a:rPr lang="en-US" altLang="zh-CN" sz="1700" dirty="0" err="1">
                <a:solidFill>
                  <a:srgbClr val="C00000"/>
                </a:solidFill>
                <a:latin typeface="Kaiti TC" charset="-120"/>
                <a:ea typeface="Kaiti TC" charset="-120"/>
                <a:cs typeface="Kaiti TC" charset="-120"/>
              </a:rPr>
              <a:t>www.youtube.com</a:t>
            </a:r>
            <a:r>
              <a:rPr lang="en-US" altLang="zh-CN" sz="1700" dirty="0">
                <a:solidFill>
                  <a:srgbClr val="C00000"/>
                </a:solidFill>
                <a:latin typeface="Kaiti TC" charset="-120"/>
                <a:ea typeface="Kaiti TC" charset="-120"/>
                <a:cs typeface="Kaiti TC" charset="-120"/>
              </a:rPr>
              <a:t>/</a:t>
            </a:r>
            <a:r>
              <a:rPr lang="en-US" altLang="zh-CN" sz="1700" dirty="0" err="1">
                <a:solidFill>
                  <a:srgbClr val="C00000"/>
                </a:solidFill>
                <a:latin typeface="Kaiti TC" charset="-120"/>
                <a:ea typeface="Kaiti TC" charset="-120"/>
                <a:cs typeface="Kaiti TC" charset="-120"/>
              </a:rPr>
              <a:t>watch?v</a:t>
            </a:r>
            <a:r>
              <a:rPr lang="en-US" altLang="zh-CN" sz="1700" dirty="0">
                <a:solidFill>
                  <a:srgbClr val="C00000"/>
                </a:solidFill>
                <a:latin typeface="Kaiti TC" charset="-120"/>
                <a:ea typeface="Kaiti TC" charset="-120"/>
                <a:cs typeface="Kaiti TC" charset="-120"/>
              </a:rPr>
              <a:t>=xk-HUhhD8R0&amp;list=PLkvG4EWPDB0lJ6yTXj8VShh2cdE828Hx6&amp;index=7</a:t>
            </a:r>
          </a:p>
          <a:p>
            <a:pPr marL="685800" lvl="4" indent="-685800">
              <a:spcBef>
                <a:spcPts val="0"/>
              </a:spcBef>
              <a:buClrTx/>
              <a:defRPr/>
            </a:pPr>
            <a:endParaRPr lang="en-US" altLang="zh-CN" sz="5400" dirty="0">
              <a:solidFill>
                <a:srgbClr val="0070C0"/>
              </a:solidFill>
              <a:latin typeface="Kaiti TC" charset="-120"/>
              <a:ea typeface="Kaiti TC" charset="-120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3900" dirty="0">
              <a:solidFill>
                <a:prstClr val="black">
                  <a:lumMod val="65000"/>
                  <a:lumOff val="35000"/>
                </a:prstClr>
              </a:solidFill>
              <a:ea typeface="Kaiti TC" charset="-120"/>
              <a:cs typeface="Kaiti TC" charset="-120"/>
            </a:endParaRPr>
          </a:p>
          <a:p>
            <a:pPr marL="0" lvl="4" indent="0">
              <a:spcBef>
                <a:spcPts val="0"/>
              </a:spcBef>
              <a:buClrTx/>
              <a:buNone/>
              <a:defRPr/>
            </a:pPr>
            <a:endParaRPr lang="en-US" altLang="zh-CN" sz="2200" dirty="0">
              <a:solidFill>
                <a:srgbClr val="0070C0"/>
              </a:solidFill>
              <a:latin typeface="Kaiti TC" charset="-120"/>
              <a:ea typeface="Kaiti TC" charset="-120"/>
              <a:cs typeface="Kaiti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9318962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"/>
          <p:cNvSpPr txBox="1">
            <a:spLocks noChangeArrowheads="1"/>
          </p:cNvSpPr>
          <p:nvPr/>
        </p:nvSpPr>
        <p:spPr bwMode="auto">
          <a:xfrm>
            <a:off x="0" y="1"/>
            <a:ext cx="121920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zh-CN" altLang="en-US" sz="4800">
                <a:solidFill>
                  <a:schemeClr val="tx2">
                    <a:satMod val="13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问路</a:t>
            </a:r>
            <a:r>
              <a:rPr lang="zh-CN" altLang="en-US">
                <a:solidFill>
                  <a:schemeClr val="tx2">
                    <a:satMod val="130000"/>
                  </a:schemeClr>
                </a:solidFill>
              </a:rPr>
              <a:t>   </a:t>
            </a:r>
            <a:r>
              <a:rPr lang="en-US" altLang="zh-CN" sz="4000">
                <a:solidFill>
                  <a:schemeClr val="tx2">
                    <a:satMod val="130000"/>
                  </a:schemeClr>
                </a:solidFill>
                <a:latin typeface="+mn-lt"/>
              </a:rPr>
              <a:t>wèn lù                (</a:t>
            </a:r>
            <a:r>
              <a:rPr lang="en-US">
                <a:solidFill>
                  <a:schemeClr val="tx2">
                    <a:satMod val="130000"/>
                  </a:schemeClr>
                </a:solidFill>
              </a:rPr>
              <a:t>Asking directions)</a:t>
            </a: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471" y="135687"/>
            <a:ext cx="849116" cy="849116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5455"/>
            <a:ext cx="11985171" cy="4358244"/>
          </a:xfrm>
        </p:spPr>
      </p:pic>
      <p:sp>
        <p:nvSpPr>
          <p:cNvPr id="27" name="Rectangle 2"/>
          <p:cNvSpPr txBox="1">
            <a:spLocks noChangeArrowheads="1"/>
          </p:cNvSpPr>
          <p:nvPr/>
        </p:nvSpPr>
        <p:spPr bwMode="auto">
          <a:xfrm>
            <a:off x="0" y="1143001"/>
            <a:ext cx="121920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从这儿一直往前走</a:t>
            </a:r>
            <a:r>
              <a:rPr lang="zh-CN" altLang="en-US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。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+mn-lt"/>
              </a:rPr>
              <a:t>Cóng</a:t>
            </a:r>
            <a:r>
              <a:rPr lang="en-US" sz="36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+mn-lt"/>
              </a:rPr>
              <a:t>zhè'er</a:t>
            </a:r>
            <a:r>
              <a:rPr lang="en-US" sz="36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+mn-lt"/>
              </a:rPr>
              <a:t>yīzhí</a:t>
            </a:r>
            <a:r>
              <a:rPr lang="en-US" sz="36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+mn-lt"/>
              </a:rPr>
              <a:t>wǎng</a:t>
            </a:r>
            <a:r>
              <a:rPr lang="en-US" sz="36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+mn-lt"/>
              </a:rPr>
              <a:t>qián</a:t>
            </a:r>
            <a:r>
              <a:rPr lang="en-US" sz="36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+mn-lt"/>
              </a:rPr>
              <a:t>zǒu</a:t>
            </a:r>
            <a:r>
              <a:rPr lang="en-US" altLang="zh-CN" sz="3600" dirty="0">
                <a:solidFill>
                  <a:srgbClr val="C00000"/>
                </a:solidFill>
                <a:latin typeface="+mn-lt"/>
                <a:ea typeface="KaiTi" charset="-122"/>
                <a:cs typeface="KaiTi" charset="-122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97061464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088265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从</a:t>
            </a:r>
            <a:r>
              <a:rPr lang="zh-CN" altLang="en-US" sz="6000" dirty="0">
                <a:solidFill>
                  <a:schemeClr val="tx1"/>
                </a:solidFill>
                <a:latin typeface="Kaiti TC" charset="-120"/>
                <a:ea typeface="Kaiti TC" charset="-120"/>
                <a:cs typeface="Kaiti TC" charset="-120"/>
              </a:rPr>
              <a:t> 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cóng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         </a:t>
            </a:r>
            <a:r>
              <a:rPr lang="it-IT" sz="3600" dirty="0">
                <a:solidFill>
                  <a:schemeClr val="tx1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	</a:t>
            </a:r>
            <a:r>
              <a:rPr lang="it-IT" sz="3600" dirty="0">
                <a:solidFill>
                  <a:schemeClr val="tx1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  <a:hlinkClick r:id="rId2"/>
              </a:rPr>
              <a:t>from</a:t>
            </a:r>
            <a:r>
              <a:rPr lang="it-IT" sz="3600" dirty="0">
                <a:solidFill>
                  <a:schemeClr val="tx1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     		    (</a:t>
            </a:r>
            <a:r>
              <a:rPr lang="en-US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preposition</a:t>
            </a:r>
            <a:r>
              <a:rPr lang="it-IT" sz="3600" dirty="0">
                <a:solidFill>
                  <a:schemeClr val="tx1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) 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	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471" y="135687"/>
            <a:ext cx="849116" cy="849116"/>
          </a:xfrm>
          <a:prstGeom prst="rect">
            <a:avLst/>
          </a:prstGeom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264583" y="1396672"/>
            <a:ext cx="11230747" cy="36642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/>
            </a:pPr>
            <a:r>
              <a:rPr lang="en-US" altLang="zh-CN" sz="4400" dirty="0">
                <a:solidFill>
                  <a:srgbClr val="005322"/>
                </a:solidFill>
                <a:ea typeface="KaiTi" charset="-122"/>
                <a:cs typeface="KaiTi" charset="-122"/>
              </a:rPr>
              <a:t>Q: </a:t>
            </a:r>
            <a:r>
              <a:rPr lang="zh-CN" altLang="en-US" sz="4400" dirty="0">
                <a:solidFill>
                  <a:srgbClr val="005322"/>
                </a:solidFill>
                <a:ea typeface="KaiTi" charset="-122"/>
                <a:cs typeface="KaiTi" charset="-122"/>
              </a:rPr>
              <a:t>你</a:t>
            </a:r>
            <a:r>
              <a:rPr lang="zh-CN" altLang="en-US" sz="4400" dirty="0">
                <a:solidFill>
                  <a:srgbClr val="C00000"/>
                </a:solidFill>
                <a:ea typeface="KaiTi" charset="-122"/>
                <a:cs typeface="KaiTi" charset="-122"/>
              </a:rPr>
              <a:t>从</a:t>
            </a:r>
            <a:r>
              <a:rPr lang="zh-CN" altLang="en-US" sz="4400" dirty="0">
                <a:solidFill>
                  <a:srgbClr val="005322"/>
                </a:solidFill>
                <a:ea typeface="KaiTi" charset="-122"/>
                <a:cs typeface="KaiTi" charset="-122"/>
              </a:rPr>
              <a:t>哪里来？</a:t>
            </a:r>
            <a:endParaRPr lang="en-US" altLang="zh-CN" sz="4400" dirty="0">
              <a:solidFill>
                <a:srgbClr val="005322"/>
              </a:solidFill>
              <a:ea typeface="KaiTi" charset="-122"/>
              <a:cs typeface="KaiTi" charset="-122"/>
            </a:endParaRPr>
          </a:p>
          <a:p>
            <a:pPr marL="0" indent="0">
              <a:spcBef>
                <a:spcPts val="0"/>
              </a:spcBef>
              <a:buClrTx/>
              <a:buNone/>
              <a:defRPr/>
            </a:pPr>
            <a:r>
              <a:rPr lang="en-US" sz="3200" dirty="0">
                <a:solidFill>
                  <a:srgbClr val="005322"/>
                </a:solidFill>
              </a:rPr>
              <a:t>        </a:t>
            </a:r>
            <a:r>
              <a:rPr lang="en-US" sz="3200" dirty="0" err="1">
                <a:solidFill>
                  <a:srgbClr val="005322"/>
                </a:solidFill>
              </a:rPr>
              <a:t>Nǐ</a:t>
            </a:r>
            <a:r>
              <a:rPr lang="en-US" sz="3200" dirty="0">
                <a:solidFill>
                  <a:srgbClr val="005322"/>
                </a:solidFill>
              </a:rPr>
              <a:t> </a:t>
            </a:r>
            <a:r>
              <a:rPr lang="en-US" sz="3200" dirty="0" err="1">
                <a:solidFill>
                  <a:srgbClr val="005322"/>
                </a:solidFill>
              </a:rPr>
              <a:t>cóng</a:t>
            </a:r>
            <a:r>
              <a:rPr lang="en-US" sz="3200" dirty="0">
                <a:solidFill>
                  <a:srgbClr val="005322"/>
                </a:solidFill>
              </a:rPr>
              <a:t> </a:t>
            </a:r>
            <a:r>
              <a:rPr lang="en-US" sz="3200" dirty="0" err="1">
                <a:solidFill>
                  <a:srgbClr val="005322"/>
                </a:solidFill>
              </a:rPr>
              <a:t>nǎlǐ</a:t>
            </a:r>
            <a:r>
              <a:rPr lang="en-US" sz="3200" dirty="0">
                <a:solidFill>
                  <a:srgbClr val="005322"/>
                </a:solidFill>
              </a:rPr>
              <a:t> </a:t>
            </a:r>
            <a:r>
              <a:rPr lang="en-US" sz="3200" dirty="0" err="1">
                <a:solidFill>
                  <a:srgbClr val="005322"/>
                </a:solidFill>
              </a:rPr>
              <a:t>lái</a:t>
            </a:r>
            <a:r>
              <a:rPr lang="en-US" sz="3200" dirty="0">
                <a:solidFill>
                  <a:srgbClr val="005322"/>
                </a:solidFill>
              </a:rPr>
              <a:t>?</a:t>
            </a:r>
          </a:p>
          <a:p>
            <a:pPr marL="0" indent="0">
              <a:spcBef>
                <a:spcPts val="0"/>
              </a:spcBef>
              <a:buClrTx/>
              <a:buNone/>
              <a:defRPr/>
            </a:pPr>
            <a:r>
              <a:rPr lang="en-US" sz="3200" dirty="0">
                <a:solidFill>
                  <a:srgbClr val="005322"/>
                </a:solidFill>
              </a:rPr>
              <a:t>      Where did you come?</a:t>
            </a:r>
          </a:p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sz="3200" dirty="0">
              <a:solidFill>
                <a:srgbClr val="005322"/>
              </a:solidFill>
            </a:endParaRPr>
          </a:p>
          <a:p>
            <a:pPr marL="0" indent="0">
              <a:spcBef>
                <a:spcPts val="0"/>
              </a:spcBef>
              <a:buClrTx/>
              <a:buNone/>
              <a:defRPr/>
            </a:pPr>
            <a:r>
              <a:rPr lang="en-US" altLang="zh-CN" sz="4400" dirty="0">
                <a:solidFill>
                  <a:srgbClr val="005322"/>
                </a:solidFill>
                <a:ea typeface="KaiTi" charset="-122"/>
              </a:rPr>
              <a:t>A: </a:t>
            </a:r>
            <a:r>
              <a:rPr lang="zh-CN" altLang="en-US" sz="4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我</a:t>
            </a:r>
            <a:r>
              <a:rPr lang="zh-CN" altLang="en-US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从</a:t>
            </a:r>
            <a:r>
              <a:rPr lang="zh-CN" altLang="en-US" sz="4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家里来。</a:t>
            </a:r>
            <a:endParaRPr lang="en-US" altLang="zh-CN" sz="4400" dirty="0">
              <a:solidFill>
                <a:srgbClr val="005322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spcBef>
                <a:spcPts val="0"/>
              </a:spcBef>
              <a:buClrTx/>
              <a:buNone/>
              <a:defRPr/>
            </a:pPr>
            <a:r>
              <a:rPr lang="en-US" sz="3200" dirty="0">
                <a:solidFill>
                  <a:srgbClr val="005322"/>
                </a:solidFill>
              </a:rPr>
              <a:t>       </a:t>
            </a:r>
            <a:r>
              <a:rPr lang="en-US" sz="3200" dirty="0" err="1">
                <a:solidFill>
                  <a:srgbClr val="005322"/>
                </a:solidFill>
              </a:rPr>
              <a:t>Wǒ</a:t>
            </a:r>
            <a:r>
              <a:rPr lang="en-US" sz="3200" dirty="0">
                <a:solidFill>
                  <a:srgbClr val="005322"/>
                </a:solidFill>
              </a:rPr>
              <a:t> </a:t>
            </a:r>
            <a:r>
              <a:rPr lang="en-US" sz="3200" dirty="0" err="1">
                <a:solidFill>
                  <a:srgbClr val="005322"/>
                </a:solidFill>
              </a:rPr>
              <a:t>cóng</a:t>
            </a:r>
            <a:r>
              <a:rPr lang="en-US" sz="3200" dirty="0">
                <a:solidFill>
                  <a:srgbClr val="005322"/>
                </a:solidFill>
              </a:rPr>
              <a:t> </a:t>
            </a:r>
            <a:r>
              <a:rPr lang="en-US" sz="3200" dirty="0" err="1">
                <a:solidFill>
                  <a:srgbClr val="005322"/>
                </a:solidFill>
              </a:rPr>
              <a:t>jiālǐ</a:t>
            </a:r>
            <a:r>
              <a:rPr lang="en-US" sz="3200" dirty="0">
                <a:solidFill>
                  <a:srgbClr val="005322"/>
                </a:solidFill>
              </a:rPr>
              <a:t> </a:t>
            </a:r>
            <a:r>
              <a:rPr lang="en-US" sz="3200" dirty="0" err="1">
                <a:solidFill>
                  <a:srgbClr val="005322"/>
                </a:solidFill>
              </a:rPr>
              <a:t>lái</a:t>
            </a:r>
            <a:endParaRPr lang="en-US" sz="3200" dirty="0">
              <a:solidFill>
                <a:srgbClr val="005322"/>
              </a:solidFill>
            </a:endParaRPr>
          </a:p>
          <a:p>
            <a:pPr marL="0" indent="0">
              <a:spcBef>
                <a:spcPts val="0"/>
              </a:spcBef>
              <a:buClrTx/>
              <a:buNone/>
              <a:defRPr/>
            </a:pPr>
            <a:r>
              <a:rPr lang="en-US" sz="3200" dirty="0">
                <a:solidFill>
                  <a:srgbClr val="005322"/>
                </a:solidFill>
              </a:rPr>
              <a:t>       I came (here) from home. </a:t>
            </a:r>
          </a:p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altLang="zh-CN" sz="3200" dirty="0">
              <a:solidFill>
                <a:srgbClr val="005322"/>
              </a:solidFill>
              <a:ea typeface="KaiTi" charset="-122"/>
              <a:cs typeface="KaiTi" charset="-122"/>
            </a:endParaRPr>
          </a:p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altLang="zh-CN" sz="3200" dirty="0">
              <a:solidFill>
                <a:srgbClr val="005322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Tx/>
              <a:buNone/>
              <a:defRPr/>
            </a:pPr>
            <a:endParaRPr lang="en-US" altLang="zh-CN" sz="4400" dirty="0">
              <a:solidFill>
                <a:srgbClr val="005322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Tx/>
              <a:buNone/>
              <a:defRPr/>
            </a:pPr>
            <a:endParaRPr lang="en-US" altLang="zh-CN" sz="4400" dirty="0">
              <a:solidFill>
                <a:srgbClr val="005322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109725" y="5184333"/>
            <a:ext cx="8420126" cy="1823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/>
            </a:pPr>
            <a:r>
              <a:rPr lang="en-US" altLang="zh-CN" sz="4400" dirty="0">
                <a:solidFill>
                  <a:srgbClr val="005322"/>
                </a:solidFill>
                <a:ea typeface="KaiTi" charset="-122"/>
                <a:cs typeface="KaiTi" charset="-122"/>
              </a:rPr>
              <a:t>Q: </a:t>
            </a:r>
            <a:r>
              <a:rPr lang="zh-CN" altLang="en-US" sz="4400" dirty="0">
                <a:solidFill>
                  <a:srgbClr val="C00000"/>
                </a:solidFill>
                <a:ea typeface="KaiTi" charset="-122"/>
                <a:cs typeface="KaiTi" charset="-122"/>
              </a:rPr>
              <a:t>从</a:t>
            </a:r>
            <a:r>
              <a:rPr lang="zh-CN" altLang="en-US" sz="4400" dirty="0">
                <a:solidFill>
                  <a:srgbClr val="005322"/>
                </a:solidFill>
                <a:ea typeface="KaiTi" charset="-122"/>
                <a:cs typeface="KaiTi" charset="-122"/>
              </a:rPr>
              <a:t>这里</a:t>
            </a:r>
            <a:r>
              <a:rPr lang="zh-CN" altLang="en-US" sz="4400" dirty="0">
                <a:solidFill>
                  <a:srgbClr val="C00000"/>
                </a:solidFill>
                <a:ea typeface="KaiTi" charset="-122"/>
                <a:cs typeface="KaiTi" charset="-122"/>
              </a:rPr>
              <a:t>到</a:t>
            </a:r>
            <a:r>
              <a:rPr lang="zh-TW" altLang="en-US" sz="4400" dirty="0">
                <a:solidFill>
                  <a:srgbClr val="005322"/>
                </a:solidFill>
                <a:ea typeface="KaiTi" charset="-122"/>
                <a:cs typeface="KaiTi" charset="-122"/>
              </a:rPr>
              <a:t>图书馆</a:t>
            </a:r>
            <a:r>
              <a:rPr lang="zh-CN" altLang="en-US" sz="4400" dirty="0">
                <a:solidFill>
                  <a:srgbClr val="C00000"/>
                </a:solidFill>
                <a:ea typeface="KaiTi" charset="-122"/>
                <a:cs typeface="KaiTi" charset="-122"/>
              </a:rPr>
              <a:t>怎么走</a:t>
            </a:r>
            <a:r>
              <a:rPr lang="zh-CN" altLang="en-US" sz="4400" dirty="0">
                <a:solidFill>
                  <a:srgbClr val="005322"/>
                </a:solidFill>
                <a:ea typeface="KaiTi" charset="-122"/>
                <a:cs typeface="KaiTi" charset="-122"/>
              </a:rPr>
              <a:t>？</a:t>
            </a:r>
            <a:endParaRPr lang="en-US" altLang="zh-CN" sz="4400" dirty="0">
              <a:solidFill>
                <a:srgbClr val="005322"/>
              </a:solidFill>
              <a:ea typeface="KaiTi" charset="-122"/>
              <a:cs typeface="KaiTi" charset="-122"/>
            </a:endParaRPr>
          </a:p>
          <a:p>
            <a:pPr marL="0" indent="0">
              <a:spcBef>
                <a:spcPts val="0"/>
              </a:spcBef>
              <a:buClrTx/>
              <a:buNone/>
              <a:defRPr/>
            </a:pPr>
            <a:r>
              <a:rPr lang="zh-CN" altLang="en-US" sz="3200" dirty="0">
                <a:solidFill>
                  <a:srgbClr val="005322"/>
                </a:solidFill>
              </a:rPr>
              <a:t>       </a:t>
            </a:r>
            <a:r>
              <a:rPr lang="en-US" sz="3200" dirty="0" err="1">
                <a:solidFill>
                  <a:srgbClr val="005322"/>
                </a:solidFill>
              </a:rPr>
              <a:t>Cóng</a:t>
            </a:r>
            <a:r>
              <a:rPr lang="en-US" sz="3200" dirty="0">
                <a:solidFill>
                  <a:srgbClr val="005322"/>
                </a:solidFill>
              </a:rPr>
              <a:t> </a:t>
            </a:r>
            <a:r>
              <a:rPr lang="en-US" sz="3200" dirty="0" err="1">
                <a:solidFill>
                  <a:srgbClr val="005322"/>
                </a:solidFill>
              </a:rPr>
              <a:t>zhèlǐ</a:t>
            </a:r>
            <a:r>
              <a:rPr lang="en-US" sz="3200" dirty="0">
                <a:solidFill>
                  <a:srgbClr val="005322"/>
                </a:solidFill>
              </a:rPr>
              <a:t> </a:t>
            </a:r>
            <a:r>
              <a:rPr lang="en-US" sz="3200" dirty="0" err="1">
                <a:solidFill>
                  <a:srgbClr val="005322"/>
                </a:solidFill>
              </a:rPr>
              <a:t>dào</a:t>
            </a:r>
            <a:r>
              <a:rPr lang="en-US" sz="3200" dirty="0">
                <a:solidFill>
                  <a:srgbClr val="005322"/>
                </a:solidFill>
              </a:rPr>
              <a:t> </a:t>
            </a:r>
            <a:r>
              <a:rPr lang="en-US" sz="3200" dirty="0" err="1">
                <a:solidFill>
                  <a:srgbClr val="005322"/>
                </a:solidFill>
              </a:rPr>
              <a:t>túshū</a:t>
            </a:r>
            <a:r>
              <a:rPr lang="en-US" sz="3200" dirty="0">
                <a:solidFill>
                  <a:srgbClr val="005322"/>
                </a:solidFill>
              </a:rPr>
              <a:t> </a:t>
            </a:r>
            <a:r>
              <a:rPr lang="en-US" sz="3200" dirty="0" err="1">
                <a:solidFill>
                  <a:srgbClr val="005322"/>
                </a:solidFill>
              </a:rPr>
              <a:t>guǎn</a:t>
            </a:r>
            <a:r>
              <a:rPr lang="en-US" sz="3200" dirty="0">
                <a:solidFill>
                  <a:srgbClr val="005322"/>
                </a:solidFill>
              </a:rPr>
              <a:t> </a:t>
            </a:r>
            <a:r>
              <a:rPr lang="en-US" sz="3200" dirty="0" err="1">
                <a:solidFill>
                  <a:srgbClr val="005322"/>
                </a:solidFill>
              </a:rPr>
              <a:t>zěnme</a:t>
            </a:r>
            <a:r>
              <a:rPr lang="en-US" sz="3200" dirty="0">
                <a:solidFill>
                  <a:srgbClr val="005322"/>
                </a:solidFill>
              </a:rPr>
              <a:t> </a:t>
            </a:r>
            <a:r>
              <a:rPr lang="en-US" sz="3200" dirty="0" err="1">
                <a:solidFill>
                  <a:srgbClr val="005322"/>
                </a:solidFill>
              </a:rPr>
              <a:t>zǒu</a:t>
            </a:r>
            <a:endParaRPr lang="en-US" altLang="zh-CN" sz="3200" dirty="0">
              <a:solidFill>
                <a:srgbClr val="005322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Tx/>
              <a:buNone/>
              <a:defRPr/>
            </a:pPr>
            <a:endParaRPr lang="en-US" altLang="zh-CN" sz="4400" dirty="0">
              <a:solidFill>
                <a:srgbClr val="005322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10" name="Online Image Placeholder 9">
            <a:extLst>
              <a:ext uri="{FF2B5EF4-FFF2-40B4-BE49-F238E27FC236}">
                <a16:creationId xmlns:a16="http://schemas.microsoft.com/office/drawing/2014/main" id="{A5D67C15-3F5B-CA40-89EF-1008E549CB67}"/>
              </a:ext>
            </a:extLst>
          </p:cNvPr>
          <p:cNvPicPr>
            <a:picLocks noGrp="1" noChangeAspect="1"/>
          </p:cNvPicPr>
          <p:nvPr>
            <p:ph type="clipArt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236" y="1530183"/>
            <a:ext cx="2177458" cy="217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2259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088265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chemeClr val="tx1"/>
                </a:solidFill>
                <a:latin typeface="Kaiti TC" charset="-120"/>
                <a:ea typeface="Kaiti TC" charset="-120"/>
                <a:cs typeface="Kaiti TC" charset="-120"/>
              </a:rPr>
              <a:t>从  </a:t>
            </a:r>
            <a:r>
              <a:rPr lang="en-US" altLang="zh-CN" sz="4000" dirty="0" err="1"/>
              <a:t>cóng</a:t>
            </a:r>
            <a:r>
              <a:rPr lang="en-US" altLang="zh-CN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         	</a:t>
            </a:r>
            <a:r>
              <a:rPr lang="it-IT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 			from         (</a:t>
            </a:r>
            <a:r>
              <a:rPr lang="en-US" altLang="zh-CN" sz="4000" dirty="0"/>
              <a:t>prep</a:t>
            </a:r>
            <a:r>
              <a:rPr lang="it-IT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) 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	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471" y="135687"/>
            <a:ext cx="849116" cy="849116"/>
          </a:xfrm>
          <a:prstGeom prst="rect">
            <a:avLst/>
          </a:prstGeom>
        </p:spPr>
      </p:pic>
      <p:pic>
        <p:nvPicPr>
          <p:cNvPr id="7" name="Picture Placeholder 6"/>
          <p:cNvPicPr>
            <a:picLocks noGrp="1" noChangeAspect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733" y="3560115"/>
            <a:ext cx="5080000" cy="3112341"/>
          </a:xfrm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38157" y="1383707"/>
            <a:ext cx="11230747" cy="967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Tx/>
              <a:buNone/>
              <a:defRPr/>
            </a:pPr>
            <a:r>
              <a:rPr lang="zh-CN" altLang="en-US" sz="4400" dirty="0">
                <a:solidFill>
                  <a:srgbClr val="0070C0"/>
                </a:solidFill>
                <a:ea typeface="KaiTi" charset="-122"/>
                <a:cs typeface="KaiTi" charset="-122"/>
              </a:rPr>
              <a:t>海鸥飞了好远好远，没有人问它从哪里来。</a:t>
            </a:r>
            <a:endParaRPr lang="en-US" altLang="zh-CN" sz="44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79101" y="2486187"/>
            <a:ext cx="11230747" cy="18408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Tx/>
              <a:buNone/>
              <a:defRPr/>
            </a:pPr>
            <a:r>
              <a:rPr lang="en-US" altLang="zh-CN" sz="4400" dirty="0">
                <a:solidFill>
                  <a:srgbClr val="005322"/>
                </a:solidFill>
                <a:ea typeface="KaiTi" charset="-122"/>
                <a:cs typeface="KaiTi" charset="-122"/>
              </a:rPr>
              <a:t>Q</a:t>
            </a:r>
            <a:r>
              <a:rPr lang="zh-CN" altLang="en-US" sz="4400" dirty="0">
                <a:solidFill>
                  <a:srgbClr val="005322"/>
                </a:solidFill>
                <a:ea typeface="KaiTi" charset="-122"/>
                <a:cs typeface="KaiTi" charset="-122"/>
              </a:rPr>
              <a:t>：你</a:t>
            </a:r>
            <a:r>
              <a:rPr lang="zh-CN" altLang="en-US" sz="4400" dirty="0">
                <a:solidFill>
                  <a:srgbClr val="C00000"/>
                </a:solidFill>
                <a:ea typeface="KaiTi" charset="-122"/>
                <a:cs typeface="KaiTi" charset="-122"/>
              </a:rPr>
              <a:t>从</a:t>
            </a:r>
            <a:r>
              <a:rPr lang="zh-CN" altLang="en-US" sz="4400" dirty="0">
                <a:solidFill>
                  <a:srgbClr val="005322"/>
                </a:solidFill>
                <a:ea typeface="KaiTi" charset="-122"/>
                <a:cs typeface="KaiTi" charset="-122"/>
              </a:rPr>
              <a:t>哪里来？</a:t>
            </a:r>
            <a:endParaRPr lang="en-US" altLang="zh-CN" sz="4400" dirty="0">
              <a:solidFill>
                <a:srgbClr val="005322"/>
              </a:solidFill>
              <a:ea typeface="KaiTi" charset="-122"/>
              <a:cs typeface="KaiTi" charset="-12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Tx/>
              <a:buNone/>
              <a:defRPr/>
            </a:pPr>
            <a:r>
              <a:rPr lang="en-US" altLang="zh-CN" sz="4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A</a:t>
            </a:r>
            <a:r>
              <a:rPr lang="zh-CN" altLang="en-US" sz="4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：我</a:t>
            </a:r>
            <a:r>
              <a:rPr lang="zh-CN" altLang="en-US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从</a:t>
            </a:r>
            <a:r>
              <a:rPr lang="zh-CN" altLang="en-US" sz="4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家里来。</a:t>
            </a:r>
            <a:endParaRPr lang="en-US" altLang="zh-CN" sz="4400" dirty="0">
              <a:solidFill>
                <a:srgbClr val="005322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Tx/>
              <a:buNone/>
              <a:defRPr/>
            </a:pPr>
            <a:endParaRPr lang="en-US" altLang="zh-CN" sz="4400" dirty="0">
              <a:solidFill>
                <a:srgbClr val="005322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Tx/>
              <a:buNone/>
              <a:defRPr/>
            </a:pPr>
            <a:endParaRPr lang="en-US" altLang="zh-CN" sz="4400" dirty="0">
              <a:solidFill>
                <a:srgbClr val="005322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82042" y="4936702"/>
            <a:ext cx="11230747" cy="1198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Tx/>
              <a:buNone/>
              <a:defRPr/>
            </a:pPr>
            <a:r>
              <a:rPr lang="en-US" altLang="zh-CN" sz="4400" dirty="0">
                <a:solidFill>
                  <a:srgbClr val="005322"/>
                </a:solidFill>
                <a:ea typeface="KaiTi" charset="-122"/>
                <a:cs typeface="KaiTi" charset="-122"/>
              </a:rPr>
              <a:t>Q</a:t>
            </a:r>
            <a:r>
              <a:rPr lang="zh-CN" altLang="en-US" sz="4400" dirty="0">
                <a:solidFill>
                  <a:srgbClr val="005322"/>
                </a:solidFill>
                <a:ea typeface="KaiTi" charset="-122"/>
                <a:cs typeface="KaiTi" charset="-122"/>
              </a:rPr>
              <a:t>：</a:t>
            </a:r>
            <a:r>
              <a:rPr lang="zh-CN" altLang="en-US" sz="4400" dirty="0">
                <a:solidFill>
                  <a:srgbClr val="C00000"/>
                </a:solidFill>
                <a:ea typeface="KaiTi" charset="-122"/>
                <a:cs typeface="KaiTi" charset="-122"/>
              </a:rPr>
              <a:t>从</a:t>
            </a:r>
            <a:r>
              <a:rPr lang="zh-CN" altLang="en-US" sz="4400" dirty="0">
                <a:solidFill>
                  <a:srgbClr val="005322"/>
                </a:solidFill>
                <a:ea typeface="KaiTi" charset="-122"/>
                <a:cs typeface="KaiTi" charset="-122"/>
              </a:rPr>
              <a:t>这里</a:t>
            </a:r>
            <a:r>
              <a:rPr lang="zh-CN" altLang="en-US" sz="4400" dirty="0">
                <a:solidFill>
                  <a:srgbClr val="C00000"/>
                </a:solidFill>
                <a:ea typeface="KaiTi" charset="-122"/>
                <a:cs typeface="KaiTi" charset="-122"/>
              </a:rPr>
              <a:t>到</a:t>
            </a:r>
            <a:r>
              <a:rPr lang="zh-CN" altLang="en-US" sz="4400" dirty="0">
                <a:solidFill>
                  <a:srgbClr val="005322"/>
                </a:solidFill>
                <a:ea typeface="KaiTi" charset="-122"/>
                <a:cs typeface="KaiTi" charset="-122"/>
              </a:rPr>
              <a:t>办公室</a:t>
            </a:r>
            <a:r>
              <a:rPr lang="zh-CN" altLang="en-US" sz="4400" dirty="0">
                <a:solidFill>
                  <a:srgbClr val="C00000"/>
                </a:solidFill>
                <a:ea typeface="KaiTi" charset="-122"/>
                <a:cs typeface="KaiTi" charset="-122"/>
              </a:rPr>
              <a:t>怎么走</a:t>
            </a:r>
            <a:r>
              <a:rPr lang="zh-CN" altLang="en-US" sz="4400" dirty="0">
                <a:solidFill>
                  <a:srgbClr val="005322"/>
                </a:solidFill>
                <a:ea typeface="KaiTi" charset="-122"/>
                <a:cs typeface="KaiTi" charset="-122"/>
              </a:rPr>
              <a:t>？</a:t>
            </a:r>
            <a:endParaRPr lang="en-US" altLang="zh-CN" sz="4400" dirty="0">
              <a:solidFill>
                <a:srgbClr val="005322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Tx/>
              <a:buNone/>
              <a:defRPr/>
            </a:pPr>
            <a:endParaRPr lang="en-US" altLang="zh-CN" sz="4400" dirty="0">
              <a:solidFill>
                <a:srgbClr val="005322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164793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088265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从</a:t>
            </a:r>
            <a:r>
              <a:rPr lang="zh-CN" altLang="en-US" sz="6000" dirty="0">
                <a:solidFill>
                  <a:schemeClr val="tx1"/>
                </a:solidFill>
                <a:latin typeface="Kaiti TC" charset="-120"/>
                <a:ea typeface="Kaiti TC" charset="-120"/>
                <a:cs typeface="Kaiti TC" charset="-120"/>
              </a:rPr>
              <a:t> 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cóng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         </a:t>
            </a:r>
            <a:r>
              <a:rPr lang="it-IT" sz="3600" dirty="0">
                <a:solidFill>
                  <a:schemeClr val="tx1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	</a:t>
            </a:r>
            <a:r>
              <a:rPr lang="it-IT" sz="3600" dirty="0">
                <a:solidFill>
                  <a:schemeClr val="tx1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  <a:hlinkClick r:id="rId2"/>
              </a:rPr>
              <a:t>from</a:t>
            </a:r>
            <a:r>
              <a:rPr lang="it-IT" sz="3600" dirty="0">
                <a:solidFill>
                  <a:schemeClr val="tx1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     		    (</a:t>
            </a:r>
            <a:r>
              <a:rPr lang="en-US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preposition</a:t>
            </a:r>
            <a:r>
              <a:rPr lang="it-IT" sz="3600" dirty="0">
                <a:solidFill>
                  <a:schemeClr val="tx1"/>
                </a:solidFill>
                <a:latin typeface="Calibri" panose="020F0502020204030204" pitchFamily="34" charset="0"/>
                <a:ea typeface="Kaiti TC" charset="-120"/>
                <a:cs typeface="Calibri" panose="020F0502020204030204" pitchFamily="34" charset="0"/>
              </a:rPr>
              <a:t>) 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	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471" y="135687"/>
            <a:ext cx="849116" cy="849116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300793" y="1707245"/>
            <a:ext cx="8420125" cy="41749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/>
            </a:pPr>
            <a:r>
              <a:rPr lang="en-US" altLang="zh-CN" sz="4800" dirty="0">
                <a:solidFill>
                  <a:srgbClr val="00532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Q: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从</a:t>
            </a:r>
            <a:r>
              <a:rPr lang="zh-CN" altLang="en-US" sz="4800" dirty="0">
                <a:solidFill>
                  <a:srgbClr val="00532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这里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到</a:t>
            </a:r>
            <a:r>
              <a:rPr lang="zh-TW" altLang="en-US" sz="4800" dirty="0">
                <a:solidFill>
                  <a:srgbClr val="00532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书店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怎么走</a:t>
            </a:r>
            <a:r>
              <a:rPr lang="zh-CN" altLang="en-US" sz="4800" dirty="0">
                <a:solidFill>
                  <a:srgbClr val="00532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？</a:t>
            </a:r>
            <a:endParaRPr lang="en-US" altLang="zh-CN" sz="4800" dirty="0">
              <a:solidFill>
                <a:srgbClr val="005322"/>
              </a:solidFill>
              <a:latin typeface="KaiTi" panose="02010609060101010101" pitchFamily="49" charset="-122"/>
              <a:ea typeface="KaiTi" panose="02010609060101010101" pitchFamily="49" charset="-122"/>
              <a:cs typeface="KaiTi" charset="-122"/>
            </a:endParaRPr>
          </a:p>
          <a:p>
            <a:pPr marL="0" indent="0">
              <a:spcBef>
                <a:spcPts val="0"/>
              </a:spcBef>
              <a:buClrTx/>
              <a:buNone/>
              <a:defRPr/>
            </a:pPr>
            <a:r>
              <a:rPr lang="zh-CN" altLang="en-US" sz="3200" dirty="0">
                <a:solidFill>
                  <a:srgbClr val="C00000"/>
                </a:solidFill>
              </a:rPr>
              <a:t>      </a:t>
            </a:r>
            <a:r>
              <a:rPr lang="en-US" sz="3200" dirty="0" err="1">
                <a:solidFill>
                  <a:srgbClr val="005322"/>
                </a:solidFill>
              </a:rPr>
              <a:t>Cóng</a:t>
            </a:r>
            <a:r>
              <a:rPr lang="en-US" sz="3200" dirty="0">
                <a:solidFill>
                  <a:srgbClr val="005322"/>
                </a:solidFill>
              </a:rPr>
              <a:t> </a:t>
            </a:r>
            <a:r>
              <a:rPr lang="en-US" sz="3200" dirty="0" err="1">
                <a:solidFill>
                  <a:srgbClr val="005322"/>
                </a:solidFill>
              </a:rPr>
              <a:t>zhèlǐ</a:t>
            </a:r>
            <a:r>
              <a:rPr lang="en-US" sz="3200" dirty="0">
                <a:solidFill>
                  <a:srgbClr val="005322"/>
                </a:solidFill>
              </a:rPr>
              <a:t> </a:t>
            </a:r>
            <a:r>
              <a:rPr lang="en-US" sz="3200" dirty="0" err="1">
                <a:solidFill>
                  <a:srgbClr val="005322"/>
                </a:solidFill>
              </a:rPr>
              <a:t>dào</a:t>
            </a:r>
            <a:r>
              <a:rPr lang="en-US" sz="3200" dirty="0">
                <a:solidFill>
                  <a:srgbClr val="005322"/>
                </a:solidFill>
              </a:rPr>
              <a:t> </a:t>
            </a:r>
            <a:r>
              <a:rPr lang="en-US" sz="3200" dirty="0" err="1">
                <a:solidFill>
                  <a:srgbClr val="005322"/>
                </a:solidFill>
              </a:rPr>
              <a:t>shūdiàn</a:t>
            </a:r>
            <a:r>
              <a:rPr lang="en-US" sz="3200" dirty="0">
                <a:solidFill>
                  <a:srgbClr val="005322"/>
                </a:solidFill>
              </a:rPr>
              <a:t> </a:t>
            </a:r>
            <a:r>
              <a:rPr lang="en-US" sz="3200" dirty="0" err="1">
                <a:solidFill>
                  <a:srgbClr val="005322"/>
                </a:solidFill>
              </a:rPr>
              <a:t>zěnme</a:t>
            </a:r>
            <a:r>
              <a:rPr lang="en-US" sz="3200" dirty="0">
                <a:solidFill>
                  <a:srgbClr val="005322"/>
                </a:solidFill>
              </a:rPr>
              <a:t> </a:t>
            </a:r>
            <a:r>
              <a:rPr lang="en-US" sz="3200" dirty="0" err="1">
                <a:solidFill>
                  <a:srgbClr val="005322"/>
                </a:solidFill>
              </a:rPr>
              <a:t>zǒu</a:t>
            </a:r>
            <a:endParaRPr lang="en-US" sz="3200" dirty="0">
              <a:solidFill>
                <a:srgbClr val="005322"/>
              </a:solidFill>
            </a:endParaRPr>
          </a:p>
          <a:p>
            <a:pPr marL="0" indent="0">
              <a:spcBef>
                <a:spcPts val="0"/>
              </a:spcBef>
              <a:buClrTx/>
              <a:buNone/>
              <a:defRPr/>
            </a:pPr>
            <a:r>
              <a:rPr lang="zh-CN" altLang="en-US" sz="3200" dirty="0">
                <a:solidFill>
                  <a:srgbClr val="005322"/>
                </a:solidFill>
              </a:rPr>
              <a:t>      </a:t>
            </a:r>
            <a:r>
              <a:rPr lang="en-US" altLang="zh-CN" sz="3200" dirty="0">
                <a:solidFill>
                  <a:srgbClr val="005322"/>
                </a:solidFill>
              </a:rPr>
              <a:t>How to go to the bookstore from here. </a:t>
            </a:r>
          </a:p>
          <a:p>
            <a:pPr marL="0" lvl="0" indent="0">
              <a:spcBef>
                <a:spcPts val="0"/>
              </a:spcBef>
              <a:buClrTx/>
              <a:buNone/>
              <a:defRPr/>
            </a:pPr>
            <a:endParaRPr lang="en-US" altLang="zh-CN" sz="4800" dirty="0">
              <a:solidFill>
                <a:srgbClr val="C0000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lvl="0" indent="0">
              <a:spcBef>
                <a:spcPts val="0"/>
              </a:spcBef>
              <a:buClrTx/>
              <a:buNone/>
              <a:defRPr/>
            </a:pPr>
            <a:r>
              <a:rPr lang="en-US" altLang="zh-CN" sz="4800" dirty="0">
                <a:solidFill>
                  <a:srgbClr val="00532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A: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从</a:t>
            </a:r>
            <a:r>
              <a:rPr lang="zh-CN" altLang="en-US" sz="4800" dirty="0">
                <a:solidFill>
                  <a:srgbClr val="00532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这儿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一直</a:t>
            </a:r>
            <a:r>
              <a:rPr lang="zh-CN" altLang="en-US" sz="4800" u="sng" dirty="0">
                <a:solidFill>
                  <a:srgbClr val="00532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往前</a:t>
            </a:r>
            <a:r>
              <a:rPr lang="zh-CN" altLang="en-US" sz="4800" dirty="0">
                <a:solidFill>
                  <a:srgbClr val="00532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走</a:t>
            </a:r>
            <a:r>
              <a:rPr lang="zh-CN" altLang="en-US" sz="4800" dirty="0">
                <a:solidFill>
                  <a:srgbClr val="00532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charset="-122"/>
              </a:rPr>
              <a:t>。</a:t>
            </a:r>
            <a:r>
              <a:rPr lang="en-US" sz="4800" dirty="0">
                <a:solidFill>
                  <a:srgbClr val="00532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</a:p>
          <a:p>
            <a:pPr marL="0" lvl="0" indent="0">
              <a:spcBef>
                <a:spcPts val="0"/>
              </a:spcBef>
              <a:buClrTx/>
              <a:buNone/>
              <a:defRPr/>
            </a:pPr>
            <a:r>
              <a:rPr lang="zh-CN" altLang="en-US" sz="3200" dirty="0">
                <a:solidFill>
                  <a:srgbClr val="C00000"/>
                </a:solidFill>
              </a:rPr>
              <a:t>      </a:t>
            </a:r>
            <a:r>
              <a:rPr lang="en-US" sz="3200" dirty="0" err="1">
                <a:solidFill>
                  <a:srgbClr val="005322"/>
                </a:solidFill>
              </a:rPr>
              <a:t>Cóng</a:t>
            </a:r>
            <a:r>
              <a:rPr lang="en-US" sz="3200" dirty="0">
                <a:solidFill>
                  <a:srgbClr val="005322"/>
                </a:solidFill>
              </a:rPr>
              <a:t> </a:t>
            </a:r>
            <a:r>
              <a:rPr lang="en-US" sz="3200" dirty="0" err="1">
                <a:solidFill>
                  <a:srgbClr val="005322"/>
                </a:solidFill>
              </a:rPr>
              <a:t>zhè'er</a:t>
            </a:r>
            <a:r>
              <a:rPr lang="en-US" sz="3200" dirty="0">
                <a:solidFill>
                  <a:srgbClr val="005322"/>
                </a:solidFill>
              </a:rPr>
              <a:t> </a:t>
            </a:r>
            <a:r>
              <a:rPr lang="en-US" sz="3200" dirty="0" err="1">
                <a:solidFill>
                  <a:srgbClr val="005322"/>
                </a:solidFill>
              </a:rPr>
              <a:t>yīzhí</a:t>
            </a:r>
            <a:r>
              <a:rPr lang="en-US" sz="3200" dirty="0">
                <a:solidFill>
                  <a:srgbClr val="005322"/>
                </a:solidFill>
              </a:rPr>
              <a:t> </a:t>
            </a:r>
            <a:r>
              <a:rPr lang="en-US" sz="3200" dirty="0" err="1">
                <a:solidFill>
                  <a:srgbClr val="005322"/>
                </a:solidFill>
              </a:rPr>
              <a:t>wǎng</a:t>
            </a:r>
            <a:r>
              <a:rPr lang="en-US" sz="3200" dirty="0">
                <a:solidFill>
                  <a:srgbClr val="005322"/>
                </a:solidFill>
              </a:rPr>
              <a:t> </a:t>
            </a:r>
            <a:r>
              <a:rPr lang="en-US" sz="3200" dirty="0" err="1">
                <a:solidFill>
                  <a:srgbClr val="005322"/>
                </a:solidFill>
              </a:rPr>
              <a:t>qián</a:t>
            </a:r>
            <a:r>
              <a:rPr lang="en-US" sz="3200" dirty="0">
                <a:solidFill>
                  <a:srgbClr val="005322"/>
                </a:solidFill>
              </a:rPr>
              <a:t> </a:t>
            </a:r>
            <a:r>
              <a:rPr lang="en-US" sz="3200" dirty="0" err="1">
                <a:solidFill>
                  <a:srgbClr val="005322"/>
                </a:solidFill>
              </a:rPr>
              <a:t>zǒu</a:t>
            </a:r>
            <a:endParaRPr lang="en-US" sz="3200" dirty="0">
              <a:solidFill>
                <a:srgbClr val="005322"/>
              </a:solidFill>
            </a:endParaRPr>
          </a:p>
          <a:p>
            <a:pPr marL="0" lvl="0" indent="0">
              <a:spcBef>
                <a:spcPts val="0"/>
              </a:spcBef>
              <a:buClrTx/>
              <a:buNone/>
              <a:defRPr/>
            </a:pPr>
            <a:r>
              <a:rPr lang="en-US" altLang="zh-CN" sz="3200" dirty="0">
                <a:solidFill>
                  <a:srgbClr val="005322"/>
                </a:solidFill>
                <a:ea typeface="KaiTi" charset="-122"/>
                <a:cs typeface="KaiTi" charset="-122"/>
              </a:rPr>
              <a:t>      Go straight ahead from here.    </a:t>
            </a:r>
          </a:p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altLang="zh-CN" sz="4400" dirty="0">
              <a:solidFill>
                <a:srgbClr val="005322"/>
              </a:solidFill>
              <a:ea typeface="KaiTi" charset="-122"/>
              <a:cs typeface="KaiTi" charset="-12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Tx/>
              <a:buNone/>
              <a:defRPr/>
            </a:pPr>
            <a:endParaRPr lang="en-US" altLang="zh-CN" sz="4400" dirty="0">
              <a:solidFill>
                <a:srgbClr val="005322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9" name="Online Image Placeholder 8">
            <a:extLst>
              <a:ext uri="{FF2B5EF4-FFF2-40B4-BE49-F238E27FC236}">
                <a16:creationId xmlns:a16="http://schemas.microsoft.com/office/drawing/2014/main" id="{ECE23B10-9972-FE4E-B584-4EC1976BDCD0}"/>
              </a:ext>
            </a:extLst>
          </p:cNvPr>
          <p:cNvPicPr>
            <a:picLocks noGrp="1" noChangeAspect="1"/>
          </p:cNvPicPr>
          <p:nvPr>
            <p:ph type="clipArt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478" y="3429000"/>
            <a:ext cx="4366792" cy="289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360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4454" y="1279264"/>
            <a:ext cx="7695713" cy="5121536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往</a:t>
            </a:r>
            <a:r>
              <a:rPr lang="zh-CN" altLang="en-US" sz="5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前走。</a:t>
            </a:r>
            <a:r>
              <a:rPr lang="en-US" altLang="zh-CN" sz="5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	</a:t>
            </a:r>
            <a:r>
              <a:rPr lang="en-US" altLang="zh-CN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forward.</a:t>
            </a:r>
            <a:endParaRPr lang="en-US" altLang="zh-CN" sz="5400" dirty="0">
              <a:solidFill>
                <a:srgbClr val="005322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Wǎng</a:t>
            </a:r>
            <a:r>
              <a:rPr lang="en-US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qián</a:t>
            </a:r>
            <a:r>
              <a:rPr lang="en-US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zǒu</a:t>
            </a:r>
            <a:endParaRPr lang="en-US" dirty="0">
              <a:solidFill>
                <a:srgbClr val="0053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>
              <a:solidFill>
                <a:srgbClr val="0053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往</a:t>
            </a:r>
            <a:r>
              <a:rPr lang="zh-CN" altLang="en-US" sz="5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西走。</a:t>
            </a:r>
            <a:r>
              <a:rPr lang="en-US" altLang="zh-CN" sz="5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	</a:t>
            </a:r>
            <a:r>
              <a:rPr lang="en-US" altLang="zh-CN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westward.</a:t>
            </a:r>
            <a:endParaRPr lang="en-US" altLang="zh-CN" sz="5400" dirty="0">
              <a:solidFill>
                <a:srgbClr val="005322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Wǎng</a:t>
            </a:r>
            <a:r>
              <a:rPr lang="en-US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xī</a:t>
            </a:r>
            <a:r>
              <a:rPr lang="en-US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zǒu</a:t>
            </a:r>
            <a:endParaRPr lang="en-US" dirty="0">
              <a:solidFill>
                <a:srgbClr val="0053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>
              <a:solidFill>
                <a:srgbClr val="0053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往</a:t>
            </a:r>
            <a:r>
              <a:rPr lang="zh-CN" altLang="en-US" sz="5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学校走。</a:t>
            </a:r>
            <a:r>
              <a:rPr lang="en-US" altLang="zh-CN" sz="5400" dirty="0">
                <a:solidFill>
                  <a:srgbClr val="005322"/>
                </a:solidFill>
                <a:latin typeface="KaiTi" charset="-122"/>
                <a:ea typeface="KaiTi" charset="-122"/>
                <a:cs typeface="KaiTi" charset="-122"/>
              </a:rPr>
              <a:t>	</a:t>
            </a:r>
            <a:r>
              <a:rPr lang="en-US" altLang="zh-CN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toward the school.</a:t>
            </a:r>
            <a:endParaRPr lang="en-US" altLang="zh-CN" sz="5400" dirty="0">
              <a:solidFill>
                <a:srgbClr val="005322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Wǎng</a:t>
            </a:r>
            <a:r>
              <a:rPr lang="en-US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xuéxiào</a:t>
            </a:r>
            <a:r>
              <a:rPr lang="en-US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zǒu</a:t>
            </a:r>
            <a:r>
              <a:rPr lang="en-US" dirty="0">
                <a:solidFill>
                  <a:srgbClr val="0053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solidFill>
                <a:srgbClr val="0053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altLang="zh-CN" sz="5400" dirty="0">
              <a:solidFill>
                <a:srgbClr val="005322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endParaRPr lang="en-US" altLang="zh-CN" sz="5400" dirty="0">
              <a:solidFill>
                <a:srgbClr val="005322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endParaRPr lang="zh-CN" altLang="en-US" sz="2800" dirty="0">
              <a:solidFill>
                <a:srgbClr val="005322"/>
              </a:solidFill>
              <a:ea typeface="宋体" charset="-122"/>
            </a:endParaRPr>
          </a:p>
        </p:txBody>
      </p:sp>
      <p:pic>
        <p:nvPicPr>
          <p:cNvPr id="2355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774" y="2224584"/>
            <a:ext cx="4108771" cy="4437473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21599983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088265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000" dirty="0">
                <a:solidFill>
                  <a:schemeClr val="tx1"/>
                </a:solidFill>
                <a:latin typeface="KaiTi" charset="-122"/>
                <a:ea typeface="KaiTi" charset="-122"/>
                <a:cs typeface="KaiTi" charset="-122"/>
              </a:rPr>
              <a:t>往</a:t>
            </a:r>
            <a:r>
              <a:rPr lang="en-US" altLang="zh-CN" sz="6000" dirty="0">
                <a:solidFill>
                  <a:schemeClr val="tx1"/>
                </a:solidFill>
                <a:latin typeface="KaiTi" charset="-122"/>
                <a:ea typeface="KaiTi" charset="-122"/>
                <a:cs typeface="KaiTi" charset="-122"/>
              </a:rPr>
              <a:t>		</a:t>
            </a:r>
            <a:r>
              <a:rPr lang="en-US" altLang="zh-CN" sz="4000" dirty="0" err="1"/>
              <a:t>wǎng</a:t>
            </a:r>
            <a:r>
              <a:rPr lang="en-US" altLang="zh-CN" sz="4000" dirty="0"/>
              <a:t> </a:t>
            </a:r>
            <a:r>
              <a:rPr lang="it-IT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	</a:t>
            </a:r>
            <a:r>
              <a:rPr lang="zh-CN" altLang="en-US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        </a:t>
            </a:r>
            <a:r>
              <a:rPr lang="en-US" altLang="zh-CN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	</a:t>
            </a:r>
            <a:r>
              <a:rPr lang="en-US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towards</a:t>
            </a:r>
            <a:r>
              <a:rPr lang="it-IT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         (</a:t>
            </a:r>
            <a:r>
              <a:rPr lang="it-IT" sz="3900" dirty="0" err="1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prep</a:t>
            </a:r>
            <a:r>
              <a:rPr lang="it-IT" sz="3900" dirty="0">
                <a:solidFill>
                  <a:schemeClr val="tx1"/>
                </a:solidFill>
                <a:latin typeface="+mn-lt"/>
                <a:ea typeface="Kaiti TC" charset="-120"/>
                <a:cs typeface="Kaiti TC" charset="-120"/>
              </a:rPr>
              <a:t>)     </a:t>
            </a:r>
            <a:r>
              <a:rPr lang="it-IT" altLang="zh-CN" sz="3300" dirty="0">
                <a:latin typeface="Calibri" charset="0"/>
                <a:ea typeface="Calibri" charset="0"/>
                <a:cs typeface="Calibri" charset="0"/>
              </a:rPr>
              <a:t>	</a:t>
            </a:r>
            <a:endParaRPr lang="en-US" sz="33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471" y="135687"/>
            <a:ext cx="849116" cy="84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1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18482</TotalTime>
  <Words>4862</Words>
  <Application>Microsoft Office PowerPoint</Application>
  <PresentationFormat>Widescreen</PresentationFormat>
  <Paragraphs>713</Paragraphs>
  <Slides>122</Slides>
  <Notes>47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122</vt:i4>
      </vt:variant>
    </vt:vector>
  </HeadingPairs>
  <TitlesOfParts>
    <vt:vector size="139" baseType="lpstr">
      <vt:lpstr>DengXian</vt:lpstr>
      <vt:lpstr>DFKai-SB</vt:lpstr>
      <vt:lpstr>KaiTi</vt:lpstr>
      <vt:lpstr>Kaiti SC</vt:lpstr>
      <vt:lpstr>Kaiti TC</vt:lpstr>
      <vt:lpstr>ＭＳ Ｐゴシック</vt:lpstr>
      <vt:lpstr>新細明體</vt:lpstr>
      <vt:lpstr>新細明體</vt:lpstr>
      <vt:lpstr>SimSun</vt:lpstr>
      <vt:lpstr>SimSun</vt:lpstr>
      <vt:lpstr>Arial</vt:lpstr>
      <vt:lpstr>Arial Black</vt:lpstr>
      <vt:lpstr>Calibri</vt:lpstr>
      <vt:lpstr>Times New Roman</vt:lpstr>
      <vt:lpstr>Wingdings</vt:lpstr>
      <vt:lpstr>Office Theme</vt:lpstr>
      <vt:lpstr>Clip</vt:lpstr>
      <vt:lpstr>PowerPoint Presentation</vt:lpstr>
      <vt:lpstr> Duì  huà  yī           Nǐ  yào   qù   nǎ   lǐ  对话一：你要去哪里？Where Are You Off To?</vt:lpstr>
      <vt:lpstr> Duì  huà  èr            Qù Zhōng Guó Chéng 对话二：去中国城   Going to China Town</vt:lpstr>
      <vt:lpstr>PowerPoint Presentation</vt:lpstr>
      <vt:lpstr>PowerPoint Presentation</vt:lpstr>
      <vt:lpstr>Direction and Location Words</vt:lpstr>
      <vt:lpstr>Suffixes 边 biān/面 miàn/头 tóu</vt:lpstr>
      <vt:lpstr>PowerPoint Presentation</vt:lpstr>
      <vt:lpstr>PowerPoint Presentation</vt:lpstr>
      <vt:lpstr>PowerPoint Presentation</vt:lpstr>
      <vt:lpstr>PowerPoint Presentation</vt:lpstr>
      <vt:lpstr>东dōng (East)、南nán (South)、西xī (West)、北běi (North)</vt:lpstr>
      <vt:lpstr>东dōng (East)、南nán (South)、西xī (West)、北běi (North)</vt:lpstr>
      <vt:lpstr>东dōng (East)、南nán (South)、西xī (West)、北běi (North)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学生餐厅 xué sheng cān tīng   (cafeteria)        noun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餐馆cān guǎn／饭馆儿fànguǎn(r)     (restaurant)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Chinese &amp; English        Exclamations (Interjections)</vt:lpstr>
      <vt:lpstr>日本 Rìběn      Japan</vt:lpstr>
      <vt:lpstr>日文 Rìwén      Japanese (Language)</vt:lpstr>
      <vt:lpstr>东京  Dōngjīng    Tokyo</vt:lpstr>
      <vt:lpstr>PowerPoint Presentation</vt:lpstr>
      <vt:lpstr>PowerPoint Presentation</vt:lpstr>
      <vt:lpstr>PowerPoint Presentation</vt:lpstr>
      <vt:lpstr>PowerPoint Presentation</vt:lpstr>
      <vt:lpstr>问路   wèn lù                (Asking directions)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东dōng (East)、南nán (South)、西xī (West)、北běi (North)</vt:lpstr>
      <vt:lpstr>PowerPoint Presentation</vt:lpstr>
      <vt:lpstr>PowerPoint Presentation</vt:lpstr>
      <vt:lpstr>PowerPoint Presentation</vt:lpstr>
      <vt:lpstr>Q:从教室到咖啡厅怎么走？ Cóng jiàoshì dào kāfēi tīng zěnme zǒu  A:从教室往北走，再往左拐，就到了。 Cóng jiàoshì wǎng běi zǒu, zài wǎng zuǒ guǎi, jiù dàole</vt:lpstr>
      <vt:lpstr>PowerPoint Presentation</vt:lpstr>
      <vt:lpstr>Q:从教室到咖啡厅怎么走？ A:从教室往北走，过第二个路口往左拐。再过两个路口，就到了。</vt:lpstr>
      <vt:lpstr>Q:从电影院去电脑中心怎么走？  A:在电影院北边往右拐，    第一个红绿灯往左拐，   过两个路口，   走三分钟，   电脑中心在你的右边。</vt:lpstr>
      <vt:lpstr>PowerPoint Presentation</vt:lpstr>
      <vt:lpstr>The Dynamic Particle 过 (guò)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说话练习  shuō huà liàn xí     Speaking Practice</vt:lpstr>
      <vt:lpstr>The Dynamic Particle 过 (guò)</vt:lpstr>
      <vt:lpstr>The Dynamic Particle 过 (guò)</vt:lpstr>
      <vt:lpstr> </vt:lpstr>
      <vt:lpstr> </vt:lpstr>
      <vt:lpstr>If a sentence includes both a modal verb and an action verb, only the action verb can be reduplicated.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miaowen chang</dc:creator>
  <cp:lastModifiedBy>Chang, Miaowen    IHS - Staff</cp:lastModifiedBy>
  <cp:revision>2333</cp:revision>
  <cp:lastPrinted>2017-12-04T13:54:10Z</cp:lastPrinted>
  <dcterms:created xsi:type="dcterms:W3CDTF">2016-07-30T18:46:43Z</dcterms:created>
  <dcterms:modified xsi:type="dcterms:W3CDTF">2020-04-18T00:55:52Z</dcterms:modified>
</cp:coreProperties>
</file>