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8"/>
  </p:notesMasterIdLst>
  <p:sldIdLst>
    <p:sldId id="324" r:id="rId2"/>
    <p:sldId id="327" r:id="rId3"/>
    <p:sldId id="328" r:id="rId4"/>
    <p:sldId id="325" r:id="rId5"/>
    <p:sldId id="3970" r:id="rId6"/>
    <p:sldId id="3642" r:id="rId7"/>
    <p:sldId id="3944" r:id="rId8"/>
    <p:sldId id="3958" r:id="rId9"/>
    <p:sldId id="3872" r:id="rId10"/>
    <p:sldId id="3960" r:id="rId11"/>
    <p:sldId id="3961" r:id="rId12"/>
    <p:sldId id="3963" r:id="rId13"/>
    <p:sldId id="3965" r:id="rId14"/>
    <p:sldId id="3968" r:id="rId15"/>
    <p:sldId id="1878" r:id="rId16"/>
    <p:sldId id="3901" r:id="rId17"/>
    <p:sldId id="1869" r:id="rId18"/>
    <p:sldId id="1868" r:id="rId19"/>
    <p:sldId id="1870" r:id="rId20"/>
    <p:sldId id="1867" r:id="rId21"/>
    <p:sldId id="1877" r:id="rId22"/>
    <p:sldId id="3860" r:id="rId23"/>
    <p:sldId id="1897" r:id="rId24"/>
    <p:sldId id="3863" r:id="rId25"/>
    <p:sldId id="3864" r:id="rId26"/>
    <p:sldId id="1891" r:id="rId27"/>
    <p:sldId id="4045" r:id="rId28"/>
    <p:sldId id="4046" r:id="rId29"/>
    <p:sldId id="4047" r:id="rId30"/>
    <p:sldId id="4048" r:id="rId31"/>
    <p:sldId id="4049" r:id="rId32"/>
    <p:sldId id="4050" r:id="rId33"/>
    <p:sldId id="4051" r:id="rId34"/>
    <p:sldId id="4054" r:id="rId35"/>
    <p:sldId id="4055" r:id="rId36"/>
    <p:sldId id="4052" r:id="rId37"/>
    <p:sldId id="3643" r:id="rId38"/>
    <p:sldId id="3972" r:id="rId39"/>
    <p:sldId id="3902" r:id="rId40"/>
    <p:sldId id="4044" r:id="rId41"/>
    <p:sldId id="1961" r:id="rId42"/>
    <p:sldId id="2024" r:id="rId43"/>
    <p:sldId id="3903" r:id="rId44"/>
    <p:sldId id="1963" r:id="rId45"/>
    <p:sldId id="1812" r:id="rId46"/>
    <p:sldId id="1813" r:id="rId47"/>
    <p:sldId id="4060" r:id="rId48"/>
    <p:sldId id="4061" r:id="rId49"/>
    <p:sldId id="3925" r:id="rId50"/>
    <p:sldId id="3322" r:id="rId51"/>
    <p:sldId id="3323" r:id="rId52"/>
    <p:sldId id="4027" r:id="rId53"/>
    <p:sldId id="4025" r:id="rId54"/>
    <p:sldId id="4026" r:id="rId55"/>
    <p:sldId id="3991" r:id="rId56"/>
    <p:sldId id="4028" r:id="rId57"/>
    <p:sldId id="4029" r:id="rId58"/>
    <p:sldId id="4053" r:id="rId59"/>
    <p:sldId id="4031" r:id="rId60"/>
    <p:sldId id="4032" r:id="rId61"/>
    <p:sldId id="4043" r:id="rId62"/>
    <p:sldId id="4036" r:id="rId63"/>
    <p:sldId id="4037" r:id="rId64"/>
    <p:sldId id="4038" r:id="rId65"/>
    <p:sldId id="4039" r:id="rId66"/>
    <p:sldId id="404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5"/>
    <a:srgbClr val="005322"/>
    <a:srgbClr val="DAD8D9"/>
    <a:srgbClr val="945200"/>
    <a:srgbClr val="73C5F5"/>
    <a:srgbClr val="5FADDD"/>
    <a:srgbClr val="77CBFC"/>
    <a:srgbClr val="0DAFF2"/>
    <a:srgbClr val="66BDF2"/>
    <a:srgbClr val="64B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68"/>
    <p:restoredTop sz="80505" autoAdjust="0"/>
  </p:normalViewPr>
  <p:slideViewPr>
    <p:cSldViewPr snapToGrid="0" snapToObjects="1">
      <p:cViewPr varScale="1">
        <p:scale>
          <a:sx n="55" d="100"/>
          <a:sy n="55" d="100"/>
        </p:scale>
        <p:origin x="37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-19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00A0B-C9D6-C948-85CE-771A299A6A1C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75254-7913-7541-ACB7-821D89AE8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4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7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985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A5284459-901D-2846-9CAA-C5E6FC63B762}" type="slidenum">
              <a:rPr lang="zh-CN" altLang="en-US" sz="1200">
                <a:ea typeface="SimSun" charset="-122"/>
              </a:rPr>
              <a:pPr eaLnBrk="1" hangingPunct="1"/>
              <a:t>16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198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17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30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07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 dirty="0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19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736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B6F39E12-F230-C440-84B4-3A3F883CE483}" type="slidenum">
              <a:rPr lang="zh-CN" altLang="en-US" sz="1200">
                <a:ea typeface="SimSun" charset="-122"/>
              </a:rPr>
              <a:pPr eaLnBrk="1" hangingPunct="1"/>
              <a:t>21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920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22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46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F9DFFF58-E455-6A48-86F2-90DFB726A28A}" type="slidenum">
              <a:rPr lang="zh-CN" altLang="en-US" sz="1200">
                <a:ea typeface="SimSun" charset="-122"/>
              </a:rPr>
              <a:pPr eaLnBrk="1" hangingPunct="1"/>
              <a:t>24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0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C98FED7-AD16-E94E-8F33-10A3CD7AD776}" type="slidenum">
              <a:rPr lang="zh-CN" altLang="en-US" sz="1200">
                <a:ea typeface="SimSun" charset="-122"/>
              </a:rPr>
              <a:pPr eaLnBrk="1" hangingPunct="1"/>
              <a:t>25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119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60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34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6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975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35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022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15C87CBC-DDA2-8444-925F-84E42777471D}" type="slidenum">
              <a:rPr lang="zh-CN" altLang="en-US" sz="1200">
                <a:ea typeface="SimSun" charset="-122"/>
              </a:rPr>
              <a:pPr eaLnBrk="1" hangingPunct="1"/>
              <a:t>40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858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55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31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58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903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95E1BE9F-BCED-364A-94E2-D79E356BCB5B}" type="slidenum">
              <a:rPr lang="zh-CN" altLang="en-US" sz="1200">
                <a:ea typeface="SimSun" charset="-122"/>
              </a:rPr>
              <a:pPr eaLnBrk="1" hangingPunct="1"/>
              <a:t>9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395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43DF80E6-0B08-B441-8214-AE111CD23DF4}" type="slidenum">
              <a:rPr lang="zh-CN" altLang="en-US" sz="1200">
                <a:ea typeface="SimSun" charset="-122"/>
              </a:rPr>
              <a:pPr eaLnBrk="1" hangingPunct="1"/>
              <a:t>10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433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11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180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12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375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CCFA0140-29DB-E54E-9800-3EECCFB7CBF2}" type="slidenum">
              <a:rPr lang="zh-CN" altLang="en-US" sz="1200">
                <a:ea typeface="SimSun" charset="-122"/>
              </a:rPr>
              <a:pPr eaLnBrk="1" hangingPunct="1"/>
              <a:t>13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96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908BBD6B-9943-4241-A6D7-741E1958A426}" type="slidenum">
              <a:rPr lang="zh-CN" altLang="en-US" sz="1200">
                <a:ea typeface="SimSun" charset="-122"/>
              </a:rPr>
              <a:pPr eaLnBrk="1" hangingPunct="1"/>
              <a:t>14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8828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A5284459-901D-2846-9CAA-C5E6FC63B762}" type="slidenum">
              <a:rPr lang="zh-CN" altLang="en-US" sz="1200">
                <a:ea typeface="SimSun" charset="-122"/>
              </a:rPr>
              <a:pPr eaLnBrk="1" hangingPunct="1"/>
              <a:t>15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221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3D0D-6616-42CA-8509-B0145E477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D256-0BB9-41D1-9D87-DB9B318BC9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C35A3-8E0A-4CF1-A0D3-DB3A28A37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D60A-FFAD-468C-B022-32E1587D1C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48F8-D994-4568-A96E-0F3C3D3DE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FC7E-C12F-4E21-8A75-29C9D02E0F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88334C-459B-4D41-A451-EFC5612EE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13196-17C8-A548-9F6E-0C33E256D4B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2259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1A5CE0B-8925-9E49-9738-BB1822CBD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688A6D1-410B-1743-B358-5494E4DB9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AAA0ED53-059C-984E-B61C-2B1642A8A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3F309-4D31-804A-AE0D-7923AFC947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347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874E-5FFE-46FF-9958-B13AF926AC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AC0B-8BB9-4EF0-8FDE-F3F4FBC30E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F825-7B61-4220-810F-FA7690D19A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20CE-7C20-4894-A7BD-22543E619E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AF475-E3C2-4E42-A95A-B1EC2DEC3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1B7F-64D0-4E3E-A6A8-95C883554A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6AC4F-9F07-4DD6-AB2B-0689576F1C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58A7-D9F5-4787-BC8A-BFFC7E9101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C818-BCFD-4E17-9FE3-134697901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3870F-5540-48C2-BF58-48C17A1AB5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ADB6-19CA-4A7E-B6FC-AFA0A363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8BC0-74DA-476A-BDE7-39EDB0886B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0B0B-9838-4701-B204-44D96EA29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A727-162E-45AE-8344-5F2E309A94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448B-854C-4487-8543-F18B5FF34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A70D-1861-494E-93E7-018A2B2DC2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B9E0EB-3C2E-4677-824F-8DD8CD516E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8FA13-F709-48DC-AE6B-D9F5E4D971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tif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8E3xZCGFC1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2953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shēngrì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duì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第十四课：生日派对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Fourteen: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43" y="1515408"/>
            <a:ext cx="6088935" cy="52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舞会</a:t>
            </a:r>
            <a:r>
              <a:rPr lang="en-US" altLang="zh-CN" dirty="0">
                <a:ea typeface="SimSun" charset="-122"/>
              </a:rPr>
              <a:t>  </a:t>
            </a:r>
            <a:r>
              <a:rPr lang="en-US" altLang="zh-CN" sz="4000" dirty="0" err="1">
                <a:latin typeface="+mn-lt"/>
                <a:ea typeface="SimSun" charset="-122"/>
              </a:rPr>
              <a:t>wǔhuì</a:t>
            </a:r>
            <a:r>
              <a:rPr lang="en-US" altLang="zh-CN" sz="4000" dirty="0">
                <a:latin typeface="+mn-lt"/>
                <a:ea typeface="SimSun" charset="-122"/>
              </a:rPr>
              <a:t> 				(dance party; ball)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040610"/>
            <a:ext cx="50800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30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62362" y="1345769"/>
            <a:ext cx="4976066" cy="5512231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跳舞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开会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生日舞会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化妆舞会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 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huà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zhuāng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wǔ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huì</a:t>
            </a:r>
            <a:endParaRPr lang="en-US" sz="4000" dirty="0">
              <a:solidFill>
                <a:srgbClr val="007935"/>
              </a:solidFill>
              <a:ea typeface="Kaiti TC" charset="-120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  </a:t>
            </a:r>
            <a:r>
              <a:rPr lang="en-US" altLang="zh-CN" sz="4000" u="sng" dirty="0">
                <a:solidFill>
                  <a:srgbClr val="007935"/>
                </a:solidFill>
                <a:ea typeface="Kaiti TC" charset="-120"/>
                <a:cs typeface="Kaiti TC" charset="-120"/>
              </a:rPr>
              <a:t>Masquerade</a:t>
            </a:r>
            <a:endParaRPr lang="en-US" sz="4000" u="sng" dirty="0">
              <a:solidFill>
                <a:srgbClr val="007935"/>
              </a:solidFill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33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93437" y="1149219"/>
            <a:ext cx="2845978" cy="4865243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开车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开会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开舞会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开门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打开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开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kāi</a:t>
            </a:r>
            <a:r>
              <a:rPr lang="en-US" altLang="zh-CN" sz="4000" dirty="0">
                <a:ea typeface="SimSun" charset="-122"/>
              </a:rPr>
              <a:t> 	      			(open; drive)    verb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599" y="64733"/>
            <a:ext cx="777723" cy="777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79" y="2516901"/>
            <a:ext cx="3041532" cy="2026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58" y="4823480"/>
            <a:ext cx="3659824" cy="1924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70" y="4831391"/>
            <a:ext cx="2871083" cy="1916448"/>
          </a:xfrm>
          <a:prstGeom prst="rect">
            <a:avLst/>
          </a:prstGeom>
        </p:spPr>
      </p:pic>
      <p:pic>
        <p:nvPicPr>
          <p:cNvPr id="12" name="Picture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58" y="1149219"/>
            <a:ext cx="2505351" cy="339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80" y="2112135"/>
            <a:ext cx="3242277" cy="24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送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sòng</a:t>
            </a:r>
            <a:r>
              <a:rPr lang="en-US" altLang="zh-CN" sz="4000" dirty="0">
                <a:ea typeface="SimSun" charset="-122"/>
              </a:rPr>
              <a:t> 				 (send; to give as a gift)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79" y="1546683"/>
            <a:ext cx="3186207" cy="258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6269" y="1315120"/>
            <a:ext cx="8004705" cy="5101641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送你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Q: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送给你什么？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送给你一个    吻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wěn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      飞吻。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A2CE5-1675-714C-91AB-ECEB2146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0" y="473583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礼物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000" dirty="0" err="1">
                <a:ea typeface="SimSun" charset="-122"/>
              </a:rPr>
              <a:t>lǐwù</a:t>
            </a:r>
            <a:r>
              <a:rPr lang="en-US" altLang="zh-CN" sz="4000" dirty="0">
                <a:ea typeface="SimSun" charset="-122"/>
              </a:rPr>
              <a:t> 	        		 (present; gift)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38230" y="1823762"/>
            <a:ext cx="6866135" cy="306432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</a:t>
            </a:r>
            <a:r>
              <a:rPr lang="en-US" altLang="zh-CN" dirty="0" err="1">
                <a:solidFill>
                  <a:srgbClr val="005322"/>
                </a:solidFill>
              </a:rPr>
              <a:t>s</a:t>
            </a:r>
            <a:r>
              <a:rPr lang="en-US" dirty="0" err="1">
                <a:solidFill>
                  <a:srgbClr val="005322"/>
                </a:solidFill>
              </a:rPr>
              <a:t>hèngdàn</a:t>
            </a:r>
            <a:r>
              <a:rPr lang="zh-CN" altLang="en-US" dirty="0">
                <a:solidFill>
                  <a:srgbClr val="005322"/>
                </a:solidFill>
              </a:rPr>
              <a:t>  </a:t>
            </a:r>
            <a:r>
              <a:rPr lang="en-US" dirty="0">
                <a:solidFill>
                  <a:srgbClr val="005322"/>
                </a:solidFill>
              </a:rPr>
              <a:t>	</a:t>
            </a:r>
            <a:endParaRPr lang="en-US" altLang="zh-CN" dirty="0">
              <a:solidFill>
                <a:srgbClr val="005322"/>
              </a:solidFill>
              <a:ea typeface="Kaiti SC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54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圣诞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礼物</a:t>
            </a:r>
            <a:endParaRPr lang="en-US" altLang="zh-CN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endParaRPr lang="en-US" altLang="zh-CN" sz="5400" dirty="0">
              <a:solidFill>
                <a:srgbClr val="C00000"/>
              </a:solidFill>
              <a:latin typeface="Kaiti SC" charset="-122"/>
              <a:ea typeface="Kaiti SC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54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生日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礼物</a:t>
            </a:r>
            <a:endParaRPr lang="en-US" altLang="zh-TW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endParaRPr lang="en-US" dirty="0"/>
          </a:p>
        </p:txBody>
      </p:sp>
      <p:pic>
        <p:nvPicPr>
          <p:cNvPr id="9" name="Online Image Placeholder 8">
            <a:extLst>
              <a:ext uri="{FF2B5EF4-FFF2-40B4-BE49-F238E27FC236}">
                <a16:creationId xmlns:a16="http://schemas.microsoft.com/office/drawing/2014/main" id="{229207B9-DD0A-E048-9417-B43731710732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4"/>
          <a:stretch>
            <a:fillRect/>
          </a:stretch>
        </p:blipFill>
        <p:spPr>
          <a:xfrm>
            <a:off x="5080000" y="4268593"/>
            <a:ext cx="3942398" cy="2448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7B122-536F-9048-AE5F-CE91713E9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770" y="1383831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花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huā</a:t>
            </a:r>
            <a:r>
              <a:rPr lang="en-US" altLang="zh-CN" sz="4000" dirty="0">
                <a:ea typeface="SimSun" charset="-122"/>
              </a:rPr>
              <a:t>  	         	 		         flower(s)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22572" y="1469749"/>
            <a:ext cx="8334574" cy="5633648"/>
          </a:xfrm>
        </p:spPr>
        <p:txBody>
          <a:bodyPr/>
          <a:lstStyle/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兰花 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Lánhuā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菊花   </a:t>
            </a:r>
            <a:r>
              <a:rPr lang="en-US" altLang="zh-CN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jú</a:t>
            </a:r>
            <a:r>
              <a:rPr lang="en-US" altLang="zh-CN" sz="3600" dirty="0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huā</a:t>
            </a:r>
            <a:endParaRPr lang="en-US" altLang="zh-CN" sz="3600" dirty="0">
              <a:solidFill>
                <a:srgbClr val="007935"/>
              </a:solidFill>
              <a:ea typeface="KaiTi" panose="02010609060101010101" pitchFamily="49" charset="-122"/>
              <a:cs typeface="Kaiti TC" charset="-120"/>
            </a:endParaRPr>
          </a:p>
          <a:p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牡丹花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mǔdān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huā</a:t>
            </a:r>
            <a:endParaRPr lang="en-US" altLang="zh-TW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altLang="zh-TW" sz="2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TW" alt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樱花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a typeface="KaiTi" panose="02010609060101010101" pitchFamily="49" charset="-122"/>
                <a:cs typeface="Kaiti TC" charset="-120"/>
              </a:rPr>
              <a:t>           </a:t>
            </a:r>
            <a:r>
              <a:rPr lang="en-US" sz="3600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KaiTi" panose="02010609060101010101" pitchFamily="49" charset="-122"/>
                <a:cs typeface="Kaiti TC" charset="-120"/>
              </a:rPr>
              <a:t>yīnghuā</a:t>
            </a:r>
            <a:endParaRPr lang="en-US" altLang="zh-CN" sz="3600" dirty="0">
              <a:solidFill>
                <a:schemeClr val="accent2">
                  <a:lumMod val="60000"/>
                  <a:lumOff val="40000"/>
                </a:schemeClr>
              </a:solidFill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玫瑰花 </a:t>
            </a:r>
            <a:r>
              <a:rPr lang="en-US" altLang="zh-CN" sz="3600" dirty="0" err="1">
                <a:solidFill>
                  <a:srgbClr val="C00000"/>
                </a:solidFill>
                <a:ea typeface="Kaiti TC" charset="-120"/>
                <a:cs typeface="Kaiti TC" charset="-120"/>
              </a:rPr>
              <a:t>méiguī</a:t>
            </a:r>
            <a:r>
              <a:rPr lang="en-US" altLang="zh-CN" sz="3600" dirty="0">
                <a:solidFill>
                  <a:srgbClr val="C00000"/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ea typeface="Kaiti TC" charset="-120"/>
                <a:cs typeface="Kaiti TC" charset="-120"/>
              </a:rPr>
              <a:t>huā</a:t>
            </a:r>
            <a:endParaRPr lang="en-US" altLang="zh-CN" sz="3600" dirty="0">
              <a:solidFill>
                <a:srgbClr val="C00000"/>
              </a:solidFill>
              <a:ea typeface="Kaiti TC" charset="-120"/>
              <a:cs typeface="Kaiti TC" charset="-12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9" y="1236350"/>
            <a:ext cx="2214283" cy="184523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5" y="4286573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把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bǎ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things, and chairs)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82228" y="2118411"/>
            <a:ext cx="6586779" cy="3611105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一把花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一把糖果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tángguǒ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1C4E0-BE27-A74D-980A-25936B9E2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525" y="4208723"/>
            <a:ext cx="3352800" cy="242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8BF73-5B58-F640-804B-74F1756DE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175" y="11811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8425" y="5754847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把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bǎ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things, and chairs)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01878" y="2160515"/>
            <a:ext cx="5243828" cy="3366828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四本书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</a:t>
            </a:r>
            <a:r>
              <a:rPr lang="zh-CN" altLang="en-US" sz="48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把</a:t>
            </a:r>
            <a:r>
              <a:rPr lang="zh-CN" altLang="en-US" sz="3600" dirty="0" smtClean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花</a:t>
            </a:r>
            <a:endParaRPr lang="en-US" altLang="zh-CN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-10786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本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běn</a:t>
            </a:r>
            <a:r>
              <a:rPr lang="en-US" altLang="zh-CN" sz="4000" dirty="0">
                <a:ea typeface="SimSun" charset="-122"/>
              </a:rPr>
              <a:t>   	 </a:t>
            </a:r>
            <a:r>
              <a:rPr lang="en-US" altLang="zh-CN" sz="2800" dirty="0">
                <a:ea typeface="SimSun" charset="-122"/>
              </a:rPr>
              <a:t>(measure word for books</a:t>
            </a:r>
            <a:r>
              <a:rPr lang="en-US" altLang="zh-CN" sz="4000" dirty="0">
                <a:ea typeface="SimSun" charset="-122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710" y="33991"/>
            <a:ext cx="903102" cy="90310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96" y="1587722"/>
            <a:ext cx="2123433" cy="17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DCCE8-AE37-3844-A85A-F2F6D7245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033" y="278359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914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   </a:t>
            </a:r>
            <a:r>
              <a:rPr lang="en-US" altLang="zh-CN" sz="3600" dirty="0">
                <a:ea typeface="SimSun" charset="-122"/>
              </a:rPr>
              <a:t>(</a:t>
            </a:r>
            <a:r>
              <a:rPr lang="en-US" sz="3600" dirty="0"/>
              <a:t>older female cousin via female line</a:t>
            </a:r>
            <a:r>
              <a:rPr lang="en-US" altLang="zh-CN" sz="3600" dirty="0">
                <a:ea typeface="SimSun" charset="-122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14" y="103371"/>
            <a:ext cx="722798" cy="722798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970068"/>
            <a:ext cx="7714445" cy="58067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19325" y="3670478"/>
            <a:ext cx="908092" cy="2425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zh-CN" altLang="en-US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		 (older female cousin)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30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97550" y="1663714"/>
            <a:ext cx="4947907" cy="463551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54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媽媽</a:t>
            </a:r>
            <a:endParaRPr lang="en-US" altLang="zh-TW" sz="54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40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表姐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FF0000"/>
                </a:solidFill>
                <a:ea typeface="KaiTi" charset="-122"/>
                <a:cs typeface="KaiTi" charset="-122"/>
              </a:rPr>
              <a:t>biǎojiě</a:t>
            </a:r>
            <a:endParaRPr lang="en-US" altLang="zh-CN" sz="4000" dirty="0">
              <a:solidFill>
                <a:srgbClr val="FF0000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哥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弟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妹</a:t>
            </a:r>
          </a:p>
          <a:p>
            <a:pPr marL="0" indent="0">
              <a:buNone/>
            </a:pPr>
            <a:endParaRPr lang="en-US" sz="40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1177089" y="2655486"/>
            <a:ext cx="0" cy="35877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Placeholder 1"/>
          <p:cNvSpPr txBox="1">
            <a:spLocks/>
          </p:cNvSpPr>
          <p:nvPr/>
        </p:nvSpPr>
        <p:spPr bwMode="auto">
          <a:xfrm>
            <a:off x="6626139" y="1731954"/>
            <a:ext cx="43287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zh-TW" altLang="en-US" sz="44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爸爸</a:t>
            </a:r>
          </a:p>
          <a:p>
            <a:pPr marL="0" indent="0">
              <a:buNone/>
            </a:pPr>
            <a:endParaRPr lang="zh-TW" altLang="en-US" sz="40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堂姐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FF0000"/>
                </a:solidFill>
                <a:ea typeface="KaiTi" charset="-122"/>
                <a:cs typeface="KaiTi" charset="-122"/>
              </a:rPr>
              <a:t>tángjiě</a:t>
            </a:r>
            <a:endParaRPr lang="en-US" altLang="zh-CN" sz="4000" dirty="0">
              <a:solidFill>
                <a:srgbClr val="FF0000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堂姐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哥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弟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妹</a:t>
            </a:r>
          </a:p>
          <a:p>
            <a:endParaRPr lang="en-US" sz="40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7302633" y="2655486"/>
            <a:ext cx="0" cy="35877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914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   </a:t>
            </a:r>
            <a:r>
              <a:rPr lang="en-US" altLang="zh-CN" sz="3600" dirty="0">
                <a:ea typeface="SimSun" charset="-122"/>
              </a:rPr>
              <a:t>(</a:t>
            </a:r>
            <a:r>
              <a:rPr lang="en-US" sz="3600" dirty="0"/>
              <a:t>older female cousin via female line</a:t>
            </a:r>
            <a:r>
              <a:rPr lang="en-US" altLang="zh-CN" sz="3600" dirty="0">
                <a:ea typeface="SimSun" charset="-122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14" y="103371"/>
            <a:ext cx="722798" cy="72279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19325" y="3670478"/>
            <a:ext cx="908092" cy="24255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1090143"/>
            <a:ext cx="8306871" cy="5767758"/>
          </a:xfrm>
        </p:spPr>
      </p:pic>
    </p:spTree>
    <p:extLst>
      <p:ext uri="{BB962C8B-B14F-4D97-AF65-F5344CB8AC3E}">
        <p14:creationId xmlns:p14="http://schemas.microsoft.com/office/powerpoint/2010/main" val="5584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15801" cy="1335971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yī</a:t>
            </a:r>
            <a:r>
              <a:rPr lang="zh-CN" altLang="en-US" sz="2800" dirty="0">
                <a:latin typeface="+mn-lt"/>
              </a:rPr>
              <a:t>             </a:t>
            </a:r>
            <a:r>
              <a:rPr lang="en-US" sz="2800" dirty="0" err="1">
                <a:latin typeface="+mn-lt"/>
              </a:rPr>
              <a:t>Wǒmen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qù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shēngrì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pàiduì</a:t>
            </a:r>
            <a:r>
              <a:rPr lang="en-US" sz="2800" dirty="0">
                <a:latin typeface="+mn-lt"/>
              </a:rPr>
              <a:t>    </a:t>
            </a:r>
            <a:r>
              <a:rPr lang="en-US" sz="2800" dirty="0" err="1">
                <a:latin typeface="+mn-lt"/>
              </a:rPr>
              <a:t>ba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对话一：我们去生日派对吧！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Let’s Go to a Party!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18" y="233060"/>
            <a:ext cx="980280" cy="980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30" y="1655208"/>
            <a:ext cx="6113977" cy="48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29908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IC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 教科书中的角色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85411"/>
            <a:ext cx="1035051" cy="1035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321" y="1287488"/>
            <a:ext cx="7921653" cy="55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185" y="2040530"/>
            <a:ext cx="2908461" cy="3958107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重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zhòng</a:t>
            </a:r>
            <a:r>
              <a:rPr lang="en-US" altLang="zh-CN" sz="4000" dirty="0">
                <a:ea typeface="SimSun" charset="-122"/>
              </a:rPr>
              <a:t> 	        		 (heavy; serious)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55349" y="2040530"/>
            <a:ext cx="6091946" cy="4158791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很重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你很重吗？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书很重吗？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二十本书很重吗？</a:t>
            </a:r>
            <a:endParaRPr 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01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04073" y="1123434"/>
            <a:ext cx="6908770" cy="5734566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接球；接住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接我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pick me </a:t>
            </a:r>
            <a:r>
              <a:rPr lang="en-US" altLang="zh-CN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up</a:t>
            </a:r>
          </a:p>
          <a:p>
            <a:pPr marL="0" indent="0">
              <a:buNone/>
            </a:pP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来接我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你开车来接我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开车来接我吗？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接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jiē</a:t>
            </a:r>
            <a:r>
              <a:rPr lang="en-US" altLang="zh-CN" sz="4000" dirty="0">
                <a:ea typeface="SimSun" charset="-122"/>
              </a:rPr>
              <a:t> 	      (to catch; to meet; to welcome)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5" y="4000500"/>
            <a:ext cx="3810000" cy="28575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5" y="1318438"/>
            <a:ext cx="3741355" cy="24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27" y="1603950"/>
            <a:ext cx="11570061" cy="216702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zh-CN" altLang="en-US" sz="5400" b="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今天下午我要考试，不</a:t>
            </a:r>
            <a:r>
              <a:rPr lang="zh-CN" altLang="en-US" sz="6000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能</a:t>
            </a:r>
            <a:r>
              <a:rPr lang="zh-CN" altLang="en-US" sz="5400" b="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去看电影</a:t>
            </a:r>
            <a:r>
              <a:rPr lang="zh-CN" altLang="en-US" sz="54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CN" sz="54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buFont typeface="Wingdings" charset="2"/>
              <a:buNone/>
            </a:pPr>
            <a:r>
              <a:rPr lang="en-US" altLang="zh-CN" sz="2800" dirty="0" smtClean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 can’t go to see a movie for I am going to have an exam this afternoon.</a:t>
            </a:r>
            <a:endParaRPr lang="en-US" altLang="zh-CN" sz="2800" b="0" dirty="0" smtClean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buFont typeface="Wingdings" charset="2"/>
              <a:buNone/>
            </a:pPr>
            <a:endParaRPr lang="zh-CN" altLang="en-US" sz="5400" b="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</p:txBody>
      </p:sp>
      <p:pic>
        <p:nvPicPr>
          <p:cNvPr id="25604" name="Picture 4" descr="D:\Chinese PPT\International Chinese picture\Lesson 8\200788143261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92" y="3770970"/>
            <a:ext cx="3587174" cy="28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D:\Chinese PPT\International Chinese picture\Lesson 8\20083131211241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23" y="3634275"/>
            <a:ext cx="3718425" cy="314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black">
          <a:xfrm>
            <a:off x="15119" y="-30330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it-IT" sz="4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9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néng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    	</a:t>
            </a:r>
            <a:r>
              <a:rPr lang="it-IT" altLang="zh-CN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                   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(can)</a:t>
            </a:r>
            <a:endParaRPr lang="en-US" sz="37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1" y="85448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363" y="2089688"/>
            <a:ext cx="3447257" cy="2792278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6000" dirty="0">
                <a:latin typeface="KaiTi" charset="-122"/>
                <a:ea typeface="KaiTi" charset="-122"/>
                <a:cs typeface="KaiTi" charset="-122"/>
              </a:rPr>
              <a:t>住</a:t>
            </a:r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zhù</a:t>
            </a:r>
            <a:r>
              <a:rPr lang="en-US" altLang="zh-CN" sz="4000" dirty="0">
                <a:ea typeface="SimSun" charset="-122"/>
              </a:rPr>
              <a:t> 	        	 (to live in a certain place)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870209" y="1470912"/>
            <a:ext cx="7929937" cy="5160888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哪儿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家里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你住大楼吗？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CN" altLang="en-US" sz="4800" u="sng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住的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地方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很大吗？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    很近／很远吗？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sz="48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9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楼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000" dirty="0">
                <a:ea typeface="SimSun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lóu</a:t>
            </a:r>
            <a:r>
              <a:rPr lang="en-US" altLang="zh-CN" sz="4000" dirty="0">
                <a:ea typeface="SimSun" charset="-122"/>
              </a:rPr>
              <a:t>  	</a:t>
            </a:r>
            <a:r>
              <a:rPr lang="en-US" altLang="zh-CN" sz="3200" dirty="0">
                <a:ea typeface="SimSun" charset="-122"/>
              </a:rPr>
              <a:t> (multi-storied building; floor (of a multi-level 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15699" y="1512376"/>
            <a:ext cx="6985853" cy="5186765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大楼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高楼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几楼？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你住第几楼？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我住在第五十楼。</a:t>
            </a:r>
            <a:endParaRPr lang="en-US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52" y="1263430"/>
            <a:ext cx="4553573" cy="2561385"/>
          </a:xfr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51E569B9-48A3-2444-BAD1-8EB0FDB78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1552" y="3952737"/>
            <a:ext cx="3869128" cy="27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2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0" y="22132"/>
            <a:ext cx="12192000" cy="112032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zh-CN" dirty="0">
                <a:solidFill>
                  <a:srgbClr val="4E8F00"/>
                </a:solidFill>
                <a:ea typeface="宋体" charset="-122"/>
              </a:rPr>
              <a:t>A prefix indicating ordinal numbers</a:t>
            </a:r>
            <a:endParaRPr lang="zh-CN" altLang="en-US" dirty="0">
              <a:solidFill>
                <a:srgbClr val="4E8F00"/>
              </a:solidFill>
              <a:ea typeface="宋体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259" y="1829279"/>
            <a:ext cx="2845014" cy="271549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dirty="0" smtClean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第 </a:t>
            </a:r>
            <a:endParaRPr lang="en-US" altLang="zh-CN" sz="6000" dirty="0">
              <a:solidFill>
                <a:srgbClr val="FF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dirty="0">
                <a:ea typeface="宋体" charset="-122"/>
              </a:rPr>
              <a:t> </a:t>
            </a:r>
            <a:r>
              <a:rPr lang="en-US" altLang="zh-CN" sz="4000" dirty="0" smtClean="0">
                <a:ea typeface="宋体" charset="-122"/>
              </a:rPr>
              <a:t> </a:t>
            </a:r>
            <a:r>
              <a:rPr lang="en-US" altLang="zh-CN" sz="4000" dirty="0" err="1" smtClean="0">
                <a:ea typeface="宋体" charset="-122"/>
              </a:rPr>
              <a:t>dì</a:t>
            </a:r>
            <a:r>
              <a:rPr lang="en-US" altLang="zh-CN" sz="4000" dirty="0" smtClean="0">
                <a:ea typeface="宋体" charset="-122"/>
              </a:rPr>
              <a:t> </a:t>
            </a:r>
            <a:endParaRPr lang="en-US" altLang="zh-CN" sz="4000" dirty="0">
              <a:ea typeface="宋体" charset="-122"/>
            </a:endParaRPr>
          </a:p>
          <a:p>
            <a:r>
              <a:rPr lang="en-US" altLang="zh-CN" dirty="0">
                <a:ea typeface="宋体" charset="-122"/>
              </a:rPr>
              <a:t>prefix</a:t>
            </a:r>
            <a:endParaRPr lang="zh-CN" altLang="en-US" dirty="0">
              <a:ea typeface="宋体" charset="-122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8" y="1745669"/>
            <a:ext cx="2731928" cy="2882717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6051" y="4873864"/>
            <a:ext cx="11768022" cy="166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kern="0" dirty="0" err="1">
                <a:latin typeface="KaiTi" charset="-122"/>
                <a:ea typeface="KaiTi" charset="-122"/>
                <a:cs typeface="KaiTi" charset="-122"/>
              </a:rPr>
              <a:t>基數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（Cardinal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number）</a:t>
            </a:r>
            <a:r>
              <a:rPr lang="en-US" sz="4000" kern="0" dirty="0" err="1"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sz="40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000" kern="0" dirty="0">
                <a:latin typeface="Calibri" charset="0"/>
                <a:ea typeface="Calibri" charset="0"/>
                <a:cs typeface="Calibri" charset="0"/>
              </a:rPr>
              <a:t>、</a:t>
            </a:r>
            <a:r>
              <a:rPr lang="en-US" sz="4000" kern="0" dirty="0">
                <a:latin typeface="KaiTi" charset="-122"/>
                <a:ea typeface="KaiTi" charset="-122"/>
                <a:cs typeface="KaiTi" charset="-122"/>
              </a:rPr>
              <a:t>二</a:t>
            </a:r>
            <a:r>
              <a:rPr lang="zh-CN" altLang="en-US" sz="4000" kern="0" dirty="0">
                <a:latin typeface="KaiTi" charset="-122"/>
                <a:ea typeface="KaiTi" charset="-122"/>
                <a:cs typeface="KaiTi" charset="-122"/>
              </a:rPr>
              <a:t>、三 </a:t>
            </a:r>
            <a:r>
              <a:rPr lang="en-US" sz="3600" kern="0" dirty="0">
                <a:latin typeface="Calibri" charset="0"/>
                <a:ea typeface="Calibri" charset="0"/>
                <a:cs typeface="Calibri" charset="0"/>
              </a:rPr>
              <a:t>one, two, three . . . </a:t>
            </a:r>
          </a:p>
          <a:p>
            <a:r>
              <a:rPr lang="en-US" kern="0" dirty="0" err="1">
                <a:latin typeface="KaiTi" charset="-122"/>
                <a:ea typeface="KaiTi" charset="-122"/>
                <a:cs typeface="KaiTi" charset="-122"/>
              </a:rPr>
              <a:t>序數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（Ordinal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number）</a:t>
            </a:r>
            <a:r>
              <a:rPr lang="en-US" sz="3200" kern="0" dirty="0" err="1">
                <a:latin typeface="KaiTi" charset="-122"/>
                <a:ea typeface="KaiTi" charset="-122"/>
                <a:cs typeface="KaiTi" charset="-122"/>
              </a:rPr>
              <a:t>第一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 、</a:t>
            </a:r>
            <a:r>
              <a:rPr lang="en-US" sz="3200" kern="0" dirty="0">
                <a:latin typeface="KaiTi" charset="-122"/>
                <a:ea typeface="KaiTi" charset="-122"/>
                <a:cs typeface="KaiTi" charset="-122"/>
              </a:rPr>
              <a:t>第二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en-US" sz="3200" kern="0" dirty="0">
                <a:latin typeface="KaiTi" charset="-122"/>
                <a:ea typeface="KaiTi" charset="-122"/>
                <a:cs typeface="KaiTi" charset="-122"/>
              </a:rPr>
              <a:t>第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三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first，second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, third. </a:t>
            </a:r>
            <a:endParaRPr lang="zh-CN" altLang="en-US" sz="3200" kern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 fontScale="92500" lnSpcReduction="10000"/>
          </a:bodyPr>
          <a:lstStyle/>
          <a:p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94454" y="1740510"/>
            <a:ext cx="7981842" cy="4167700"/>
          </a:xfrm>
        </p:spPr>
        <p:txBody>
          <a:bodyPr/>
          <a:lstStyle/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7935"/>
                </a:solidFill>
              </a:rPr>
              <a:t>                                   </a:t>
            </a:r>
            <a:r>
              <a:rPr lang="zh-CN" altLang="en-US" sz="3200" dirty="0">
                <a:solidFill>
                  <a:srgbClr val="007935"/>
                </a:solidFill>
              </a:rPr>
              <a:t>    </a:t>
            </a:r>
            <a:r>
              <a:rPr lang="en-US" sz="3200" dirty="0" err="1">
                <a:solidFill>
                  <a:srgbClr val="007935"/>
                </a:solidFill>
              </a:rPr>
              <a:t>cháng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cháng</a:t>
            </a:r>
            <a:r>
              <a:rPr lang="en-US" sz="3200" dirty="0">
                <a:solidFill>
                  <a:srgbClr val="007935"/>
                </a:solidFill>
              </a:rPr>
              <a:t> de</a:t>
            </a:r>
            <a:endParaRPr lang="en-US" altLang="zh-CN" sz="54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685800" lvl="0" indent="-685800">
              <a:buFont typeface="Arial" charset="0"/>
              <a:buChar char="•"/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狗的耳朵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长长的</a:t>
            </a:r>
            <a:r>
              <a:rPr lang="zh-CN" altLang="en-US" sz="60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。</a:t>
            </a:r>
            <a:endParaRPr lang="en-US" altLang="zh-CN" sz="60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lvl="0"/>
            <a:r>
              <a:rPr lang="zh-CN" altLang="en-US" sz="54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              </a:t>
            </a:r>
            <a:r>
              <a:rPr lang="en-US" altLang="zh-CN" sz="3200" dirty="0" err="1">
                <a:solidFill>
                  <a:srgbClr val="007935"/>
                </a:solidFill>
              </a:rPr>
              <a:t>zhǎng</a:t>
            </a:r>
            <a:r>
              <a:rPr lang="en-US" altLang="zh-CN" sz="3200" dirty="0">
                <a:solidFill>
                  <a:srgbClr val="007935"/>
                </a:solidFill>
              </a:rPr>
              <a:t> de</a:t>
            </a:r>
          </a:p>
          <a:p>
            <a:pPr marL="685800" lvl="0" indent="-685800">
              <a:buFont typeface="Arial" charset="0"/>
              <a:buChar char="•"/>
            </a:pP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我妹妹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长得</a:t>
            </a:r>
            <a:r>
              <a:rPr lang="zh-CN" altLang="en-US" sz="60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很可爱。</a:t>
            </a:r>
            <a:endParaRPr lang="en-US" altLang="zh-CN" sz="6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长</a:t>
            </a:r>
            <a:r>
              <a:rPr lang="zh-CN" altLang="en-US" sz="3600" dirty="0">
                <a:ea typeface="宋体" charset="-122"/>
              </a:rPr>
              <a:t>  </a:t>
            </a:r>
            <a:r>
              <a:rPr lang="en-US" altLang="zh-CN" sz="3600" dirty="0">
                <a:ea typeface="宋体" charset="-122"/>
              </a:rPr>
              <a:t>   </a:t>
            </a:r>
            <a:r>
              <a:rPr lang="en-US" altLang="zh-CN" sz="3600" dirty="0" err="1">
                <a:latin typeface="+mn-lt"/>
                <a:ea typeface="宋体" charset="-122"/>
              </a:rPr>
              <a:t>cháng</a:t>
            </a:r>
            <a:r>
              <a:rPr lang="en-US" altLang="zh-CN" sz="3600" dirty="0">
                <a:latin typeface="+mn-lt"/>
                <a:ea typeface="宋体" charset="-122"/>
              </a:rPr>
              <a:t>   (long) </a:t>
            </a:r>
            <a:r>
              <a:rPr lang="en-US" altLang="zh-CN" sz="3600" dirty="0" err="1">
                <a:latin typeface="+mn-lt"/>
                <a:ea typeface="宋体" charset="-122"/>
              </a:rPr>
              <a:t>adj</a:t>
            </a:r>
            <a:r>
              <a:rPr lang="en-US" altLang="zh-CN" sz="3600" dirty="0">
                <a:latin typeface="+mn-lt"/>
                <a:ea typeface="宋体" charset="-122"/>
              </a:rPr>
              <a:t>;    </a:t>
            </a:r>
            <a:r>
              <a:rPr lang="en-US" altLang="zh-CN" sz="3600" dirty="0" err="1">
                <a:latin typeface="+mn-lt"/>
                <a:ea typeface="宋体" charset="-122"/>
              </a:rPr>
              <a:t>zhǎng</a:t>
            </a:r>
            <a:r>
              <a:rPr lang="en-US" altLang="zh-CN" sz="3600" dirty="0">
                <a:latin typeface="+mn-lt"/>
                <a:ea typeface="宋体" charset="-122"/>
              </a:rPr>
              <a:t>  (to grow; to appear) </a:t>
            </a:r>
            <a:r>
              <a:rPr lang="en-US" altLang="zh-CN" sz="3600" dirty="0" smtClean="0">
                <a:latin typeface="+mn-lt"/>
                <a:ea typeface="宋体" charset="-122"/>
              </a:rPr>
              <a:t>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1026" name="Picture 2" descr="Image result for Sno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77" y="1073533"/>
            <a:ext cx="1970351" cy="3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ister 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77" y="4297791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94505" y="2902560"/>
            <a:ext cx="11884169" cy="4167700"/>
          </a:xfrm>
        </p:spPr>
        <p:txBody>
          <a:bodyPr/>
          <a:lstStyle/>
          <a:p>
            <a:pPr marL="685800" lvl="0" indent="-685800">
              <a:buFont typeface="Arial" charset="0"/>
              <a:buChar char="•"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      的同学</a:t>
            </a:r>
            <a:r>
              <a:rPr lang="en-US" altLang="zh-CN" sz="44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 </a:t>
            </a:r>
            <a:r>
              <a:rPr lang="en-US" altLang="zh-CN" sz="4400" dirty="0" smtClean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	  </a:t>
            </a:r>
            <a:r>
              <a:rPr lang="en-US" altLang="zh-CN" sz="32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My </a:t>
            </a:r>
            <a:r>
              <a:rPr lang="en-US" altLang="zh-CN" sz="32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classmate</a:t>
            </a:r>
          </a:p>
          <a:p>
            <a:pPr marL="685800" indent="-685800">
              <a:buFont typeface="Arial" charset="0"/>
              <a:buChar char="•"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我中文</a:t>
            </a:r>
            <a:r>
              <a:rPr lang="zh-CN" altLang="en-US" sz="4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班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的同学</a:t>
            </a:r>
            <a:r>
              <a:rPr lang="en-US" altLang="zh-CN" sz="44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4400" dirty="0" smtClean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	  </a:t>
            </a:r>
            <a:r>
              <a:rPr lang="en-US" altLang="zh-CN" sz="32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My </a:t>
            </a:r>
            <a:r>
              <a:rPr lang="en-US" altLang="zh-CN" sz="32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Chinese classmate</a:t>
            </a:r>
          </a:p>
          <a:p>
            <a:pPr marL="685800" lvl="0" indent="-685800">
              <a:buFont typeface="Arial" charset="0"/>
              <a:buChar char="•"/>
            </a:pP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我的中文课</a:t>
            </a:r>
            <a:r>
              <a:rPr lang="zh-CN" altLang="en-US" sz="44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有三班</a:t>
            </a:r>
            <a:r>
              <a:rPr lang="zh-CN" altLang="en-US" sz="4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r>
              <a:rPr lang="en-US" altLang="zh-CN" sz="4400" dirty="0" smtClean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2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I have three Chinese classes.</a:t>
            </a:r>
            <a:endParaRPr lang="en-US" altLang="zh-CN" sz="3200" dirty="0">
              <a:solidFill>
                <a:srgbClr val="007935"/>
              </a:solidFill>
              <a:ea typeface="Kaiti TC" charset="-120"/>
              <a:cs typeface="Kaiti TC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班</a:t>
            </a:r>
            <a:r>
              <a:rPr lang="zh-CN" altLang="en-US" sz="3600" dirty="0">
                <a:solidFill>
                  <a:srgbClr val="C00000"/>
                </a:solidFill>
                <a:ea typeface="宋体" charset="-122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+mn-lt"/>
                <a:ea typeface="宋体" charset="-122"/>
              </a:rPr>
              <a:t>bān</a:t>
            </a:r>
            <a:r>
              <a:rPr lang="en-US" altLang="zh-CN" sz="3600" dirty="0">
                <a:solidFill>
                  <a:srgbClr val="C00000"/>
                </a:solidFill>
                <a:latin typeface="+mn-lt"/>
                <a:ea typeface="宋体" charset="-122"/>
              </a:rPr>
              <a:t> </a:t>
            </a:r>
            <a:r>
              <a:rPr lang="en-US" altLang="zh-CN" sz="3600" dirty="0">
                <a:latin typeface="+mn-lt"/>
                <a:ea typeface="宋体" charset="-122"/>
              </a:rPr>
              <a:t>(the group of students who take a course together)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11" y="1144529"/>
            <a:ext cx="772569" cy="77256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93768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课</a:t>
            </a:r>
            <a:r>
              <a:rPr lang="zh-CN" altLang="en-US" sz="3600" dirty="0">
                <a:ea typeface="宋体" charset="-122"/>
              </a:rPr>
              <a:t> </a:t>
            </a:r>
            <a:r>
              <a:rPr lang="en-US" altLang="zh-CN" sz="3600" dirty="0" err="1">
                <a:latin typeface="+mn-lt"/>
                <a:ea typeface="宋体" charset="-122"/>
              </a:rPr>
              <a:t>kè</a:t>
            </a:r>
            <a:r>
              <a:rPr lang="en-US" altLang="zh-CN" sz="3600" dirty="0">
                <a:latin typeface="+mn-lt"/>
                <a:ea typeface="宋体" charset="-122"/>
              </a:rPr>
              <a:t> (refers to a course or a meeting time for the course)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10" y="112085"/>
            <a:ext cx="772569" cy="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220062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           </a:t>
            </a:r>
            <a:r>
              <a:rPr lang="en-US" sz="2800" dirty="0" err="1">
                <a:latin typeface="+mn-lt"/>
              </a:rPr>
              <a:t>Cānjiā</a:t>
            </a:r>
            <a:r>
              <a:rPr 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shēngrì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pàiduì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对话二：参加生日派对 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ttending A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4" y="149805"/>
            <a:ext cx="1099447" cy="1099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37" y="1395220"/>
            <a:ext cx="6496015" cy="5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11327" y="1255600"/>
            <a:ext cx="11814345" cy="5408435"/>
          </a:xfrm>
        </p:spPr>
        <p:txBody>
          <a:bodyPr/>
          <a:lstStyle/>
          <a:p>
            <a:pPr eaLnBrk="1" hangingPunct="1"/>
            <a:r>
              <a:rPr lang="en-US" altLang="zh-CN" sz="4000" dirty="0"/>
              <a:t>It is often used to signify an understanding or judgment which has proved to be erroneous. </a:t>
            </a:r>
          </a:p>
          <a:p>
            <a:pPr eaLnBrk="1" hangingPunct="1"/>
            <a:endParaRPr lang="en-US" altLang="zh-CN" sz="3200" dirty="0"/>
          </a:p>
          <a:p>
            <a:pPr eaLnBrk="1" hangingPunct="1"/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Ex: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以为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你吃素。 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200" dirty="0"/>
              <a:t>                </a:t>
            </a:r>
            <a:r>
              <a:rPr lang="en-US" altLang="zh-CN" sz="4000" dirty="0" err="1">
                <a:solidFill>
                  <a:srgbClr val="007935"/>
                </a:solidFill>
              </a:rPr>
              <a:t>Wǒ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yǐwéi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nǐ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chī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sù</a:t>
            </a:r>
            <a:endParaRPr lang="en-US" altLang="zh-CN" sz="4000" dirty="0">
              <a:solidFill>
                <a:srgbClr val="007935"/>
              </a:solidFill>
            </a:endParaRPr>
          </a:p>
          <a:p>
            <a:pPr eaLnBrk="1" hangingPunct="1"/>
            <a:r>
              <a:rPr lang="en-US" altLang="zh-CN" sz="4000" dirty="0">
                <a:solidFill>
                  <a:srgbClr val="007935"/>
                </a:solidFill>
              </a:rPr>
              <a:t>             I thought you were a vegetarian.</a:t>
            </a:r>
          </a:p>
          <a:p>
            <a:pPr eaLnBrk="1" hangingPunct="1"/>
            <a:endParaRPr lang="zh-CN" altLang="en-US" sz="32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以为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600" dirty="0" err="1">
                <a:latin typeface="+mn-lt"/>
                <a:ea typeface="宋体" charset="-122"/>
              </a:rPr>
              <a:t>yǐwéi</a:t>
            </a:r>
            <a:r>
              <a:rPr lang="en-US" altLang="zh-CN" sz="3600" dirty="0">
                <a:latin typeface="+mn-lt"/>
                <a:ea typeface="宋体" charset="-122"/>
              </a:rPr>
              <a:t>   		(to assume erroneously)    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8" name="Picture 4" descr="C:\Documents and Settings\yan.DINGFAMILY\Local Settings\Temporary Internet Files\Content.IE5\92CIKQ7V\MM90022377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27" y="4128655"/>
            <a:ext cx="2250823" cy="18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11327" y="1255600"/>
            <a:ext cx="11814345" cy="5602400"/>
          </a:xfrm>
        </p:spPr>
        <p:txBody>
          <a:bodyPr/>
          <a:lstStyle/>
          <a:p>
            <a:pPr marL="685800" indent="-685800" eaLnBrk="1" hangingPunct="1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你长得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妈妈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还是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爸爸？ 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CN" sz="3200" dirty="0"/>
              <a:t> </a:t>
            </a:r>
            <a:r>
              <a:rPr lang="zh-CN" altLang="en-US" sz="3200" dirty="0"/>
              <a:t>            </a:t>
            </a:r>
            <a:r>
              <a:rPr lang="en-US" altLang="zh-CN" sz="3600" dirty="0" err="1">
                <a:solidFill>
                  <a:srgbClr val="007935"/>
                </a:solidFill>
              </a:rPr>
              <a:t>Nǐ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zhǎng</a:t>
            </a:r>
            <a:r>
              <a:rPr lang="en-US" altLang="zh-CN" sz="3600" dirty="0">
                <a:solidFill>
                  <a:srgbClr val="007935"/>
                </a:solidFill>
              </a:rPr>
              <a:t> de </a:t>
            </a:r>
            <a:r>
              <a:rPr lang="en-US" altLang="zh-CN" sz="3600" dirty="0" err="1">
                <a:solidFill>
                  <a:srgbClr val="007935"/>
                </a:solidFill>
              </a:rPr>
              <a:t>xiàng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māmā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háishì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xiàng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bàba</a:t>
            </a:r>
            <a:r>
              <a:rPr lang="en-US" altLang="zh-CN" sz="3600" dirty="0">
                <a:solidFill>
                  <a:srgbClr val="007935"/>
                </a:solidFill>
              </a:rPr>
              <a:t>             </a:t>
            </a:r>
            <a:endParaRPr lang="en-US" altLang="zh-CN" sz="4000" dirty="0">
              <a:solidFill>
                <a:srgbClr val="007935"/>
              </a:solidFill>
            </a:endParaRPr>
          </a:p>
          <a:p>
            <a:pPr eaLnBrk="1" hangingPunct="1"/>
            <a:r>
              <a:rPr lang="zh-CN" altLang="en-US" sz="4000" dirty="0">
                <a:solidFill>
                  <a:srgbClr val="007935"/>
                </a:solidFill>
              </a:rPr>
              <a:t>          </a:t>
            </a:r>
            <a:r>
              <a:rPr lang="en-US" altLang="zh-CN" sz="4000" dirty="0">
                <a:solidFill>
                  <a:srgbClr val="007935"/>
                </a:solidFill>
              </a:rPr>
              <a:t>Do you look like (your) Mom or (your) Dad?</a:t>
            </a:r>
            <a:endParaRPr lang="en-US" altLang="zh-CN" sz="3600" dirty="0">
              <a:solidFill>
                <a:srgbClr val="007935"/>
              </a:solidFill>
            </a:endParaRPr>
          </a:p>
          <a:p>
            <a:pPr marL="857250" indent="-857250" eaLnBrk="1" hangingPunct="1">
              <a:buFont typeface="Arial" charset="0"/>
              <a:buChar char="•"/>
            </a:pPr>
            <a:r>
              <a:rPr lang="zh-CN" altLang="en-US" sz="5400" dirty="0" smtClean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他们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两个长得很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 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zh-CN" altLang="en-US" sz="3600" dirty="0">
                <a:solidFill>
                  <a:srgbClr val="007935"/>
                </a:solidFill>
              </a:rPr>
              <a:t>         </a:t>
            </a:r>
            <a:r>
              <a:rPr lang="en-US" altLang="zh-CN" sz="3600" dirty="0" err="1">
                <a:solidFill>
                  <a:srgbClr val="007935"/>
                </a:solidFill>
              </a:rPr>
              <a:t>Tāmen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liǎng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gè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zhǎng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smtClean="0">
                <a:solidFill>
                  <a:srgbClr val="007935"/>
                </a:solidFill>
              </a:rPr>
              <a:t>de </a:t>
            </a:r>
            <a:r>
              <a:rPr lang="en-US" altLang="zh-CN" sz="3600" dirty="0" err="1">
                <a:solidFill>
                  <a:srgbClr val="007935"/>
                </a:solidFill>
              </a:rPr>
              <a:t>hěn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xiàng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zh-CN" altLang="en-US" sz="3600" dirty="0">
                <a:solidFill>
                  <a:srgbClr val="007935"/>
                </a:solidFill>
              </a:rPr>
              <a:t>          </a:t>
            </a:r>
            <a:r>
              <a:rPr lang="en-US" altLang="zh-CN" sz="3600" dirty="0">
                <a:solidFill>
                  <a:srgbClr val="007935"/>
                </a:solidFill>
              </a:rPr>
              <a:t>They look alike.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600" dirty="0" err="1">
                <a:latin typeface="+mn-lt"/>
                <a:ea typeface="宋体" charset="-122"/>
              </a:rPr>
              <a:t>xiàng</a:t>
            </a:r>
            <a:r>
              <a:rPr lang="en-US" altLang="zh-CN" sz="3600" dirty="0">
                <a:latin typeface="+mn-lt"/>
                <a:ea typeface="宋体" charset="-122"/>
              </a:rPr>
              <a:t>   (to be like; to look like; to take after)    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5" name="Picture 2" descr="了解同卵双胞胎和异卵双胞胎的区别，为龙凤胎助力！ - 每日头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22" y="3727048"/>
            <a:ext cx="3953650" cy="29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11327" y="1255600"/>
            <a:ext cx="8267129" cy="2380735"/>
          </a:xfrm>
        </p:spPr>
        <p:txBody>
          <a:bodyPr/>
          <a:lstStyle/>
          <a:p>
            <a:pPr marL="857250" indent="-857250" eaLnBrk="1" hangingPunct="1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她们两个长得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吗？ 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zh-CN" altLang="en-US" sz="3600" dirty="0">
                <a:solidFill>
                  <a:srgbClr val="007935"/>
                </a:solidFill>
              </a:rPr>
              <a:t>      </a:t>
            </a:r>
            <a:r>
              <a:rPr lang="en-US" altLang="zh-CN" sz="3600" dirty="0" err="1">
                <a:solidFill>
                  <a:srgbClr val="007935"/>
                </a:solidFill>
              </a:rPr>
              <a:t>Tāmen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liǎng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gè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zhǎng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smtClean="0">
                <a:solidFill>
                  <a:srgbClr val="007935"/>
                </a:solidFill>
              </a:rPr>
              <a:t>de </a:t>
            </a:r>
            <a:r>
              <a:rPr lang="en-US" altLang="zh-CN" sz="3600" dirty="0" err="1">
                <a:solidFill>
                  <a:srgbClr val="007935"/>
                </a:solidFill>
              </a:rPr>
              <a:t>xiàng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mā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zh-CN" altLang="en-US" sz="3600" dirty="0">
                <a:solidFill>
                  <a:srgbClr val="007935"/>
                </a:solidFill>
              </a:rPr>
              <a:t>       </a:t>
            </a:r>
            <a:r>
              <a:rPr lang="en-US" altLang="zh-CN" sz="3600" dirty="0">
                <a:solidFill>
                  <a:srgbClr val="007935"/>
                </a:solidFill>
              </a:rPr>
              <a:t>Do they look alike?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600" dirty="0" err="1">
                <a:latin typeface="+mn-lt"/>
                <a:ea typeface="宋体" charset="-122"/>
              </a:rPr>
              <a:t>xiàng</a:t>
            </a:r>
            <a:r>
              <a:rPr lang="en-US" altLang="zh-CN" sz="3600" dirty="0">
                <a:latin typeface="+mn-lt"/>
                <a:ea typeface="宋体" charset="-122"/>
              </a:rPr>
              <a:t>   (to be like; to look like; to take after)    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23" y="2976761"/>
            <a:ext cx="5635255" cy="37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53858" y="1468252"/>
            <a:ext cx="4758385" cy="3720437"/>
          </a:xfrm>
        </p:spPr>
        <p:txBody>
          <a:bodyPr/>
          <a:lstStyle/>
          <a:p>
            <a:pPr marL="857250" indent="-857250" eaLnBrk="1" hangingPunct="1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像吗？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857250" lvl="0" indent="-857250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像不像？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857250" lvl="0" indent="-857250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像谁？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857250" indent="-857250" eaLnBrk="1" hangingPunct="1">
              <a:buFont typeface="Arial" charset="0"/>
              <a:buChar char="•"/>
            </a:pPr>
            <a:endParaRPr lang="en-US" altLang="zh-CN" sz="3600" dirty="0">
              <a:solidFill>
                <a:srgbClr val="007935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像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600" dirty="0" err="1">
                <a:latin typeface="+mn-lt"/>
                <a:ea typeface="宋体" charset="-122"/>
              </a:rPr>
              <a:t>xiàng</a:t>
            </a:r>
            <a:r>
              <a:rPr lang="en-US" altLang="zh-CN" sz="3600" dirty="0">
                <a:latin typeface="+mn-lt"/>
                <a:ea typeface="宋体" charset="-122"/>
              </a:rPr>
              <a:t>   (to be like; to look like; to take after)    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1028" name="Picture 4" descr="双胞胎是怎样形成的？ - 搜狐母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97" y="1851950"/>
            <a:ext cx="5782947" cy="432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953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脸</a:t>
            </a:r>
            <a:r>
              <a:rPr lang="ja-JP" altLang="en-US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liǎn</a:t>
            </a:r>
            <a:r>
              <a:rPr lang="en-US" altLang="zh-CN" sz="4000" dirty="0">
                <a:ea typeface="SimSun" charset="-122"/>
              </a:rPr>
              <a:t> 	         	 			 (face)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51854"/>
            <a:ext cx="867875" cy="867875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" y="1159098"/>
            <a:ext cx="11885698" cy="5602175"/>
          </a:xfrm>
        </p:spPr>
      </p:pic>
    </p:spTree>
    <p:extLst>
      <p:ext uri="{BB962C8B-B14F-4D97-AF65-F5344CB8AC3E}">
        <p14:creationId xmlns:p14="http://schemas.microsoft.com/office/powerpoint/2010/main" val="2864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脸</a:t>
            </a:r>
            <a:r>
              <a:rPr lang="ja-JP" altLang="en-US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liǎn</a:t>
            </a:r>
            <a:r>
              <a:rPr lang="en-US" altLang="zh-CN" sz="4000" dirty="0">
                <a:ea typeface="SimSun" charset="-122"/>
              </a:rPr>
              <a:t> 	         	 			 (face)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194214" y="1336798"/>
            <a:ext cx="8447509" cy="523067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Describe facial feature in Chinese</a:t>
            </a:r>
            <a:r>
              <a:rPr lang="zh-CN" altLang="en-US" sz="40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：</a:t>
            </a:r>
            <a:endParaRPr lang="en-US" altLang="zh-CN" sz="4000" dirty="0">
              <a:solidFill>
                <a:srgbClr val="007935"/>
              </a:solidFill>
              <a:ea typeface="Kaiti SC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长长的</a:t>
            </a:r>
            <a:r>
              <a:rPr lang="en-US" altLang="zh-TW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 </a:t>
            </a:r>
            <a:r>
              <a:rPr lang="en-US" altLang="zh-TW" sz="3600" dirty="0" err="1">
                <a:solidFill>
                  <a:srgbClr val="007935"/>
                </a:solidFill>
                <a:ea typeface="KaiTi" panose="02010609060101010101" pitchFamily="49" charset="-122"/>
                <a:cs typeface="Kaiti SC" charset="-122"/>
              </a:rPr>
              <a:t>cháng</a:t>
            </a:r>
            <a:endParaRPr lang="en-US" altLang="zh-CN" sz="3600" dirty="0">
              <a:solidFill>
                <a:srgbClr val="007935"/>
              </a:solidFill>
              <a:ea typeface="KaiTi" panose="02010609060101010101" pitchFamily="49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高高的</a:t>
            </a:r>
            <a:r>
              <a:rPr lang="en-US" altLang="zh-TW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 </a:t>
            </a:r>
            <a:r>
              <a:rPr lang="en-US" altLang="zh-TW" sz="3600" dirty="0" err="1">
                <a:solidFill>
                  <a:srgbClr val="007935"/>
                </a:solidFill>
                <a:ea typeface="KaiTi" panose="02010609060101010101" pitchFamily="49" charset="-122"/>
                <a:cs typeface="Kaiti SC" charset="-122"/>
              </a:rPr>
              <a:t>gāo</a:t>
            </a:r>
            <a:r>
              <a:rPr lang="zh-TW" altLang="en-US" sz="3600" dirty="0">
                <a:solidFill>
                  <a:srgbClr val="007935"/>
                </a:solidFill>
                <a:ea typeface="KaiTi" panose="02010609060101010101" pitchFamily="49" charset="-122"/>
                <a:cs typeface="Kaiti SC" charset="-122"/>
              </a:rPr>
              <a:t> </a:t>
            </a:r>
            <a:endParaRPr lang="en-US" altLang="zh-TW" sz="3600" dirty="0">
              <a:solidFill>
                <a:srgbClr val="007935"/>
              </a:solidFill>
              <a:ea typeface="KaiTi" panose="02010609060101010101" pitchFamily="49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圆圆的</a:t>
            </a:r>
            <a:r>
              <a:rPr lang="en-US" altLang="zh-CN" sz="3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 </a:t>
            </a:r>
            <a:r>
              <a:rPr lang="en-US" altLang="zh-CN" sz="3600" dirty="0" err="1">
                <a:solidFill>
                  <a:srgbClr val="007935"/>
                </a:solidFill>
                <a:ea typeface="KaiTi" panose="02010609060101010101" pitchFamily="49" charset="-122"/>
                <a:cs typeface="Kaiti SC" charset="-122"/>
              </a:rPr>
              <a:t>yuán</a:t>
            </a:r>
            <a:endParaRPr lang="en-US" altLang="zh-TW" sz="3600" dirty="0">
              <a:solidFill>
                <a:srgbClr val="007935"/>
              </a:solidFill>
              <a:ea typeface="KaiTi" panose="02010609060101010101" pitchFamily="49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大大的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小小的</a:t>
            </a:r>
            <a:endParaRPr lang="en-US" altLang="zh-TW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55" y="2224117"/>
            <a:ext cx="7721524" cy="4343357"/>
          </a:xfrm>
        </p:spPr>
      </p:pic>
    </p:spTree>
    <p:extLst>
      <p:ext uri="{BB962C8B-B14F-4D97-AF65-F5344CB8AC3E}">
        <p14:creationId xmlns:p14="http://schemas.microsoft.com/office/powerpoint/2010/main" val="1958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53859" y="1468252"/>
            <a:ext cx="9606830" cy="4847488"/>
          </a:xfrm>
        </p:spPr>
        <p:txBody>
          <a:bodyPr/>
          <a:lstStyle/>
          <a:p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一定不一定？</a:t>
            </a:r>
            <a:endParaRPr lang="en-US" altLang="zh-CN" sz="5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CN" sz="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857250" indent="-857250" eaLnBrk="1" hangingPunct="1">
              <a:buFont typeface="Arial" charset="0"/>
              <a:buChar char="•"/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爸爸很帅，儿子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一定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也很帅？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/>
            <a:endParaRPr lang="en-US" altLang="zh-CN" sz="10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>
              <a:spcBef>
                <a:spcPts val="0"/>
              </a:spcBef>
            </a:pP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       聪明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eaLnBrk="1" hangingPunct="1">
              <a:spcBef>
                <a:spcPts val="0"/>
              </a:spcBef>
            </a:pPr>
            <a:r>
              <a:rPr lang="zh-CN" altLang="en-US" sz="5400" dirty="0">
                <a:solidFill>
                  <a:srgbClr val="007935"/>
                </a:solidFill>
                <a:ea typeface="KaiTi" charset="-122"/>
                <a:cs typeface="KaiTi" charset="-122"/>
              </a:rPr>
              <a:t>                    </a:t>
            </a:r>
            <a:r>
              <a:rPr lang="en-US" sz="3600" dirty="0" err="1">
                <a:solidFill>
                  <a:srgbClr val="007935"/>
                </a:solidFill>
              </a:rPr>
              <a:t>Cōng</a:t>
            </a:r>
            <a:r>
              <a:rPr lang="zh-CN" alt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míng</a:t>
            </a:r>
            <a:endParaRPr lang="en-US" sz="3600" dirty="0">
              <a:solidFill>
                <a:srgbClr val="007935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CN" altLang="en-US" sz="3600" dirty="0">
                <a:solidFill>
                  <a:srgbClr val="007935"/>
                </a:solidFill>
              </a:rPr>
              <a:t>                               </a:t>
            </a:r>
            <a:r>
              <a:rPr lang="en-US" altLang="zh-CN" sz="3600" dirty="0">
                <a:solidFill>
                  <a:srgbClr val="007935"/>
                </a:solidFill>
              </a:rPr>
              <a:t>smart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一定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 err="1">
                <a:latin typeface="+mn-lt"/>
                <a:ea typeface="宋体" charset="-122"/>
              </a:rPr>
              <a:t>yí</a:t>
            </a:r>
            <a:r>
              <a:rPr lang="en-US" altLang="zh-CN" sz="3600" dirty="0">
                <a:latin typeface="+mn-lt"/>
                <a:ea typeface="宋体" charset="-122"/>
              </a:rPr>
              <a:t> </a:t>
            </a:r>
            <a:r>
              <a:rPr lang="en-US" altLang="zh-CN" sz="3600" dirty="0" err="1">
                <a:latin typeface="+mn-lt"/>
                <a:ea typeface="宋体" charset="-122"/>
              </a:rPr>
              <a:t>dìng</a:t>
            </a:r>
            <a:r>
              <a:rPr lang="en-US" altLang="zh-CN" sz="3600" dirty="0">
                <a:latin typeface="+mn-lt"/>
                <a:ea typeface="宋体" charset="-122"/>
              </a:rPr>
              <a:t>           certain(</a:t>
            </a:r>
            <a:r>
              <a:rPr lang="en-US" altLang="zh-CN" sz="3600" dirty="0" err="1">
                <a:latin typeface="+mn-lt"/>
                <a:ea typeface="宋体" charset="-122"/>
              </a:rPr>
              <a:t>ly</a:t>
            </a:r>
            <a:r>
              <a:rPr lang="en-US" altLang="zh-CN" sz="3600" dirty="0">
                <a:latin typeface="+mn-lt"/>
                <a:ea typeface="宋体" charset="-122"/>
              </a:rPr>
              <a:t>); definite(</a:t>
            </a:r>
            <a:r>
              <a:rPr lang="en-US" altLang="zh-CN" sz="3600" dirty="0" err="1">
                <a:latin typeface="+mn-lt"/>
                <a:ea typeface="宋体" charset="-122"/>
              </a:rPr>
              <a:t>ly</a:t>
            </a:r>
            <a:r>
              <a:rPr lang="en-US" altLang="zh-CN" sz="3600" dirty="0">
                <a:latin typeface="+mn-lt"/>
                <a:ea typeface="宋体" charset="-122"/>
              </a:rPr>
              <a:t>)    </a:t>
            </a:r>
            <a:r>
              <a:rPr lang="en-US" altLang="zh-CN" sz="3600" dirty="0" err="1">
                <a:latin typeface="+mn-lt"/>
                <a:ea typeface="宋体" charset="-122"/>
              </a:rPr>
              <a:t>adj;adv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397421"/>
            <a:ext cx="9144000" cy="2992726"/>
          </a:xfrm>
        </p:spPr>
        <p:txBody>
          <a:bodyPr>
            <a:normAutofit lnSpcReduction="10000"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8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8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0"/>
            <a:ext cx="12192000" cy="7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67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700" dirty="0"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CN" sz="4900" dirty="0">
                <a:latin typeface="+mn-lt"/>
                <a:ea typeface="KaiTi" charset="-122"/>
                <a:cs typeface="KaiTi" charset="-122"/>
              </a:rPr>
              <a:t>de                  </a:t>
            </a:r>
            <a:r>
              <a:rPr lang="en-US" altLang="zh-CN" dirty="0">
                <a:latin typeface="+mn-lt"/>
                <a:ea typeface="Calibri" charset="0"/>
                <a:cs typeface="Calibri" charset="0"/>
              </a:rPr>
              <a:t>(Chinese Particle)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47318" y="1753374"/>
            <a:ext cx="9023978" cy="4216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爸爸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朋友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Pronoun/noun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+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51" y="88007"/>
            <a:ext cx="607452" cy="6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0"/>
            <a:ext cx="12192000" cy="7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67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700" dirty="0"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CN" sz="4900" dirty="0">
                <a:latin typeface="+mn-lt"/>
                <a:ea typeface="KaiTi" charset="-122"/>
                <a:cs typeface="KaiTi" charset="-122"/>
              </a:rPr>
              <a:t>de                  </a:t>
            </a:r>
            <a:r>
              <a:rPr lang="en-US" altLang="zh-CN" dirty="0">
                <a:latin typeface="+mn-lt"/>
                <a:ea typeface="Calibri" charset="0"/>
                <a:cs typeface="Calibri" charset="0"/>
              </a:rPr>
              <a:t>(Chinese Particle)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969714"/>
            <a:ext cx="11897364" cy="572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>
                <a:ea typeface="SimSun" pitchFamily="2" charset="-122"/>
              </a:rPr>
              <a:t> </a:t>
            </a:r>
            <a:r>
              <a:rPr lang="en-US" altLang="zh-CN" sz="3600" u="sng" dirty="0" err="1">
                <a:solidFill>
                  <a:srgbClr val="007935"/>
                </a:solidFill>
                <a:ea typeface="SimSun" pitchFamily="2" charset="-122"/>
              </a:rPr>
              <a:t>Adj</a:t>
            </a:r>
            <a:r>
              <a:rPr lang="en-US" altLang="zh-CN" sz="3600" u="sng" dirty="0">
                <a:solidFill>
                  <a:srgbClr val="007935"/>
                </a:solidFill>
                <a:ea typeface="SimSun" pitchFamily="2" charset="-122"/>
              </a:rPr>
              <a:t> +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3600" u="sng" dirty="0">
                <a:solidFill>
                  <a:srgbClr val="007935"/>
                </a:solidFill>
                <a:ea typeface="SimSun" pitchFamily="2" charset="-122"/>
              </a:rPr>
              <a:t> </a:t>
            </a:r>
            <a:endParaRPr lang="en-US" altLang="zh-CN" sz="3600" u="sng" dirty="0">
              <a:solidFill>
                <a:srgbClr val="007935"/>
              </a:solidFill>
              <a:ea typeface="SimSun" pitchFamily="2" charset="-122"/>
            </a:endParaRPr>
          </a:p>
          <a:p>
            <a:pPr marL="514350" indent="-514350"/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他有一个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漂亮的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女朋友。</a:t>
            </a:r>
            <a:endParaRPr lang="en-US" altLang="zh-CN" dirty="0">
              <a:solidFill>
                <a:srgbClr val="007935"/>
              </a:solidFill>
              <a:ea typeface="SimSun" pitchFamily="2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SimSun" pitchFamily="2" charset="-122"/>
              </a:rPr>
              <a:t> </a:t>
            </a:r>
            <a:r>
              <a:rPr lang="en-US" altLang="zh-CN" sz="3600" u="sng" dirty="0">
                <a:solidFill>
                  <a:srgbClr val="007935"/>
                </a:solidFill>
                <a:ea typeface="SimSun" pitchFamily="2" charset="-122"/>
              </a:rPr>
              <a:t>Noun +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sz="4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en-US" sz="3600" dirty="0">
                <a:solidFill>
                  <a:srgbClr val="007935"/>
                </a:solidFill>
                <a:latin typeface="Calibri" charset="0"/>
                <a:ea typeface="Calibri" charset="0"/>
                <a:cs typeface="Calibri" charset="0"/>
              </a:rPr>
              <a:t>Possessive pronoun)</a:t>
            </a:r>
          </a:p>
          <a:p>
            <a:pPr marL="514350" indent="-514350"/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中文课有五个学生</a:t>
            </a:r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: </a:t>
            </a:r>
          </a:p>
          <a:p>
            <a:pPr marL="0" indent="0">
              <a:buNone/>
            </a:pP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两个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男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，三个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女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3600" b="1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3600" dirty="0">
                <a:latin typeface="Calibri" charset="0"/>
                <a:ea typeface="Calibri" charset="0"/>
                <a:cs typeface="Calibri" charset="0"/>
              </a:rPr>
              <a:t>The Chinese class has five students:</a:t>
            </a:r>
          </a:p>
          <a:p>
            <a:pPr marL="0" indent="0">
              <a:buNone/>
            </a:pPr>
            <a:r>
              <a:rPr lang="en-US" altLang="zh-CN" sz="3600" dirty="0">
                <a:latin typeface="Calibri" charset="0"/>
                <a:ea typeface="Calibri" charset="0"/>
                <a:cs typeface="Calibri" charset="0"/>
              </a:rPr>
              <a:t>      two male (students), three female (students).</a:t>
            </a:r>
          </a:p>
          <a:p>
            <a:pPr marL="514350" indent="-514350"/>
            <a:endParaRPr lang="en-US" altLang="zh-CN" b="1" dirty="0">
              <a:ea typeface="SimSun" pitchFamily="2" charset="-122"/>
            </a:endParaRPr>
          </a:p>
          <a:p>
            <a:pPr marL="514350" indent="-514350"/>
            <a:endParaRPr lang="en-US" altLang="zh-CN" dirty="0">
              <a:ea typeface="SimSun" pitchFamily="2" charset="-122"/>
            </a:endParaRPr>
          </a:p>
          <a:p>
            <a:pPr marL="514350" indent="-514350">
              <a:buNone/>
            </a:pPr>
            <a:endParaRPr lang="en-US" altLang="zh-CN" dirty="0">
              <a:ea typeface="SimSun" pitchFamily="2" charset="-122"/>
            </a:endParaRPr>
          </a:p>
          <a:p>
            <a:pPr marL="514350" indent="-514350">
              <a:buNone/>
            </a:pPr>
            <a:endParaRPr lang="en-US" altLang="zh-CN" dirty="0">
              <a:ea typeface="SimSun" pitchFamily="2" charset="-122"/>
            </a:endParaRPr>
          </a:p>
          <a:p>
            <a:pPr marL="514350" indent="-514350">
              <a:buFontTx/>
              <a:buAutoNum type="arabicPeriod"/>
            </a:pPr>
            <a:endParaRPr lang="en-US" altLang="zh-CN" dirty="0"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51" y="88007"/>
            <a:ext cx="607452" cy="6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318" y="1571227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Ask a friend to go to a party with you;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Suggest things to take to a get-together;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Offer someone a ride and arrange a time and place to meet;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Thank people for their gifts;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Describe a duration of time;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Talk about the year of your birth and your Chinese zodiac sign;</a:t>
            </a:r>
          </a:p>
          <a:p>
            <a:pPr marL="57150" lvl="1" indent="-74295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Give a simple description of someone’s facial features.</a:t>
            </a:r>
          </a:p>
        </p:txBody>
      </p:sp>
    </p:spTree>
    <p:extLst>
      <p:ext uri="{BB962C8B-B14F-4D97-AF65-F5344CB8AC3E}">
        <p14:creationId xmlns:p14="http://schemas.microsoft.com/office/powerpoint/2010/main" val="408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3827" y="2278251"/>
            <a:ext cx="3476431" cy="2815909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63193" y="1685631"/>
            <a:ext cx="7392273" cy="45684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很好的礼物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ja-JP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quì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很贵的礼物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An </a:t>
            </a:r>
            <a:r>
              <a:rPr lang="en-US" altLang="ja-JP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expensive gift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làn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很烂的礼物 </a:t>
            </a: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 lousy</a:t>
            </a:r>
            <a:r>
              <a:rPr lang="en-US" altLang="ja-JP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gift</a:t>
            </a: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爱的礼</a:t>
            </a: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物 </a:t>
            </a:r>
            <a:r>
              <a:rPr lang="en-US" altLang="zh-CN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	 </a:t>
            </a:r>
            <a:r>
              <a:rPr lang="en-US" altLang="zh-CN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 </a:t>
            </a:r>
            <a:r>
              <a:rPr lang="en-US" altLang="ja-JP" dirty="0" smtClean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gift of love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>
              <a:spcBef>
                <a:spcPts val="0"/>
              </a:spcBef>
            </a:pPr>
            <a:endParaRPr lang="en-US" sz="48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710"/>
            <a:ext cx="12192000" cy="7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67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700" dirty="0"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CN" sz="4900" dirty="0">
                <a:latin typeface="+mn-lt"/>
                <a:ea typeface="KaiTi" charset="-122"/>
                <a:cs typeface="KaiTi" charset="-122"/>
              </a:rPr>
              <a:t>de                  </a:t>
            </a:r>
            <a:r>
              <a:rPr lang="en-US" altLang="zh-CN" dirty="0">
                <a:latin typeface="+mn-lt"/>
                <a:ea typeface="Calibri" charset="0"/>
                <a:cs typeface="Calibri" charset="0"/>
              </a:rPr>
              <a:t>(Chinese Particle)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51" y="88007"/>
            <a:ext cx="607452" cy="6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32164" y="1252196"/>
            <a:ext cx="3130658" cy="551565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ea typeface="KaiTi" charset="-122"/>
                <a:cs typeface="KaiTi" charset="-122"/>
              </a:rPr>
              <a:t>       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V  +     O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吃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穿衣服</a:t>
            </a: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买水果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唱歌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8267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ea typeface="KaiTi" charset="-122"/>
                <a:cs typeface="KaiTi" charset="-122"/>
              </a:rPr>
              <a:t>Chinese Attributives </a:t>
            </a:r>
            <a:r>
              <a:rPr lang="zh-CN" altLang="en-US" sz="5400" dirty="0">
                <a:ea typeface="KaiTi" charset="-122"/>
                <a:cs typeface="KaiTi" charset="-122"/>
              </a:rPr>
              <a:t>定语</a:t>
            </a:r>
            <a:r>
              <a:rPr lang="en-US" altLang="zh-CN" sz="5400" dirty="0"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KaiTi" charset="-122"/>
                <a:cs typeface="KaiTi" charset="-122"/>
              </a:rPr>
              <a:t>dìngyǔ</a:t>
            </a:r>
            <a:r>
              <a:rPr lang="en-US" altLang="zh-CN" dirty="0">
                <a:ea typeface="KaiTi" charset="-122"/>
                <a:cs typeface="KaiTi" charset="-122"/>
              </a:rPr>
              <a:t>:</a:t>
            </a:r>
            <a:r>
              <a:rPr lang="zh-CN" altLang="en-US" dirty="0">
                <a:ea typeface="KaiTi" charset="-122"/>
                <a:cs typeface="KaiTi" charset="-122"/>
              </a:rPr>
              <a:t> </a:t>
            </a:r>
            <a:r>
              <a:rPr lang="en-US" altLang="zh-CN" dirty="0">
                <a:ea typeface="KaiTi" charset="-122"/>
                <a:cs typeface="KaiTi" charset="-122"/>
              </a:rPr>
              <a:t>  </a:t>
            </a:r>
            <a:r>
              <a:rPr lang="en-US" altLang="zh-CN" dirty="0">
                <a:solidFill>
                  <a:srgbClr val="C00000"/>
                </a:solidFill>
                <a:ea typeface="KaiTi" charset="-122"/>
                <a:cs typeface="KaiTi" charset="-122"/>
              </a:rPr>
              <a:t>Verbs +</a:t>
            </a:r>
            <a:r>
              <a:rPr lang="zh-CN" altLang="en-US" sz="6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600" dirty="0">
              <a:solidFill>
                <a:srgbClr val="C00000"/>
              </a:solidFill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99" y="94715"/>
            <a:ext cx="631064" cy="63106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431096" y="826785"/>
            <a:ext cx="4157101" cy="594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V  + 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O</a:t>
            </a:r>
            <a:r>
              <a:rPr lang="en-US" altLang="zh-TW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</a:p>
          <a:p>
            <a:pPr marL="0" indent="0">
              <a:buNone/>
            </a:pPr>
            <a:r>
              <a:rPr lang="en-US" altLang="zh-TW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吃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衣服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41" y="4010021"/>
            <a:ext cx="4039245" cy="26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923900"/>
            <a:ext cx="12192000" cy="59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TW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 V  + </a:t>
            </a:r>
            <a:r>
              <a:rPr lang="zh-CN" altLang="en-US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的</a:t>
            </a: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  O 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  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衣</a:t>
            </a:r>
            <a:r>
              <a:rPr lang="zh-TW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服  </a:t>
            </a:r>
            <a:r>
              <a:rPr lang="en-US" altLang="zh-TW" sz="3600" dirty="0" smtClean="0">
                <a:solidFill>
                  <a:srgbClr val="0070C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The clothes you wear</a:t>
            </a:r>
            <a:endParaRPr lang="zh-TW" altLang="en-US" sz="3600" dirty="0">
              <a:solidFill>
                <a:srgbClr val="0070C0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妈妈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r>
              <a:rPr lang="en-US" altLang="zh-CN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 	</a:t>
            </a:r>
            <a:r>
              <a:rPr lang="en-US" altLang="zh-CN" sz="3600" dirty="0" smtClean="0">
                <a:solidFill>
                  <a:srgbClr val="0070C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The meals that Mom cooks</a:t>
            </a:r>
            <a:endParaRPr lang="zh-TW" altLang="en-US" sz="3600" dirty="0">
              <a:solidFill>
                <a:srgbClr val="0070C0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爸爸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  <a:r>
              <a:rPr lang="en-US" altLang="zh-TW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TW" sz="3600" dirty="0" smtClean="0">
                <a:solidFill>
                  <a:srgbClr val="0070C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The songs that Dad sings</a:t>
            </a:r>
            <a:endParaRPr lang="en-US" altLang="zh-TW" sz="3600" dirty="0">
              <a:solidFill>
                <a:srgbClr val="0070C0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李友  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果</a:t>
            </a:r>
            <a:r>
              <a:rPr lang="en-US" altLang="zh-CN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sz="3600" dirty="0" smtClean="0">
                <a:solidFill>
                  <a:srgbClr val="0070C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The fruits that Li You bought</a:t>
            </a:r>
            <a:endParaRPr lang="zh-TW" altLang="en-US" sz="3600" dirty="0">
              <a:solidFill>
                <a:srgbClr val="0070C0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朋友  送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苹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果</a:t>
            </a:r>
            <a:r>
              <a:rPr lang="en-US" altLang="zh-CN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  <a:r>
              <a:rPr lang="en-US" altLang="zh-CN" dirty="0" smtClean="0">
                <a:solidFill>
                  <a:srgbClr val="0070C0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The apples that my friends sent me</a:t>
            </a:r>
            <a:endParaRPr lang="en-US" altLang="zh-CN" dirty="0">
              <a:solidFill>
                <a:srgbClr val="0070C0"/>
              </a:solidFill>
              <a:latin typeface="Calibri" panose="020F0502020204030204" pitchFamily="34" charset="0"/>
              <a:ea typeface="KaiTi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6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Verbal Phrases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89" y="139068"/>
            <a:ext cx="868085" cy="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2000" y="1285288"/>
            <a:ext cx="11587674" cy="47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 Time  + V +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O</a:t>
            </a:r>
            <a:r>
              <a:rPr lang="en-US" altLang="zh-CN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</a:p>
          <a:p>
            <a:pPr marL="0" indent="0"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刚</a:t>
            </a:r>
            <a:r>
              <a:rPr lang="zh-TW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TW" dirty="0">
                <a:solidFill>
                  <a:srgbClr val="0070C0"/>
                </a:solidFill>
                <a:ea typeface="KaiTi" charset="-122"/>
                <a:cs typeface="KaiTi" charset="-122"/>
              </a:rPr>
              <a:t>the meal just </a:t>
            </a:r>
            <a:r>
              <a:rPr lang="en-US" altLang="zh-TW" dirty="0" smtClean="0">
                <a:solidFill>
                  <a:srgbClr val="0070C0"/>
                </a:solidFill>
                <a:ea typeface="KaiTi" charset="-122"/>
                <a:cs typeface="KaiTi" charset="-122"/>
              </a:rPr>
              <a:t>made</a:t>
            </a:r>
            <a:r>
              <a:rPr lang="en-US" altLang="zh-TW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        </a:t>
            </a:r>
            <a:endParaRPr lang="en-US" altLang="zh-TW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买的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dirty="0">
                <a:solidFill>
                  <a:srgbClr val="0070C0"/>
                </a:solidFill>
                <a:ea typeface="KaiTi" charset="-122"/>
                <a:cs typeface="KaiTi" charset="-122"/>
              </a:rPr>
              <a:t>the newly bought fruit</a:t>
            </a:r>
            <a:endParaRPr lang="en-US" altLang="zh-CN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以前</a:t>
            </a:r>
            <a:r>
              <a:rPr lang="zh-TW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TW" dirty="0">
                <a:solidFill>
                  <a:srgbClr val="0070C0"/>
                </a:solidFill>
                <a:ea typeface="KaiTi" charset="-122"/>
                <a:cs typeface="KaiTi" charset="-122"/>
              </a:rPr>
              <a:t>the songs sung before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昨天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来的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同学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dirty="0">
                <a:solidFill>
                  <a:srgbClr val="0070C0"/>
                </a:solidFill>
                <a:ea typeface="KaiTi" charset="-122"/>
                <a:cs typeface="KaiTi" charset="-122"/>
              </a:rPr>
              <a:t>the classmate that came yesterday</a:t>
            </a:r>
            <a:endParaRPr lang="zh-TW" altLang="en-US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6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Verbal Phrases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89" y="139068"/>
            <a:ext cx="868085" cy="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1137" y="2427087"/>
            <a:ext cx="9020013" cy="390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S  </a:t>
            </a:r>
            <a:r>
              <a:rPr lang="en-US" altLang="zh-CN" sz="36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  </a:t>
            </a:r>
            <a:r>
              <a:rPr lang="en-US" altLang="zh-CN" sz="36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 V   </a:t>
            </a: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 </a:t>
            </a:r>
            <a:r>
              <a:rPr lang="en-US" altLang="zh-CN" sz="36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O  </a:t>
            </a: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</a:t>
            </a:r>
            <a:r>
              <a:rPr lang="zh-CN" altLang="en-US" sz="40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的 </a:t>
            </a:r>
            <a:r>
              <a:rPr lang="en-US" altLang="zh-CN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</a:t>
            </a:r>
            <a:r>
              <a:rPr lang="en-US" altLang="zh-CN" sz="3600" u="sng" dirty="0" smtClean="0">
                <a:solidFill>
                  <a:srgbClr val="007935"/>
                </a:solidFill>
                <a:ea typeface="KaiTi" charset="-122"/>
                <a:cs typeface="KaiTi" charset="-122"/>
              </a:rPr>
              <a:t>N</a:t>
            </a:r>
            <a:endParaRPr lang="en-US" altLang="zh-CN" sz="36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爸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爸</a:t>
            </a:r>
            <a:r>
              <a:rPr lang="zh-CN" altLang="en-US" sz="5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送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儿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子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礼物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老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师</a:t>
            </a:r>
            <a:r>
              <a:rPr lang="zh-CN" altLang="en-US" sz="5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给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们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功课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请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5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5400" dirty="0" smtClean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5400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那个人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  </a:t>
            </a:r>
            <a:r>
              <a:rPr lang="zh-CN" altLang="en-US" sz="5400" dirty="0">
                <a:latin typeface="+mn-lt"/>
                <a:ea typeface="KaiTi" charset="-122"/>
                <a:cs typeface="KaiTi" charset="-122"/>
              </a:rPr>
              <a:t>定语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Subject-object Phrases</a:t>
            </a:r>
            <a:r>
              <a:rPr lang="en-US" altLang="zh-CN" sz="4000" dirty="0">
                <a:solidFill>
                  <a:srgbClr val="007935"/>
                </a:solidFill>
                <a:latin typeface="+mn-lt"/>
                <a:ea typeface="KaiTi" charset="-122"/>
                <a:cs typeface="KaiTi" charset="-122"/>
              </a:rPr>
              <a:t> +</a:t>
            </a: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007935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70" y="2204274"/>
            <a:ext cx="2238643" cy="181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90" y="4017575"/>
            <a:ext cx="1826203" cy="27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2307201"/>
            <a:ext cx="11949193" cy="4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王朋昨天买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鞋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漂亮极了。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The shoes Wang Peng bought yesterday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are very pretty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.</a:t>
            </a:r>
          </a:p>
          <a:p>
            <a:pPr marL="0" indent="0">
              <a:buNone/>
            </a:pP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我喜欢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王朋昨天买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鞋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I like </a:t>
            </a:r>
            <a:r>
              <a:rPr lang="en-US" altLang="zh-CN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the shoes Wang Peng bought yesterday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9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2807" y="2462184"/>
            <a:ext cx="11949193" cy="43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我买了一些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小音喜欢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我买了一些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小音喜欢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zh-TW" altLang="en-US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1443" y="5315919"/>
            <a:ext cx="635431" cy="5114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26153" y="1442433"/>
            <a:ext cx="12015989" cy="512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70C0"/>
                </a:solidFill>
              </a:rPr>
              <a:t>    </a:t>
            </a:r>
            <a:r>
              <a:rPr lang="en-US" altLang="zh-CN" sz="36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shénme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shíhòu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endParaRPr lang="en-US" altLang="zh-CN" sz="32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When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000" dirty="0">
                <a:solidFill>
                  <a:srgbClr val="C00000"/>
                </a:solidFill>
                <a:latin typeface="+mj-ea"/>
                <a:ea typeface="+mj-ea"/>
                <a:cs typeface="KaiTi" charset="-122"/>
              </a:rPr>
              <a:t>2016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0C0"/>
                </a:solidFill>
              </a:rPr>
              <a:t>    </a:t>
            </a:r>
            <a:r>
              <a:rPr lang="en-US" altLang="zh-CN" sz="40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gēn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shéi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yì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qǐ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r>
              <a:rPr lang="zh-CN" altLang="en-US" sz="3200" dirty="0">
                <a:solidFill>
                  <a:srgbClr val="0070C0"/>
                </a:solidFill>
              </a:rPr>
              <a:t>   </a:t>
            </a:r>
            <a:r>
              <a:rPr lang="en-US" altLang="zh-CN" sz="3200" dirty="0">
                <a:solidFill>
                  <a:srgbClr val="0070C0"/>
                </a:solidFill>
              </a:rPr>
              <a:t>					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gēn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跟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一起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With Whom       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跟爸爸</a:t>
            </a:r>
            <a:endParaRPr lang="en-US" altLang="zh-CN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zěnme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						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zuò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fēi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jī</a:t>
            </a:r>
            <a:endParaRPr lang="en-US" altLang="zh-CN" sz="3200" dirty="0">
              <a:solidFill>
                <a:srgbClr val="C00000"/>
              </a:solidFill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		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How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                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坐飞机</a:t>
            </a:r>
            <a:endParaRPr lang="zh-TW" altLang="en-US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239658"/>
            <a:ext cx="11954230" cy="56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zài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nǎ'er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在哪儿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Where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在中国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shénme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shíhòu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TW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When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2005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shéi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  Who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妈妈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duōshǎo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qián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r>
              <a:rPr lang="zh-CN" altLang="en-US" dirty="0">
                <a:solidFill>
                  <a:srgbClr val="0070C0"/>
                </a:solidFill>
              </a:rPr>
              <a:t>        </a:t>
            </a:r>
            <a:r>
              <a:rPr lang="en-US" altLang="zh-CN" dirty="0">
                <a:solidFill>
                  <a:srgbClr val="0070C0"/>
                </a:solidFill>
              </a:rPr>
              <a:t>			                       </a:t>
            </a:r>
            <a:r>
              <a:rPr lang="en-US" altLang="zh-CN" dirty="0" err="1">
                <a:solidFill>
                  <a:srgbClr val="C00000"/>
                </a:solidFill>
              </a:rPr>
              <a:t>kuài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qián</a:t>
            </a:r>
            <a:endParaRPr lang="zh-CN" altLang="en-US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多少钱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How much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二十块钱</a:t>
            </a:r>
            <a:endParaRPr lang="zh-TW" altLang="en-US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66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45203" y="1480088"/>
            <a:ext cx="6567721" cy="5168685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</a:p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我喝水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看书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ja-JP" altLang="en-US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ja-JP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2464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ne                (Indicating an Action in Progress)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70" y="164303"/>
            <a:ext cx="1004611" cy="1004611"/>
          </a:xfrm>
          <a:prstGeom prst="rect">
            <a:avLst/>
          </a:prstGeom>
        </p:spPr>
      </p:pic>
      <p:pic>
        <p:nvPicPr>
          <p:cNvPr id="9" name="Picture 3" descr="imgr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03" y="1768565"/>
            <a:ext cx="1738306" cy="24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4409" y="4457952"/>
            <a:ext cx="2904745" cy="2352843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92" y="1880315"/>
            <a:ext cx="2593662" cy="20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072" y="1506443"/>
            <a:ext cx="12010927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呢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(ne) Indicating an Action in Progress 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Verbal Phrases and Subject-Predicate Phrases Used as Attributives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Time Duration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Sentences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with </a:t>
            </a:r>
            <a:r>
              <a:rPr lang="en-US" sz="4000" dirty="0" err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...的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shi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̀...de)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CN" altLang="en-US" sz="40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hái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,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still)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又...又...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...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...,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both...and...)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95684" y="1807535"/>
            <a:ext cx="3849590" cy="314722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8598" y="1320186"/>
            <a:ext cx="87127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7935"/>
                </a:solidFill>
              </a:rPr>
              <a:t>         </a:t>
            </a:r>
            <a:r>
              <a:rPr lang="en-US" sz="3200" dirty="0" err="1">
                <a:solidFill>
                  <a:srgbClr val="007935"/>
                </a:solidFill>
              </a:rPr>
              <a:t>Tā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xiànzài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zuò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shénme</a:t>
            </a:r>
            <a:endParaRPr lang="en-US" altLang="zh-CN" sz="32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she doing now?</a:t>
            </a:r>
          </a:p>
          <a:p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zh-CN" altLang="en-US" sz="3600" dirty="0">
                <a:solidFill>
                  <a:srgbClr val="007935"/>
                </a:solidFill>
              </a:rPr>
              <a:t>          </a:t>
            </a:r>
            <a:r>
              <a:rPr lang="en-US" sz="3600" dirty="0" err="1">
                <a:solidFill>
                  <a:srgbClr val="007935"/>
                </a:solidFill>
              </a:rPr>
              <a:t>Tā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xiànzài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zhèngzài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xiě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hànzì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 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写汉字。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2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   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She is writing Chinese Characters now.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4813"/>
            <a:ext cx="12192000" cy="1105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900" dirty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正在</a:t>
            </a:r>
            <a:r>
              <a:rPr lang="zh-CN" altLang="en-US" sz="5400" dirty="0"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altLang="zh-CN" sz="3200" dirty="0" err="1">
                <a:latin typeface="+mn-lt"/>
                <a:ea typeface="Kaiti TC" charset="-120"/>
                <a:cs typeface="Kaiti TC" charset="-120"/>
              </a:rPr>
              <a:t>Zhèngzài</a:t>
            </a:r>
            <a:r>
              <a:rPr lang="en-US" altLang="zh-CN" sz="3200" dirty="0">
                <a:latin typeface="+mn-lt"/>
                <a:ea typeface="Kaiti TC" charset="-120"/>
                <a:cs typeface="Kaiti TC" charset="-120"/>
              </a:rPr>
              <a:t>     (in the middle of doing something)  adverb</a:t>
            </a:r>
            <a:r>
              <a:rPr lang="en-US" altLang="zh-CN" sz="3200" dirty="0">
                <a:latin typeface="+mn-lt"/>
                <a:ea typeface="Calibri" charset="0"/>
                <a:cs typeface="Calibri" charset="0"/>
              </a:rPr>
              <a:t>	</a:t>
            </a:r>
            <a:endParaRPr lang="en-US" sz="32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19" y="65062"/>
            <a:ext cx="1004622" cy="10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1999" cy="999459"/>
          </a:xfrm>
          <a:ln>
            <a:solidFill>
              <a:schemeClr val="tx1"/>
            </a:solidFill>
          </a:ln>
        </p:spPr>
        <p:txBody>
          <a:bodyPr vert="horz" lIns="91440" tIns="0" rIns="91440" bIns="0" rtlCol="0" anchor="b">
            <a:noAutofit/>
          </a:bodyPr>
          <a:lstStyle/>
          <a:p>
            <a:pPr eaLnBrk="1" hangingPunct="1"/>
            <a:r>
              <a:rPr lang="is-IS" altLang="zh-TW" sz="60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TW" altLang="en-US" sz="6000" dirty="0">
                <a:latin typeface="KaiTi" charset="-122"/>
                <a:ea typeface="KaiTi" charset="-122"/>
                <a:cs typeface="KaiTi" charset="-122"/>
              </a:rPr>
              <a:t>的時候</a:t>
            </a:r>
            <a:r>
              <a:rPr lang="en-US" altLang="zh-TW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lang="zh-TW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en-US" altLang="zh-TW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TW" sz="60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TW" sz="4000" dirty="0">
                <a:latin typeface="Calibri" charset="0"/>
                <a:ea typeface="Calibri" charset="0"/>
                <a:cs typeface="Calibri" charset="0"/>
              </a:rPr>
              <a:t>(when A </a:t>
            </a:r>
            <a:r>
              <a:rPr lang="en-US" altLang="zh-CN" sz="4000" dirty="0">
                <a:latin typeface="Calibri" charset="0"/>
                <a:ea typeface="Calibri" charset="0"/>
                <a:cs typeface="Calibri" charset="0"/>
              </a:rPr>
              <a:t>…, B is doing</a:t>
            </a:r>
            <a:r>
              <a:rPr lang="is-IS" altLang="zh-CN" sz="4000" dirty="0">
                <a:latin typeface="Calibri" charset="0"/>
                <a:ea typeface="Calibri" charset="0"/>
                <a:cs typeface="Calibri" charset="0"/>
              </a:rPr>
              <a:t>…)</a:t>
            </a:r>
            <a:endParaRPr lang="ja-JP" alt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3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600" y="1255155"/>
            <a:ext cx="2172576" cy="2173845"/>
          </a:xfrm>
          <a:noFill/>
        </p:spPr>
      </p:pic>
      <p:pic>
        <p:nvPicPr>
          <p:cNvPr id="59400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683901" y="4153040"/>
            <a:ext cx="2322242" cy="2647507"/>
          </a:xfr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15967" y="5156456"/>
            <a:ext cx="5486860" cy="140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TW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洗澡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ts val="3620"/>
              </a:lnSpc>
            </a:pPr>
            <a:r>
              <a:rPr 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sz="3600" dirty="0">
                <a:solidFill>
                  <a:srgbClr val="007935"/>
                </a:solidFill>
              </a:rPr>
              <a:t>I am taking a shower.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F752D-0112-3041-B6CC-C3504099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565" y="999460"/>
            <a:ext cx="78972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        </a:t>
            </a:r>
            <a:r>
              <a:rPr lang="en-US" sz="3600" dirty="0" err="1">
                <a:solidFill>
                  <a:srgbClr val="007935"/>
                </a:solidFill>
              </a:rPr>
              <a:t>Wǒ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dǎ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diànhuà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gěi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de </a:t>
            </a:r>
            <a:r>
              <a:rPr lang="en-US" sz="3600" dirty="0" err="1">
                <a:solidFill>
                  <a:srgbClr val="007935"/>
                </a:solidFill>
              </a:rPr>
              <a:t>shíhòu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我打电话给你的时候，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zhèngzài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zuò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sz="3200" dirty="0">
                <a:solidFill>
                  <a:srgbClr val="007935"/>
                </a:solidFill>
              </a:rPr>
              <a:t>        </a:t>
            </a:r>
            <a:r>
              <a:rPr lang="en-US" sz="3600" dirty="0">
                <a:solidFill>
                  <a:srgbClr val="007935"/>
                </a:solidFill>
              </a:rPr>
              <a:t>What are you doing when I call you?</a:t>
            </a:r>
          </a:p>
        </p:txBody>
      </p:sp>
    </p:spTree>
    <p:extLst>
      <p:ext uri="{BB962C8B-B14F-4D97-AF65-F5344CB8AC3E}">
        <p14:creationId xmlns:p14="http://schemas.microsoft.com/office/powerpoint/2010/main" val="1492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二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95736" y="2422032"/>
            <a:ext cx="9144000" cy="2992726"/>
          </a:xfrm>
        </p:spPr>
        <p:txBody>
          <a:bodyPr>
            <a:normAutofit lnSpcReduction="10000"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8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8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137304" y="1204400"/>
            <a:ext cx="7981842" cy="3406238"/>
          </a:xfrm>
        </p:spPr>
        <p:txBody>
          <a:bodyPr/>
          <a:lstStyle/>
          <a:p>
            <a:pPr lvl="0"/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lvl="0"/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0"/>
            <a:endParaRPr lang="en-US" altLang="zh-TW" sz="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0"/>
            <a:r>
              <a:rPr lang="zh-CN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三</a:t>
            </a:r>
            <a:r>
              <a:rPr lang="zh-CN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个钟头后</a:t>
            </a:r>
            <a:r>
              <a:rPr lang="is-IS" altLang="zh-CN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…   </a:t>
            </a:r>
            <a:r>
              <a:rPr lang="is-I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ea typeface="KaiTi" charset="-122"/>
                <a:cs typeface="KaiTi" charset="-122"/>
              </a:rPr>
              <a:t>3 hours</a:t>
            </a: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ea typeface="KaiTi" charset="-122"/>
                <a:cs typeface="KaiTi" charset="-122"/>
              </a:rPr>
              <a:t>later</a:t>
            </a:r>
            <a:r>
              <a:rPr lang="is-I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KaiTi" charset="-122"/>
                <a:cs typeface="KaiTi" charset="-122"/>
              </a:rPr>
              <a:t>...</a:t>
            </a:r>
          </a:p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Sān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gè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zhōngtóu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hòu</a:t>
            </a:r>
            <a:endParaRPr lang="en-US" altLang="ja-JP" sz="3200" dirty="0">
              <a:solidFill>
                <a:schemeClr val="tx1">
                  <a:lumMod val="65000"/>
                  <a:lumOff val="35000"/>
                </a:schemeClr>
              </a:solidFill>
              <a:ea typeface="KaiTi" charset="-122"/>
              <a:cs typeface="KaiTi" charset="-122"/>
            </a:endParaRPr>
          </a:p>
          <a:p>
            <a:pPr lvl="0"/>
            <a:endParaRPr lang="en-US" altLang="ja-JP" sz="3200" dirty="0">
              <a:solidFill>
                <a:schemeClr val="tx1">
                  <a:lumMod val="65000"/>
                  <a:lumOff val="35000"/>
                </a:schemeClr>
              </a:solidFill>
              <a:ea typeface="KaiTi" charset="-122"/>
              <a:cs typeface="KaiTi" charset="-12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还</a:t>
            </a:r>
            <a:r>
              <a:rPr lang="zh-CN" altLang="en-US" sz="3600" dirty="0">
                <a:ea typeface="宋体" charset="-122"/>
              </a:rPr>
              <a:t> </a:t>
            </a:r>
            <a:r>
              <a:rPr lang="en-US" altLang="zh-CN" sz="3600" dirty="0">
                <a:ea typeface="宋体" charset="-122"/>
              </a:rPr>
              <a:t>		</a:t>
            </a:r>
            <a:r>
              <a:rPr lang="en-US" altLang="zh-CN" sz="3600" dirty="0" err="1">
                <a:ea typeface="宋体" charset="-122"/>
              </a:rPr>
              <a:t>hái</a:t>
            </a:r>
            <a:r>
              <a:rPr lang="zh-CN" altLang="en-US" sz="3600" dirty="0">
                <a:ea typeface="宋体" charset="-122"/>
              </a:rPr>
              <a:t>  </a:t>
            </a:r>
            <a:r>
              <a:rPr lang="en-US" altLang="zh-CN" sz="3600" dirty="0">
                <a:ea typeface="宋体" charset="-122"/>
              </a:rPr>
              <a:t>						(still)</a:t>
            </a:r>
            <a:endParaRPr lang="zh-CN" altLang="en-US" sz="3600" dirty="0"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9863" y="1740510"/>
            <a:ext cx="2904745" cy="235284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244783" y="4855003"/>
            <a:ext cx="11295175" cy="199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还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endParaRPr lang="en-US" altLang="zh-TW" sz="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62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366712" y="4181311"/>
            <a:ext cx="7310438" cy="2181389"/>
          </a:xfrm>
        </p:spPr>
        <p:txBody>
          <a:bodyPr/>
          <a:lstStyle/>
          <a:p>
            <a:pPr lvl="0"/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小高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lvl="0"/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小高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还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睡觉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ja-JP" altLang="en-US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1389" y="3198866"/>
            <a:ext cx="3921714" cy="2934023"/>
          </a:xfr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073180" cy="9233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还</a:t>
            </a:r>
            <a:r>
              <a:rPr lang="zh-CN" altLang="en-US" sz="3600" dirty="0">
                <a:ea typeface="宋体" charset="-122"/>
              </a:rPr>
              <a:t> </a:t>
            </a:r>
            <a:r>
              <a:rPr lang="en-US" altLang="zh-CN" sz="3600" dirty="0">
                <a:ea typeface="宋体" charset="-122"/>
              </a:rPr>
              <a:t>		</a:t>
            </a:r>
            <a:r>
              <a:rPr lang="en-US" altLang="zh-CN" sz="3600" dirty="0" err="1">
                <a:latin typeface="+mn-lt"/>
                <a:ea typeface="宋体" charset="-122"/>
              </a:rPr>
              <a:t>hái</a:t>
            </a:r>
            <a:r>
              <a:rPr lang="zh-CN" altLang="en-US" sz="3600" dirty="0">
                <a:latin typeface="+mn-lt"/>
                <a:ea typeface="宋体" charset="-122"/>
              </a:rPr>
              <a:t>  </a:t>
            </a:r>
            <a:r>
              <a:rPr lang="en-US" altLang="zh-CN" sz="3600" dirty="0">
                <a:latin typeface="+mn-lt"/>
                <a:ea typeface="宋体" charset="-122"/>
              </a:rPr>
              <a:t>				(still</a:t>
            </a:r>
            <a:r>
              <a:rPr lang="en-US" altLang="zh-CN" sz="3600" dirty="0" smtClean="0">
                <a:latin typeface="+mn-lt"/>
                <a:ea typeface="宋体" charset="-122"/>
              </a:rPr>
              <a:t>) 		Adverb</a:t>
            </a:r>
            <a:endParaRPr lang="zh-CN" altLang="en-US" sz="3600" dirty="0">
              <a:latin typeface="+mn-lt"/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03" y="128952"/>
            <a:ext cx="772569" cy="772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8" y="1427940"/>
            <a:ext cx="2166221" cy="215900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650456" y="2011063"/>
            <a:ext cx="3600449" cy="9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800" dirty="0" smtClean="0">
                <a:solidFill>
                  <a:srgbClr val="0070C0"/>
                </a:solidFill>
                <a:ea typeface="KaiTi" charset="-122"/>
                <a:cs typeface="Calibri" panose="020F0502020204030204" pitchFamily="34" charset="0"/>
              </a:rPr>
              <a:t>11</a:t>
            </a:r>
            <a:r>
              <a:rPr lang="zh-CN" altLang="en-US" sz="4800" dirty="0">
                <a:solidFill>
                  <a:srgbClr val="0070C0"/>
                </a:solidFill>
                <a:ea typeface="KaiTi" charset="-122"/>
                <a:cs typeface="Calibri" panose="020F0502020204030204" pitchFamily="34" charset="0"/>
              </a:rPr>
              <a:t>：</a:t>
            </a:r>
            <a:r>
              <a:rPr lang="en-US" altLang="zh-CN" sz="4800" dirty="0" smtClean="0">
                <a:solidFill>
                  <a:srgbClr val="0070C0"/>
                </a:solidFill>
                <a:ea typeface="KaiTi" charset="-122"/>
                <a:cs typeface="Calibri" panose="020F0502020204030204" pitchFamily="34" charset="0"/>
              </a:rPr>
              <a:t>00</a:t>
            </a:r>
            <a:r>
              <a:rPr lang="en-US" altLang="zh-TW" sz="4800" dirty="0" smtClean="0">
                <a:solidFill>
                  <a:srgbClr val="0070C0"/>
                </a:solidFill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TW" sz="4800" dirty="0">
                <a:solidFill>
                  <a:srgbClr val="0070C0"/>
                </a:solidFill>
                <a:ea typeface="KaiTi" charset="-122"/>
                <a:cs typeface="Calibri" panose="020F0502020204030204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548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idx="2"/>
          </p:nvPr>
        </p:nvSpPr>
        <p:spPr>
          <a:xfrm>
            <a:off x="366712" y="3924301"/>
            <a:ext cx="9748838" cy="2514600"/>
          </a:xfrm>
        </p:spPr>
        <p:txBody>
          <a:bodyPr/>
          <a:lstStyle/>
          <a:p>
            <a:pPr lvl="0"/>
            <a:r>
              <a:rPr lang="zh-CN" altLang="en-US" sz="3600" dirty="0">
                <a:solidFill>
                  <a:srgbClr val="0070C0"/>
                </a:solidFill>
              </a:rPr>
              <a:t>       </a:t>
            </a:r>
            <a:r>
              <a:rPr lang="en-US" sz="3600" dirty="0" err="1">
                <a:solidFill>
                  <a:srgbClr val="0070C0"/>
                </a:solidFill>
              </a:rPr>
              <a:t>Xiǎogāo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shuìjiào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shuìle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zh-CN" altLang="en-US" sz="3600" dirty="0">
                <a:solidFill>
                  <a:srgbClr val="0070C0"/>
                </a:solidFill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</a:rPr>
              <a:t>j</a:t>
            </a:r>
            <a:r>
              <a:rPr lang="en-US" sz="3600" dirty="0" err="1">
                <a:solidFill>
                  <a:srgbClr val="0070C0"/>
                </a:solidFill>
              </a:rPr>
              <a:t>ǐ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gè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zhōngtóu</a:t>
            </a:r>
            <a:endParaRPr lang="en-US" altLang="zh-CN" sz="36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lvl="0"/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: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小高睡觉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睡了几个钟头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0"/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: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小高睡觉睡了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__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个钟头。</a:t>
            </a:r>
            <a:endParaRPr lang="en-US" altLang="ja-JP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799" y="1427941"/>
            <a:ext cx="3028951" cy="2266104"/>
          </a:xfr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705"/>
            <a:ext cx="12192000" cy="7078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Time Duration</a:t>
            </a:r>
            <a:r>
              <a:rPr lang="zh-CN" altLang="en-US" sz="4000" dirty="0">
                <a:latin typeface="+mn-lt"/>
                <a:ea typeface="宋体" charset="-122"/>
              </a:rPr>
              <a:t> </a:t>
            </a:r>
            <a:r>
              <a:rPr lang="en-US" altLang="zh-CN" sz="3600" dirty="0">
                <a:ea typeface="宋体" charset="-122"/>
              </a:rPr>
              <a:t>		</a:t>
            </a:r>
            <a:endParaRPr lang="zh-CN" altLang="en-US" sz="3600" dirty="0"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128953"/>
            <a:ext cx="590922" cy="590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9" y="1209793"/>
            <a:ext cx="1472151" cy="1467244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66712" y="2747188"/>
            <a:ext cx="2845593" cy="7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11</a:t>
            </a:r>
            <a:r>
              <a:rPr lang="zh-CN" altLang="en-US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：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00</a:t>
            </a:r>
            <a:r>
              <a:rPr lang="en-US" altLang="zh-TW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 PM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4613793" y="2682630"/>
            <a:ext cx="2845593" cy="7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11</a:t>
            </a:r>
            <a:r>
              <a:rPr lang="zh-CN" altLang="en-US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：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00</a:t>
            </a:r>
            <a:r>
              <a:rPr lang="en-US" altLang="zh-TW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 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21" y="1142881"/>
            <a:ext cx="1472151" cy="14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-1" y="37819"/>
            <a:ext cx="12192001" cy="1044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CN" sz="8000" dirty="0">
                <a:solidFill>
                  <a:prstClr val="black"/>
                </a:solidFill>
              </a:rPr>
              <a:t>   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 	(both...and...)</a:t>
            </a:r>
            <a:endParaRPr lang="en-US" altLang="zh-CN" sz="3600" dirty="0">
              <a:solidFill>
                <a:srgbClr val="00532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1135268"/>
            <a:ext cx="12153362" cy="1530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The two adjectives used in this structure are either both positive or both negative in meaning.</a:t>
            </a:r>
            <a:endParaRPr lang="zh-CN" altLang="en-US" sz="3600" dirty="0">
              <a:solidFill>
                <a:srgbClr val="007935"/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2"/>
          </p:nvPr>
        </p:nvSpPr>
        <p:spPr>
          <a:xfrm>
            <a:off x="165553" y="3165298"/>
            <a:ext cx="6814795" cy="296542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         </a:t>
            </a:r>
            <a:r>
              <a:rPr lang="en-US" altLang="zh-CN" sz="3600" dirty="0" err="1">
                <a:solidFill>
                  <a:srgbClr val="007935"/>
                </a:solidFill>
              </a:rPr>
              <a:t>yòu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cōngming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yòu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yònggōng</a:t>
            </a:r>
            <a:endParaRPr lang="en-US" altLang="zh-CN" sz="3600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Ex: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又聪明又用功 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          smart and hardworking</a:t>
            </a:r>
            <a:endParaRPr lang="zh-CN" altLang="en-US" sz="3600" dirty="0">
              <a:solidFill>
                <a:srgbClr val="007935"/>
              </a:solidFill>
            </a:endParaRPr>
          </a:p>
          <a:p>
            <a:pPr marL="0" indent="0">
              <a:buNone/>
            </a:pPr>
            <a:endParaRPr lang="en-US" altLang="zh-CN" sz="5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7" name="Picture 2" descr="C:\Documents and Settings\yan.DINGFAMILY\Local Settings\Temporary Internet Files\Content.IE5\WAA7UGY3\MC90044152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37" y="2901893"/>
            <a:ext cx="2325746" cy="23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ocuments and Settings\yan.DINGFAMILY\Local Settings\Temporary Internet Files\Content.IE5\MLTG0NB0\MC900230537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93" y="4515123"/>
            <a:ext cx="2291175" cy="24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7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-1" y="37819"/>
            <a:ext cx="11859491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spcBef>
                <a:spcPts val="0"/>
              </a:spcBef>
              <a:buClrTx/>
              <a:defRPr/>
            </a:pP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en-US" altLang="zh-CN" sz="5400" dirty="0">
                <a:solidFill>
                  <a:srgbClr val="00532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yòu</a:t>
            </a:r>
            <a:r>
              <a:rPr lang="en-US" altLang="zh-CN" sz="5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3600" dirty="0">
                <a:solidFill>
                  <a:srgbClr val="007935"/>
                </a:solidFill>
                <a:latin typeface="Calibri" charset="0"/>
                <a:ea typeface="Calibri" charset="0"/>
                <a:cs typeface="Calibri" charset="0"/>
              </a:rPr>
              <a:t>again             (adverb)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-1" y="1402490"/>
            <a:ext cx="11561531" cy="46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sz="3200" dirty="0" err="1">
                <a:solidFill>
                  <a:srgbClr val="007935"/>
                </a:solidFill>
                <a:latin typeface="+mn-lt"/>
              </a:rPr>
              <a:t>Zuó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tiān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xià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yǔ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  </a:t>
            </a:r>
            <a:r>
              <a:rPr lang="zh-CN" altLang="en-US" sz="3200" dirty="0">
                <a:solidFill>
                  <a:srgbClr val="007935"/>
                </a:solidFill>
                <a:latin typeface="+mn-lt"/>
              </a:rPr>
              <a:t>    </a:t>
            </a:r>
            <a:r>
              <a:rPr lang="zh-CN" altLang="en-US" sz="3200" dirty="0" smtClean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  <a:latin typeface="+mn-lt"/>
              </a:rPr>
              <a:t>jīn</a:t>
            </a:r>
            <a:r>
              <a:rPr lang="en-US" sz="3200" dirty="0" smtClean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tiān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yòu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xià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007935"/>
                </a:solidFill>
                <a:latin typeface="+mn-lt"/>
              </a:rPr>
              <a:t>yǔ</a:t>
            </a:r>
            <a:r>
              <a:rPr lang="en-US" sz="3200" dirty="0">
                <a:solidFill>
                  <a:srgbClr val="007935"/>
                </a:solidFill>
                <a:latin typeface="+mn-lt"/>
              </a:rPr>
              <a:t> le</a:t>
            </a:r>
            <a:endParaRPr lang="en-US" altLang="zh-CN" sz="3200" dirty="0">
              <a:solidFill>
                <a:srgbClr val="0079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Calibri" charset="0"/>
              <a:cs typeface="Calibri" charset="0"/>
            </a:endParaRPr>
          </a:p>
          <a:p>
            <a:pPr algn="l" eaLnBrk="1" hangingPunct="1">
              <a:defRPr/>
            </a:pP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昨天下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雨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，今天</a:t>
            </a:r>
            <a:r>
              <a:rPr lang="zh-TW" altLang="en-US" sz="4800" dirty="0" smtClean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下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雨</a:t>
            </a:r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了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zh-TW" alt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algn="l" eaLnBrk="1" hangingPunct="1">
              <a:defRPr/>
            </a:pPr>
            <a:r>
              <a:rPr lang="en-US" sz="3200" dirty="0" err="1" smtClean="0">
                <a:solidFill>
                  <a:srgbClr val="007935"/>
                </a:solidFill>
              </a:rPr>
              <a:t>Wǒ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</a:rPr>
              <a:t>xīngqí</a:t>
            </a:r>
            <a:r>
              <a:rPr lang="zh-CN" altLang="en-US" sz="3200" dirty="0" smtClean="0">
                <a:solidFill>
                  <a:srgbClr val="007935"/>
                </a:solidFill>
              </a:rPr>
              <a:t>   </a:t>
            </a:r>
            <a:r>
              <a:rPr lang="en-US" sz="3200" dirty="0" err="1" smtClean="0">
                <a:solidFill>
                  <a:srgbClr val="007935"/>
                </a:solidFill>
              </a:rPr>
              <a:t>liù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</a:rPr>
              <a:t>qù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</a:rPr>
              <a:t>huábīng</a:t>
            </a:r>
            <a:r>
              <a:rPr lang="en-US" sz="3200" dirty="0" smtClean="0">
                <a:solidFill>
                  <a:srgbClr val="007935"/>
                </a:solidFill>
              </a:rPr>
              <a:t>, </a:t>
            </a:r>
            <a:r>
              <a:rPr lang="zh-CN" altLang="en-US" sz="3200" dirty="0" smtClean="0">
                <a:solidFill>
                  <a:srgbClr val="007935"/>
                </a:solidFill>
              </a:rPr>
              <a:t>    </a:t>
            </a:r>
            <a:r>
              <a:rPr lang="en-US" sz="3200" dirty="0" err="1" smtClean="0">
                <a:solidFill>
                  <a:srgbClr val="007935"/>
                </a:solidFill>
              </a:rPr>
              <a:t>xīngqí</a:t>
            </a:r>
            <a:r>
              <a:rPr lang="zh-CN" altLang="en-US" sz="3200" dirty="0" smtClean="0">
                <a:solidFill>
                  <a:srgbClr val="007935"/>
                </a:solidFill>
              </a:rPr>
              <a:t>    </a:t>
            </a:r>
            <a:r>
              <a:rPr lang="en-US" sz="3200" dirty="0" err="1" smtClean="0">
                <a:solidFill>
                  <a:srgbClr val="007935"/>
                </a:solidFill>
              </a:rPr>
              <a:t>rì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zh-CN" altLang="en-US" sz="3200" dirty="0" smtClean="0">
                <a:solidFill>
                  <a:srgbClr val="007935"/>
                </a:solidFill>
              </a:rPr>
              <a:t>  </a:t>
            </a:r>
            <a:r>
              <a:rPr lang="en-US" sz="3200" dirty="0" err="1" smtClean="0">
                <a:solidFill>
                  <a:srgbClr val="007935"/>
                </a:solidFill>
              </a:rPr>
              <a:t>yòu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</a:rPr>
              <a:t>qù</a:t>
            </a:r>
            <a:r>
              <a:rPr lang="en-US" sz="3200" dirty="0" smtClean="0">
                <a:solidFill>
                  <a:srgbClr val="007935"/>
                </a:solidFill>
              </a:rPr>
              <a:t> </a:t>
            </a:r>
            <a:r>
              <a:rPr lang="en-US" sz="3200" dirty="0" err="1" smtClean="0">
                <a:solidFill>
                  <a:srgbClr val="007935"/>
                </a:solidFill>
              </a:rPr>
              <a:t>huábīng</a:t>
            </a:r>
            <a:endParaRPr lang="en-US" sz="3200" dirty="0" smtClean="0">
              <a:solidFill>
                <a:srgbClr val="007935"/>
              </a:solidFill>
            </a:endParaRPr>
          </a:p>
          <a:p>
            <a:pPr algn="l" eaLnBrk="1" hangingPunct="1">
              <a:defRPr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我星期六去滑冰，星期日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去滑冰。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algn="l" eaLnBrk="1" hangingPunct="1">
              <a:defRPr/>
            </a:pPr>
            <a:r>
              <a:rPr lang="en-US" sz="3200" dirty="0" err="1">
                <a:solidFill>
                  <a:srgbClr val="007935"/>
                </a:solidFill>
              </a:rPr>
              <a:t>Māmā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gāngcái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gěi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wǒ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dǎ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diànhuà</a:t>
            </a:r>
            <a:r>
              <a:rPr lang="en-US" sz="3200" dirty="0">
                <a:solidFill>
                  <a:srgbClr val="007935"/>
                </a:solidFill>
              </a:rPr>
              <a:t>, </a:t>
            </a:r>
            <a:r>
              <a:rPr lang="zh-CN" altLang="en-US" sz="3200" dirty="0">
                <a:solidFill>
                  <a:srgbClr val="007935"/>
                </a:solidFill>
              </a:rPr>
              <a:t>    </a:t>
            </a:r>
            <a:r>
              <a:rPr lang="en-US" sz="3200" dirty="0" err="1">
                <a:solidFill>
                  <a:srgbClr val="007935"/>
                </a:solidFill>
              </a:rPr>
              <a:t>xiànzài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yòu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gěi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wǒ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dǎ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diànhuà</a:t>
            </a:r>
            <a:endParaRPr lang="en-US" sz="3200" dirty="0">
              <a:solidFill>
                <a:srgbClr val="007935"/>
              </a:solidFill>
            </a:endParaRPr>
          </a:p>
          <a:p>
            <a:pPr algn="l" eaLnBrk="1" hangingPunct="1">
              <a:defRPr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妈妈刚才给我打电话，现在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给我打电话。</a:t>
            </a:r>
            <a:endParaRPr lang="en-US" altLang="ja-JP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7677" y="1538737"/>
            <a:ext cx="12024323" cy="4676868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见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(</a:t>
            </a: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en-US" altLang="zh-CN" sz="48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+ </a:t>
            </a:r>
            <a:r>
              <a:rPr lang="en-US" altLang="zh-CN" sz="40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verb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) </a:t>
            </a:r>
            <a:r>
              <a:rPr lang="en-US" altLang="zh-CN" sz="48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</a:p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48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                  			</a:t>
            </a:r>
            <a:r>
              <a:rPr lang="en-US" altLang="zh-CN" sz="4800" dirty="0" smtClean="0">
                <a:solidFill>
                  <a:srgbClr val="C00000"/>
                </a:solidFill>
                <a:ea typeface="Kaiti TC" charset="-120"/>
                <a:cs typeface="Kaiti TC" charset="-120"/>
              </a:rPr>
              <a:t>Ex:</a:t>
            </a:r>
            <a:r>
              <a:rPr lang="zh-CN" altLang="en-US" sz="4800" dirty="0" smtClean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买</a:t>
            </a:r>
            <a:endParaRPr lang="en-US" altLang="zh-CN" sz="4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914400" indent="-914400">
              <a:spcBef>
                <a:spcPts val="0"/>
              </a:spcBef>
              <a:buFont typeface="+mj-lt"/>
              <a:buAutoNum type="arabicPeriod" startAt="2"/>
            </a:pPr>
            <a:r>
              <a:rPr lang="zh-CN" altLang="en-US" sz="4800" dirty="0" smtClean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先</a:t>
            </a:r>
            <a:r>
              <a:rPr lang="is-I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is-I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</a:t>
            </a:r>
            <a:endParaRPr lang="en-US" altLang="zh-CN" sz="4800" dirty="0" smtClean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lvl="0" indent="0">
              <a:buNone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         </a:t>
            </a:r>
            <a:r>
              <a:rPr lang="en-US" altLang="zh-CN" sz="3600" dirty="0" err="1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xiān</a:t>
            </a: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  </a:t>
            </a:r>
            <a:r>
              <a:rPr lang="en-US" altLang="zh-CN" sz="36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zài</a:t>
            </a: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                                     		         First</a:t>
            </a:r>
            <a:r>
              <a:rPr lang="is-I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… </a:t>
            </a:r>
            <a:r>
              <a:rPr lang="is-IS" altLang="zh-CN" sz="3600" dirty="0" smtClean="0">
                <a:solidFill>
                  <a:srgbClr val="007935"/>
                </a:solidFill>
                <a:ea typeface="Kaiti TC" charset="-120"/>
                <a:cs typeface="Kaiti TC" charset="-120"/>
              </a:rPr>
              <a:t>           then</a:t>
            </a:r>
            <a:r>
              <a:rPr lang="is-I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...</a:t>
            </a:r>
            <a:endParaRPr lang="en-US" altLang="zh-CN" sz="3600" dirty="0">
              <a:solidFill>
                <a:srgbClr val="007935"/>
              </a:solidFill>
              <a:ea typeface="Kaiti TC" charset="-120"/>
              <a:cs typeface="Kaiti TC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48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zh-CN" altLang="en-US" sz="4800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                </a:t>
            </a:r>
            <a:r>
              <a:rPr lang="en-US" altLang="zh-CN" sz="4800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			  </a:t>
            </a:r>
            <a:r>
              <a:rPr lang="en-US" altLang="zh-CN" sz="4800" dirty="0" smtClean="0">
                <a:solidFill>
                  <a:srgbClr val="C00000"/>
                </a:solidFill>
                <a:ea typeface="Kaiti TC" charset="-120"/>
                <a:cs typeface="Kaiti TC" charset="-120"/>
              </a:rPr>
              <a:t>Ex</a:t>
            </a:r>
            <a:r>
              <a:rPr lang="en-US" altLang="zh-CN" sz="4800" dirty="0">
                <a:solidFill>
                  <a:srgbClr val="C00000"/>
                </a:solidFill>
                <a:ea typeface="Kaiti TC" charset="-120"/>
                <a:cs typeface="Kaiti TC" charset="-120"/>
              </a:rPr>
              <a:t>:</a:t>
            </a:r>
            <a:r>
              <a:rPr lang="zh-CN" altLang="en-US" sz="4800" dirty="0" smtClean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先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吃饭，再看电视</a:t>
            </a:r>
            <a:r>
              <a:rPr lang="zh-CN" altLang="en-US" sz="4800" dirty="0" smtClean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is-IS" altLang="zh-CN" sz="4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再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zài</a:t>
            </a:r>
            <a:r>
              <a:rPr lang="en-US" altLang="zh-CN" sz="4000" dirty="0">
                <a:ea typeface="SimSun" charset="-122"/>
              </a:rPr>
              <a:t> 	     	 </a:t>
            </a:r>
            <a:r>
              <a:rPr lang="en-US" altLang="zh-CN" sz="4000" dirty="0" smtClean="0">
                <a:latin typeface="+mn-lt"/>
                <a:ea typeface="SimSun" charset="-122"/>
              </a:rPr>
              <a:t>again</a:t>
            </a:r>
            <a:r>
              <a:rPr lang="en-US" altLang="zh-CN" sz="4000" dirty="0">
                <a:latin typeface="+mn-lt"/>
                <a:ea typeface="SimSun" charset="-122"/>
              </a:rPr>
              <a:t>; </a:t>
            </a:r>
            <a:r>
              <a:rPr lang="en-US" altLang="zh-CN" sz="4000" dirty="0" smtClean="0">
                <a:latin typeface="+mn-lt"/>
                <a:ea typeface="SimSun" charset="-122"/>
              </a:rPr>
              <a:t>then                  (adverb)</a:t>
            </a:r>
            <a:endParaRPr lang="en-US" altLang="zh-CN" sz="4000" dirty="0">
              <a:latin typeface="+mn-lt"/>
              <a:ea typeface="SimSun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0" y="57473"/>
            <a:ext cx="740044" cy="7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-1" y="37819"/>
            <a:ext cx="12192001" cy="1044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CN" sz="8000" dirty="0">
                <a:solidFill>
                  <a:prstClr val="black"/>
                </a:solidFill>
              </a:rPr>
              <a:t>   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 	(both...and...)</a:t>
            </a:r>
            <a:endParaRPr lang="en-US" altLang="zh-CN" sz="3600" dirty="0">
              <a:solidFill>
                <a:srgbClr val="00532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1135268"/>
            <a:ext cx="12153362" cy="1530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The two adjectives used in this structure are either both positive or both negative in meaning.</a:t>
            </a:r>
            <a:endParaRPr lang="zh-CN" altLang="en-US" sz="3600" dirty="0">
              <a:solidFill>
                <a:srgbClr val="007935"/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2"/>
          </p:nvPr>
        </p:nvSpPr>
        <p:spPr>
          <a:xfrm>
            <a:off x="165553" y="3165298"/>
            <a:ext cx="6814795" cy="296542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         </a:t>
            </a:r>
            <a:r>
              <a:rPr lang="en-US" altLang="zh-CN" sz="3600" dirty="0" err="1">
                <a:solidFill>
                  <a:srgbClr val="007935"/>
                </a:solidFill>
              </a:rPr>
              <a:t>yòu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duō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yòu</a:t>
            </a:r>
            <a:r>
              <a:rPr lang="en-US" altLang="zh-CN" sz="3600" dirty="0">
                <a:solidFill>
                  <a:srgbClr val="007935"/>
                </a:solidFill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</a:rPr>
              <a:t>nán</a:t>
            </a:r>
            <a:endParaRPr lang="en-US" altLang="zh-CN" sz="3600" dirty="0">
              <a:solidFill>
                <a:srgbClr val="007935"/>
              </a:solidFill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Ex: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又多又难 </a:t>
            </a:r>
          </a:p>
          <a:p>
            <a:pPr marL="0" lvl="0" indent="0">
              <a:buNone/>
            </a:pPr>
            <a:r>
              <a:rPr lang="en-US" altLang="zh-CN" sz="3600" dirty="0">
                <a:solidFill>
                  <a:srgbClr val="007935"/>
                </a:solidFill>
              </a:rPr>
              <a:t>          too much and difficult</a:t>
            </a:r>
            <a:endParaRPr lang="zh-CN" altLang="en-US" sz="3600" dirty="0">
              <a:solidFill>
                <a:srgbClr val="007935"/>
              </a:solidFill>
            </a:endParaRPr>
          </a:p>
        </p:txBody>
      </p:sp>
      <p:pic>
        <p:nvPicPr>
          <p:cNvPr id="11" name="Picture 2" descr="C:\Documents and Settings\yan.DINGFAMILY\Local Settings\Temporary Internet Files\Content.IE5\SZ26P93M\MC900088864[1].wm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954" y="3811669"/>
            <a:ext cx="3467860" cy="2214563"/>
          </a:xfrm>
          <a:noFill/>
        </p:spPr>
      </p:pic>
    </p:spTree>
    <p:extLst>
      <p:ext uri="{BB962C8B-B14F-4D97-AF65-F5344CB8AC3E}">
        <p14:creationId xmlns:p14="http://schemas.microsoft.com/office/powerpoint/2010/main" val="42609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 fontScale="92500" lnSpcReduction="10000"/>
          </a:bodyPr>
          <a:lstStyle/>
          <a:p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55935" y="1707290"/>
            <a:ext cx="10569074" cy="46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sz="3600" dirty="0">
                <a:solidFill>
                  <a:srgbClr val="005322"/>
                </a:solidFill>
              </a:rPr>
              <a:t>         </a:t>
            </a:r>
            <a:r>
              <a:rPr lang="en-US" sz="3600" dirty="0" err="1">
                <a:solidFill>
                  <a:srgbClr val="005322"/>
                </a:solidFill>
              </a:rPr>
              <a:t>Tā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jiā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dà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piàoliàng</a:t>
            </a:r>
            <a:endParaRPr lang="en-US" altLang="zh-CN" sz="3600" dirty="0">
              <a:solidFill>
                <a:srgbClr val="00532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685800" indent="-685800" algn="l" eaLnBrk="1" hangingPunct="1">
              <a:buFont typeface="Arial" charset="0"/>
              <a:buChar char="•"/>
              <a:defRPr/>
            </a:pP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她家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大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漂亮。</a:t>
            </a:r>
            <a:endParaRPr lang="en-US" altLang="zh-CN" sz="5400" dirty="0">
              <a:solidFill>
                <a:srgbClr val="0079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algn="l" eaLnBrk="1" hangingPunct="1">
              <a:defRPr/>
            </a:pPr>
            <a:r>
              <a:rPr lang="en-US" sz="3600" dirty="0">
                <a:solidFill>
                  <a:srgbClr val="005322"/>
                </a:solidFill>
              </a:rPr>
              <a:t>        </a:t>
            </a:r>
            <a:r>
              <a:rPr lang="en-US" sz="3600" dirty="0" err="1">
                <a:solidFill>
                  <a:srgbClr val="005322"/>
                </a:solidFill>
              </a:rPr>
              <a:t>Nàgè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diànyǐng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hǎoxiào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hěn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yǒuyìsi</a:t>
            </a:r>
            <a:endParaRPr lang="en-US" altLang="zh-CN" sz="3600" dirty="0">
              <a:solidFill>
                <a:srgbClr val="005322"/>
              </a:solidFill>
            </a:endParaRPr>
          </a:p>
          <a:p>
            <a:pPr marL="685800" indent="-685800" algn="l" eaLnBrk="1" hangingPunct="1">
              <a:buFont typeface="Arial" charset="0"/>
              <a:buChar char="•"/>
              <a:defRPr/>
            </a:pP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那个电影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好笑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很有意思</a:t>
            </a:r>
            <a:r>
              <a:rPr lang="zh-CN" altLang="en-US" sz="40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Calibri" charset="0"/>
              </a:rPr>
              <a:t>。</a:t>
            </a:r>
            <a:endParaRPr lang="en-US" altLang="zh-CN" sz="4000" dirty="0">
              <a:solidFill>
                <a:srgbClr val="0079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Calibri" charset="0"/>
            </a:endParaRPr>
          </a:p>
          <a:p>
            <a:pPr algn="l" eaLnBrk="1" hangingPunct="1">
              <a:defRPr/>
            </a:pPr>
            <a:r>
              <a:rPr lang="en-US" sz="3600" dirty="0">
                <a:solidFill>
                  <a:srgbClr val="005322"/>
                </a:solidFill>
              </a:rPr>
              <a:t>       </a:t>
            </a:r>
            <a:r>
              <a:rPr lang="en-US" sz="3600" dirty="0" err="1">
                <a:solidFill>
                  <a:srgbClr val="005322"/>
                </a:solidFill>
              </a:rPr>
              <a:t>Zhège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diànnǎo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hǎo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yòu</a:t>
            </a:r>
            <a:r>
              <a:rPr lang="en-US" sz="3600" dirty="0">
                <a:solidFill>
                  <a:srgbClr val="005322"/>
                </a:solidFill>
              </a:rPr>
              <a:t> </a:t>
            </a:r>
            <a:r>
              <a:rPr lang="en-US" sz="3600" dirty="0" err="1">
                <a:solidFill>
                  <a:srgbClr val="005322"/>
                </a:solidFill>
              </a:rPr>
              <a:t>piányí</a:t>
            </a:r>
            <a:endParaRPr lang="en-US" altLang="zh-CN" sz="3600" dirty="0">
              <a:solidFill>
                <a:srgbClr val="005322"/>
              </a:solidFill>
            </a:endParaRPr>
          </a:p>
          <a:p>
            <a:pPr marL="685800" indent="-685800" algn="l" eaLnBrk="1" hangingPunct="1">
              <a:buFont typeface="Arial" charset="0"/>
              <a:buChar char="•"/>
              <a:defRPr/>
            </a:pP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这个电脑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好</a:t>
            </a:r>
            <a:r>
              <a:rPr lang="zh-CN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又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便宜</a:t>
            </a:r>
            <a:r>
              <a:rPr lang="zh-CN" altLang="en-US" sz="54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40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(cheap)</a:t>
            </a:r>
            <a:r>
              <a:rPr lang="zh-CN" altLang="en-US" sz="4000" dirty="0">
                <a:solidFill>
                  <a:srgbClr val="0079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。</a:t>
            </a:r>
            <a:endParaRPr lang="en-US" altLang="ja-JP" sz="4000" dirty="0">
              <a:solidFill>
                <a:srgbClr val="00793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" y="37819"/>
            <a:ext cx="12192001" cy="1044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又</a:t>
            </a:r>
            <a:r>
              <a:rPr lang="en-US" altLang="zh-CN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CN" sz="8000" dirty="0">
                <a:solidFill>
                  <a:prstClr val="black"/>
                </a:solidFill>
              </a:rPr>
              <a:t>   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</a:t>
            </a:r>
            <a:r>
              <a:rPr lang="en-US" altLang="zh-CN" sz="4000" dirty="0" err="1">
                <a:solidFill>
                  <a:srgbClr val="007935"/>
                </a:solidFill>
              </a:rPr>
              <a:t>yòu</a:t>
            </a:r>
            <a:r>
              <a:rPr lang="en-US" altLang="zh-CN" sz="4000" dirty="0">
                <a:solidFill>
                  <a:srgbClr val="007935"/>
                </a:solidFill>
              </a:rPr>
              <a:t>... 	(both...and...)</a:t>
            </a:r>
            <a:endParaRPr lang="en-US" altLang="zh-CN" sz="3600" dirty="0">
              <a:solidFill>
                <a:srgbClr val="00532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4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3" y="266700"/>
            <a:ext cx="10344747" cy="7163738"/>
          </a:xfrm>
        </p:spPr>
      </p:pic>
      <p:sp>
        <p:nvSpPr>
          <p:cNvPr id="5" name="Rectangle 4"/>
          <p:cNvSpPr/>
          <p:nvPr/>
        </p:nvSpPr>
        <p:spPr>
          <a:xfrm>
            <a:off x="932852" y="17976"/>
            <a:ext cx="10344748" cy="1181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95250"/>
            <a:ext cx="4733109" cy="1085850"/>
          </a:xfrm>
        </p:spPr>
        <p:txBody>
          <a:bodyPr/>
          <a:lstStyle/>
          <a:p>
            <a:pPr algn="l"/>
            <a:r>
              <a:rPr lang="zh-CN" altLang="en-US" dirty="0">
                <a:latin typeface="KaiTi" charset="-122"/>
                <a:ea typeface="KaiTi" charset="-122"/>
                <a:cs typeface="KaiTi" charset="-122"/>
              </a:rPr>
              <a:t>你属什么？</a:t>
            </a:r>
            <a:endParaRPr lang="en-US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852" y="2024742"/>
            <a:ext cx="10344748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CN" altLang="en-US" sz="3200" kern="0" dirty="0">
                <a:solidFill>
                  <a:sysClr val="windowText" lastClr="000000"/>
                </a:solidFill>
              </a:rPr>
              <a:t>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鼠 </a:t>
            </a:r>
            <a:r>
              <a:rPr lang="en-US" altLang="zh-CN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牛</a:t>
            </a:r>
            <a:r>
              <a:rPr lang="en-US" altLang="zh-CN" sz="1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虎</a:t>
            </a:r>
            <a:r>
              <a:rPr lang="en-US" altLang="zh-CN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兔 </a:t>
            </a:r>
            <a:r>
              <a:rPr lang="en-US" altLang="zh-CN" sz="1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龙  蛇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zh-CN" sz="14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马  羊 </a:t>
            </a:r>
            <a:r>
              <a:rPr lang="en-US" altLang="zh-CN" sz="10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猴  鸡 </a:t>
            </a:r>
            <a:r>
              <a:rPr lang="en-US" altLang="zh-CN" sz="1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3200" kern="0" dirty="0">
                <a:solidFill>
                  <a:sysClr val="windowText" lastClr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狗  猪</a:t>
            </a:r>
            <a:endParaRPr lang="en-US" sz="3200" kern="0" dirty="0">
              <a:solidFill>
                <a:sysClr val="windowText" lastClr="0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61340" y="66675"/>
            <a:ext cx="52801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我属</a:t>
            </a:r>
            <a:r>
              <a:rPr lang="en-US" altLang="zh-CN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______</a:t>
            </a:r>
            <a:r>
              <a:rPr lang="zh-CN" altLang="en-US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dirty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565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26942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zh-CN" altLang="en-US" sz="5400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问候  </a:t>
            </a:r>
            <a:r>
              <a:rPr lang="en-US" altLang="zh-CN" sz="4000" dirty="0" err="1">
                <a:latin typeface="+mn-lt"/>
              </a:rPr>
              <a:t>wèn</a:t>
            </a:r>
            <a:r>
              <a:rPr lang="en-US" altLang="zh-CN" sz="4000" dirty="0">
                <a:latin typeface="+mn-lt"/>
              </a:rPr>
              <a:t> </a:t>
            </a:r>
            <a:r>
              <a:rPr lang="en-US" altLang="zh-CN" sz="4000" dirty="0" err="1">
                <a:latin typeface="+mn-lt"/>
              </a:rPr>
              <a:t>hòu</a:t>
            </a:r>
            <a:r>
              <a:rPr lang="en-US" altLang="zh-CN" sz="4000" dirty="0">
                <a:latin typeface="+mn-lt"/>
              </a:rPr>
              <a:t>  				</a:t>
            </a:r>
            <a:r>
              <a:rPr lang="en-US" sz="4000" dirty="0">
                <a:latin typeface="+mn-lt"/>
              </a:rPr>
              <a:t>(Greeting)</a:t>
            </a:r>
            <a:endParaRPr lang="zh-CN" altLang="en-US" sz="4000" dirty="0">
              <a:latin typeface="+mn-lt"/>
              <a:ea typeface="宋体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903" y="70122"/>
            <a:ext cx="886697" cy="88669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2011" y="1199318"/>
            <a:ext cx="11832610" cy="521513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 	</a:t>
            </a:r>
            <a:r>
              <a:rPr lang="zh-CN" altLang="en-US" sz="3600" dirty="0"/>
              <a:t>     </a:t>
            </a:r>
            <a:r>
              <a:rPr lang="en-US" sz="4400" dirty="0" err="1">
                <a:solidFill>
                  <a:srgbClr val="007935"/>
                </a:solidFill>
              </a:rPr>
              <a:t>Hǎo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jiǔ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bù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jiàn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6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Q: </a:t>
            </a:r>
            <a:r>
              <a:rPr lang="zh-CN" altLang="en-US" sz="6600" b="1" dirty="0">
                <a:solidFill>
                  <a:srgbClr val="317F13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好</a:t>
            </a:r>
            <a:r>
              <a:rPr lang="zh-CN" altLang="en-US" sz="66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久</a:t>
            </a:r>
            <a:r>
              <a:rPr lang="zh-CN" altLang="en-US" sz="6600" b="1" dirty="0">
                <a:solidFill>
                  <a:srgbClr val="317F13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不见</a:t>
            </a:r>
            <a:r>
              <a:rPr lang="en-US" altLang="zh-CN" sz="6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!	</a:t>
            </a:r>
            <a:r>
              <a:rPr lang="en-US" altLang="zh-CN" sz="6600" dirty="0">
                <a:solidFill>
                  <a:srgbClr val="007935"/>
                </a:solidFill>
                <a:latin typeface="Kaiti SC" charset="-122"/>
                <a:ea typeface="Kaiti SC" charset="-122"/>
                <a:cs typeface="Kaiti SC" charset="-122"/>
              </a:rPr>
              <a:t>	</a:t>
            </a:r>
            <a:r>
              <a:rPr lang="en-US" altLang="zh-CN" sz="4800" dirty="0">
                <a:solidFill>
                  <a:srgbClr val="007935"/>
                </a:solidFill>
                <a:ea typeface="Kaiti SC" charset="-122"/>
                <a:cs typeface="Kaiti SC" charset="-122"/>
              </a:rPr>
              <a:t>Long time no see!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000" dirty="0">
              <a:solidFill>
                <a:prstClr val="black"/>
              </a:solidFill>
              <a:latin typeface="Kaiti SC" charset="-122"/>
              <a:ea typeface="Kaiti SC" charset="-122"/>
              <a:cs typeface="Kaiti SC" charset="-12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prstClr val="black"/>
                </a:solidFill>
              </a:rPr>
              <a:t>          </a:t>
            </a:r>
            <a:r>
              <a:rPr lang="en-US" sz="4400" dirty="0" err="1">
                <a:solidFill>
                  <a:srgbClr val="007935"/>
                </a:solidFill>
              </a:rPr>
              <a:t>Hǎo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jiǔ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bù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  <a:r>
              <a:rPr lang="en-US" sz="4400" dirty="0" err="1">
                <a:solidFill>
                  <a:srgbClr val="007935"/>
                </a:solidFill>
              </a:rPr>
              <a:t>jiàn</a:t>
            </a:r>
            <a:r>
              <a:rPr lang="en-US" sz="4400" dirty="0">
                <a:solidFill>
                  <a:srgbClr val="007935"/>
                </a:solidFill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6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A: </a:t>
            </a:r>
            <a:r>
              <a:rPr lang="zh-CN" altLang="en-US" sz="6600" b="1" dirty="0">
                <a:solidFill>
                  <a:srgbClr val="317F13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好</a:t>
            </a:r>
            <a:r>
              <a:rPr lang="zh-CN" altLang="en-US" sz="6600" b="1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久</a:t>
            </a:r>
            <a:r>
              <a:rPr lang="zh-CN" altLang="en-US" sz="6600" b="1" dirty="0">
                <a:solidFill>
                  <a:srgbClr val="317F13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不见</a:t>
            </a:r>
            <a:r>
              <a:rPr lang="zh-CN" altLang="en-US" sz="66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。</a:t>
            </a:r>
            <a:endParaRPr lang="en-US" altLang="zh-CN" sz="66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 marL="0" indent="0">
              <a:buClr>
                <a:srgbClr val="9BAFB5"/>
              </a:buClr>
              <a:buFont typeface="Arial"/>
              <a:buNone/>
            </a:pPr>
            <a:endParaRPr lang="en-US" altLang="zh-CN" sz="6000" dirty="0">
              <a:solidFill>
                <a:srgbClr val="007935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3999" y="1598490"/>
            <a:ext cx="9134699" cy="4866704"/>
          </a:xfrm>
        </p:spPr>
        <p:txBody>
          <a:bodyPr/>
          <a:lstStyle/>
          <a:p>
            <a:r>
              <a:rPr lang="en-US" altLang="zh-CN" sz="3600" dirty="0">
                <a:ea typeface="宋体" charset="-122"/>
              </a:rPr>
              <a:t>In Chinese culture, a common and cordial way to greet someone is by asking a casual question about the routine activity that the other person is engaged in at the moment.</a:t>
            </a:r>
          </a:p>
          <a:p>
            <a:r>
              <a:rPr lang="en-US" altLang="zh-CN" sz="3600" dirty="0">
                <a:ea typeface="宋体" charset="-122"/>
              </a:rPr>
              <a:t>As the situation is usually very obvious, the speaker does not expect, and is not interested in, an elaborate answer. Nor are these questions considered intrusive or personal.</a:t>
            </a:r>
            <a:endParaRPr lang="zh-CN" altLang="en-US" sz="3600" dirty="0">
              <a:ea typeface="宋体" charset="-122"/>
            </a:endParaRPr>
          </a:p>
        </p:txBody>
      </p:sp>
      <p:sp>
        <p:nvSpPr>
          <p:cNvPr id="43011" name="Title 3"/>
          <p:cNvSpPr>
            <a:spLocks noGrp="1"/>
          </p:cNvSpPr>
          <p:nvPr>
            <p:ph type="title"/>
          </p:nvPr>
        </p:nvSpPr>
        <p:spPr>
          <a:xfrm>
            <a:off x="49952" y="0"/>
            <a:ext cx="12092095" cy="1208868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altLang="zh-CN" dirty="0">
                <a:ea typeface="宋体" charset="-122"/>
              </a:rPr>
              <a:t>How do Chinese do casual greetings?</a:t>
            </a:r>
            <a:endParaRPr lang="zh-CN" altLang="en-US" dirty="0">
              <a:ea typeface="宋体" charset="-122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331" y="4340179"/>
            <a:ext cx="2022847" cy="2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09" y="90315"/>
            <a:ext cx="992457" cy="9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782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6243" y="1945887"/>
            <a:ext cx="4818081" cy="2382863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CN" sz="4000" dirty="0" err="1">
                <a:solidFill>
                  <a:srgbClr val="007935"/>
                </a:solidFill>
              </a:rPr>
              <a:t>Nǐmen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lái</a:t>
            </a:r>
            <a:r>
              <a:rPr lang="en-US" altLang="zh-CN" sz="4000" dirty="0">
                <a:solidFill>
                  <a:srgbClr val="007935"/>
                </a:solidFill>
              </a:rPr>
              <a:t> le</a:t>
            </a:r>
            <a:endParaRPr lang="en-US" altLang="zh-CN" sz="5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你们来了 ！ </a:t>
            </a:r>
            <a:endParaRPr lang="en-US" altLang="zh-CN" sz="5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lvl="0" indent="0">
              <a:buNone/>
            </a:pPr>
            <a:r>
              <a:rPr lang="en-US" altLang="zh-CN" sz="4000" dirty="0">
                <a:solidFill>
                  <a:srgbClr val="007935"/>
                </a:solidFill>
              </a:rPr>
              <a:t>You’re here</a:t>
            </a:r>
            <a:r>
              <a:rPr lang="zh-CN" altLang="en-US" sz="4000" dirty="0">
                <a:solidFill>
                  <a:srgbClr val="007935"/>
                </a:solidFill>
              </a:rPr>
              <a:t>！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ea typeface="宋体" charset="-122"/>
              </a:rPr>
              <a:t>   </a:t>
            </a:r>
            <a:endParaRPr lang="en-US" altLang="zh-CN" sz="4000" dirty="0">
              <a:solidFill>
                <a:srgbClr val="007935"/>
              </a:solidFill>
              <a:ea typeface="宋体" charset="-122"/>
            </a:endParaRPr>
          </a:p>
        </p:txBody>
      </p:sp>
      <p:sp>
        <p:nvSpPr>
          <p:cNvPr id="44035" name="Title 3"/>
          <p:cNvSpPr>
            <a:spLocks noGrp="1"/>
          </p:cNvSpPr>
          <p:nvPr>
            <p:ph type="title"/>
          </p:nvPr>
        </p:nvSpPr>
        <p:spPr>
          <a:xfrm>
            <a:off x="67158" y="5065769"/>
            <a:ext cx="12057681" cy="1690170"/>
          </a:xfrm>
          <a:ln w="19050">
            <a:noFill/>
          </a:ln>
        </p:spPr>
        <p:txBody>
          <a:bodyPr/>
          <a:lstStyle/>
          <a:p>
            <a:pPr algn="l"/>
            <a:r>
              <a:rPr lang="en-US" altLang="zh-CN" sz="3600" dirty="0">
                <a:solidFill>
                  <a:srgbClr val="007935"/>
                </a:solidFill>
                <a:ea typeface="宋体" charset="-122"/>
              </a:rPr>
              <a:t>Not only acknowledges the visitors’ arrival, but also serves as a casual greeting.</a:t>
            </a:r>
            <a:endParaRPr lang="zh-CN" altLang="en-US" sz="3600" dirty="0">
              <a:solidFill>
                <a:srgbClr val="007935"/>
              </a:solidFill>
              <a:ea typeface="宋体" charset="-122"/>
            </a:endParaRPr>
          </a:p>
        </p:txBody>
      </p:sp>
      <p:pic>
        <p:nvPicPr>
          <p:cNvPr id="44036" name="Picture 2" descr="C:\Documents and Settings\yan.DINGFAMILY\Local Settings\Temporary Internet Files\Content.IE5\WAA7UGY3\MC900230979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25" y="1960410"/>
            <a:ext cx="37449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9952" y="0"/>
            <a:ext cx="12092095" cy="87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ea typeface="宋体" charset="-122"/>
              </a:rPr>
              <a:t>How do Chinese do casual greetings?</a:t>
            </a:r>
            <a:endParaRPr lang="zh-CN" altLang="en-US" sz="4000" dirty="0"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46" y="90316"/>
            <a:ext cx="690120" cy="6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2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06" y="1740698"/>
            <a:ext cx="7608506" cy="2382863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CN" sz="4000" dirty="0" err="1">
                <a:solidFill>
                  <a:srgbClr val="007935"/>
                </a:solidFill>
              </a:rPr>
              <a:t>Mǎi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cài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ya</a:t>
            </a:r>
            <a:endParaRPr lang="en-US" altLang="zh-CN" sz="4000" dirty="0">
              <a:solidFill>
                <a:srgbClr val="007935"/>
              </a:solidFill>
            </a:endParaRPr>
          </a:p>
          <a:p>
            <a:pPr marL="0" lv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买菜呀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? 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rgbClr val="007935"/>
                </a:solidFill>
              </a:rPr>
              <a:t>Going grocery shopping, eh?</a:t>
            </a:r>
          </a:p>
          <a:p>
            <a:pPr marL="0" lvl="0" indent="0">
              <a:buNone/>
            </a:pP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ea typeface="宋体" charset="-122"/>
              </a:rPr>
              <a:t>   </a:t>
            </a:r>
            <a:endParaRPr lang="en-US" altLang="zh-CN" sz="4000" dirty="0">
              <a:solidFill>
                <a:srgbClr val="007935"/>
              </a:solidFill>
              <a:ea typeface="宋体" charset="-122"/>
            </a:endParaRPr>
          </a:p>
        </p:txBody>
      </p:sp>
      <p:sp>
        <p:nvSpPr>
          <p:cNvPr id="44035" name="Title 3"/>
          <p:cNvSpPr>
            <a:spLocks noGrp="1"/>
          </p:cNvSpPr>
          <p:nvPr>
            <p:ph type="title"/>
          </p:nvPr>
        </p:nvSpPr>
        <p:spPr>
          <a:xfrm>
            <a:off x="247606" y="4992868"/>
            <a:ext cx="11733100" cy="1690170"/>
          </a:xfrm>
          <a:ln w="19050">
            <a:noFill/>
          </a:ln>
        </p:spPr>
        <p:txBody>
          <a:bodyPr/>
          <a:lstStyle/>
          <a:p>
            <a:pPr algn="l"/>
            <a:r>
              <a:rPr lang="en-US" altLang="zh-CN" sz="3600" dirty="0">
                <a:solidFill>
                  <a:srgbClr val="007935"/>
                </a:solidFill>
              </a:rPr>
              <a:t>Upon seeing a friend on her way to a grocery store, one could ask</a:t>
            </a:r>
            <a:r>
              <a:rPr lang="is-IS" altLang="zh-CN" sz="3600" dirty="0">
                <a:solidFill>
                  <a:srgbClr val="007935"/>
                </a:solidFill>
              </a:rPr>
              <a:t>…</a:t>
            </a:r>
            <a:endParaRPr lang="zh-CN" altLang="en-US" sz="3600" dirty="0">
              <a:solidFill>
                <a:srgbClr val="007935"/>
              </a:solidFill>
              <a:ea typeface="宋体" charset="-122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49952" y="0"/>
            <a:ext cx="12092095" cy="87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ea typeface="宋体" charset="-122"/>
              </a:rPr>
              <a:t>How do Chinese do casual greetings?</a:t>
            </a:r>
            <a:endParaRPr lang="zh-CN" altLang="en-US" sz="4000" dirty="0"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46" y="90316"/>
            <a:ext cx="690120" cy="690120"/>
          </a:xfrm>
          <a:prstGeom prst="rect">
            <a:avLst/>
          </a:prstGeom>
        </p:spPr>
      </p:pic>
      <p:pic>
        <p:nvPicPr>
          <p:cNvPr id="8" name="Picture 4" descr="C:\Documents and Settings\yan.DINGFAMILY\Local Settings\Temporary Internet Files\Content.IE5\MLTG0NB0\MC90023777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604" y="1536719"/>
            <a:ext cx="3582071" cy="332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6557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403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06" y="1740698"/>
            <a:ext cx="6019844" cy="2983702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CN" sz="4000" dirty="0">
                <a:solidFill>
                  <a:srgbClr val="007935"/>
                </a:solidFill>
              </a:rPr>
              <a:t>  </a:t>
            </a:r>
            <a:r>
              <a:rPr lang="en-US" altLang="zh-CN" sz="4000" dirty="0" err="1">
                <a:solidFill>
                  <a:srgbClr val="007935"/>
                </a:solidFill>
              </a:rPr>
              <a:t>Xià</a:t>
            </a:r>
            <a:r>
              <a:rPr lang="en-US" altLang="zh-CN" sz="4000" dirty="0">
                <a:solidFill>
                  <a:srgbClr val="007935"/>
                </a:solidFill>
              </a:rPr>
              <a:t> </a:t>
            </a:r>
            <a:r>
              <a:rPr lang="en-US" altLang="zh-CN" sz="4000" dirty="0" err="1">
                <a:solidFill>
                  <a:srgbClr val="007935"/>
                </a:solidFill>
              </a:rPr>
              <a:t>kè</a:t>
            </a:r>
            <a:r>
              <a:rPr lang="en-US" altLang="zh-CN" sz="4000" dirty="0">
                <a:solidFill>
                  <a:srgbClr val="007935"/>
                </a:solidFill>
              </a:rPr>
              <a:t> le</a:t>
            </a:r>
          </a:p>
          <a:p>
            <a:pPr marL="0" lvl="0" indent="0">
              <a:buNone/>
            </a:pP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下课了</a:t>
            </a:r>
            <a:r>
              <a:rPr lang="en-US" altLang="zh-CN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?</a:t>
            </a:r>
          </a:p>
          <a:p>
            <a:pPr marL="0" indent="0">
              <a:buNone/>
            </a:pPr>
            <a:r>
              <a:rPr lang="en-US" altLang="zh-CN" sz="4000" dirty="0">
                <a:solidFill>
                  <a:srgbClr val="007935"/>
                </a:solidFill>
              </a:rPr>
              <a:t>Just done with your class?</a:t>
            </a:r>
            <a:endParaRPr lang="zh-CN" altLang="en-US" sz="4000" dirty="0"/>
          </a:p>
          <a:p>
            <a:pPr marL="0" lvl="0" indent="0">
              <a:buNone/>
            </a:pP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ea typeface="宋体" charset="-122"/>
              </a:rPr>
              <a:t>   </a:t>
            </a:r>
            <a:endParaRPr lang="en-US" altLang="zh-CN" sz="4000" dirty="0">
              <a:solidFill>
                <a:srgbClr val="007935"/>
              </a:solidFill>
              <a:ea typeface="宋体" charset="-122"/>
            </a:endParaRPr>
          </a:p>
        </p:txBody>
      </p:sp>
      <p:sp>
        <p:nvSpPr>
          <p:cNvPr id="44035" name="Title 3"/>
          <p:cNvSpPr>
            <a:spLocks noGrp="1"/>
          </p:cNvSpPr>
          <p:nvPr>
            <p:ph type="title"/>
          </p:nvPr>
        </p:nvSpPr>
        <p:spPr>
          <a:xfrm>
            <a:off x="247606" y="4992868"/>
            <a:ext cx="11733100" cy="1690170"/>
          </a:xfrm>
          <a:ln w="19050">
            <a:noFill/>
          </a:ln>
        </p:spPr>
        <p:txBody>
          <a:bodyPr/>
          <a:lstStyle/>
          <a:p>
            <a:pPr algn="l"/>
            <a:r>
              <a:rPr lang="en-US" altLang="zh-CN" sz="3600" dirty="0">
                <a:solidFill>
                  <a:srgbClr val="007935"/>
                </a:solidFill>
              </a:rPr>
              <a:t>Running into a fellow student who is leaving a classroom, one could ask</a:t>
            </a:r>
            <a:r>
              <a:rPr lang="is-IS" altLang="zh-CN" sz="3600" dirty="0">
                <a:solidFill>
                  <a:srgbClr val="007935"/>
                </a:solidFill>
              </a:rPr>
              <a:t>…</a:t>
            </a:r>
            <a:endParaRPr lang="zh-CN" altLang="en-US" sz="3600" dirty="0">
              <a:solidFill>
                <a:srgbClr val="007935"/>
              </a:solidFill>
              <a:ea typeface="宋体" charset="-122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49952" y="0"/>
            <a:ext cx="12092095" cy="87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ea typeface="宋体" charset="-122"/>
              </a:rPr>
              <a:t>How do Chinese do casual greetings?</a:t>
            </a:r>
            <a:endParaRPr lang="zh-CN" altLang="en-US" sz="4000" dirty="0">
              <a:ea typeface="宋体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46" y="90316"/>
            <a:ext cx="690120" cy="690120"/>
          </a:xfrm>
          <a:prstGeom prst="rect">
            <a:avLst/>
          </a:prstGeom>
        </p:spPr>
      </p:pic>
      <p:pic>
        <p:nvPicPr>
          <p:cNvPr id="9" name="Picture 3" descr="C:\Documents and Settings\yan.DINGFAMILY\Local Settings\Temporary Internet Files\Content.IE5\4QN6OSKW\MC900432385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94" y="1349902"/>
            <a:ext cx="3625072" cy="364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8074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水果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shuǐguǒ</a:t>
            </a:r>
            <a:r>
              <a:rPr lang="en-US" altLang="zh-CN" sz="4000" dirty="0">
                <a:ea typeface="SimSun" charset="-122"/>
              </a:rPr>
              <a:t>  	         	 			 (fruit)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520306" y="2124309"/>
            <a:ext cx="5080000" cy="4114800"/>
          </a:xfrm>
        </p:spPr>
        <p:txBody>
          <a:bodyPr/>
          <a:lstStyle/>
          <a:p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苹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果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</a:t>
            </a:r>
            <a:r>
              <a:rPr lang="en-US" altLang="zh-CN" sz="3600" dirty="0" err="1">
                <a:ea typeface="Kaiti SC" charset="-122"/>
                <a:cs typeface="Kaiti SC" charset="-122"/>
              </a:rPr>
              <a:t>píngguǒ</a:t>
            </a:r>
            <a:endParaRPr lang="en-US" altLang="zh-CN" sz="3600" dirty="0">
              <a:ea typeface="Kaiti SC" charset="-122"/>
              <a:cs typeface="Kaiti SC" charset="-122"/>
            </a:endParaRPr>
          </a:p>
          <a:p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西瓜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 err="1">
                <a:ea typeface="Kaiti SC" charset="-122"/>
                <a:cs typeface="Kaiti SC" charset="-122"/>
              </a:rPr>
              <a:t>xīguā</a:t>
            </a:r>
            <a:r>
              <a:rPr lang="zh-TW" altLang="en-US" dirty="0">
                <a:ea typeface="Kaiti SC" charset="-122"/>
                <a:cs typeface="Kaiti SC" charset="-122"/>
              </a:rPr>
              <a:t> </a:t>
            </a:r>
            <a:endParaRPr lang="en-US" altLang="zh-TW" dirty="0">
              <a:ea typeface="Kaiti SC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香蕉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 err="1">
                <a:ea typeface="Kaiti SC" charset="-122"/>
                <a:cs typeface="Kaiti SC" charset="-122"/>
              </a:rPr>
              <a:t>xiāngjiāo</a:t>
            </a:r>
            <a:endParaRPr lang="en-US" altLang="zh-TW" dirty="0">
              <a:ea typeface="Kaiti SC" charset="-122"/>
              <a:cs typeface="Kaiti SC" charset="-122"/>
            </a:endParaRPr>
          </a:p>
          <a:p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梨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CN" dirty="0" err="1">
                <a:ea typeface="Kaiti SC" charset="-122"/>
                <a:cs typeface="Kaiti SC" charset="-122"/>
              </a:rPr>
              <a:t>lí</a:t>
            </a:r>
            <a:endParaRPr lang="en-US" altLang="zh-TW" sz="3600" dirty="0">
              <a:latin typeface="Kaiti SC" charset="-122"/>
              <a:ea typeface="Kaiti SC" charset="-122"/>
              <a:cs typeface="Kaiti SC" charset="-122"/>
            </a:endParaRPr>
          </a:p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7" y="1505419"/>
            <a:ext cx="5352581" cy="5352581"/>
          </a:xfrm>
        </p:spPr>
      </p:pic>
    </p:spTree>
    <p:extLst>
      <p:ext uri="{BB962C8B-B14F-4D97-AF65-F5344CB8AC3E}">
        <p14:creationId xmlns:p14="http://schemas.microsoft.com/office/powerpoint/2010/main" val="29070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TW" altLang="en-US" sz="4800" dirty="0">
                <a:latin typeface="KaiTi" charset="-122"/>
                <a:ea typeface="KaiTi" charset="-122"/>
                <a:cs typeface="KaiTi" charset="-122"/>
              </a:rPr>
              <a:t>饮料</a:t>
            </a:r>
            <a:r>
              <a:rPr lang="ja-JP" altLang="en-US" sz="480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000" dirty="0" err="1">
                <a:ea typeface="SimSun" charset="-122"/>
              </a:rPr>
              <a:t>yǐngliào</a:t>
            </a:r>
            <a:r>
              <a:rPr lang="en-US" altLang="zh-CN" sz="4000" dirty="0">
                <a:ea typeface="SimSun" charset="-122"/>
              </a:rPr>
              <a:t>  	         	 	 (beverage)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8" name="Online Image Placeholder 7">
            <a:extLst>
              <a:ext uri="{FF2B5EF4-FFF2-40B4-BE49-F238E27FC236}">
                <a16:creationId xmlns:a16="http://schemas.microsoft.com/office/drawing/2014/main" id="{80632139-68DF-4349-A54E-B539E0838E4F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4"/>
          <a:stretch>
            <a:fillRect/>
          </a:stretch>
        </p:blipFill>
        <p:spPr>
          <a:xfrm>
            <a:off x="702998" y="2155849"/>
            <a:ext cx="6256528" cy="376550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9F6E87-51C0-5D4E-8A83-389E5735C3E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206017" y="2155849"/>
            <a:ext cx="4419633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0" y="1872018"/>
            <a:ext cx="5080000" cy="4114800"/>
          </a:xfr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爱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ài</a:t>
            </a:r>
            <a:r>
              <a:rPr lang="en-US" altLang="zh-CN" sz="4000" dirty="0">
                <a:ea typeface="SimSun" charset="-122"/>
              </a:rPr>
              <a:t>  	         	</a:t>
            </a:r>
            <a:r>
              <a:rPr lang="zh-CN" altLang="en-US" sz="4000" dirty="0">
                <a:ea typeface="SimSun" charset="-122"/>
              </a:rPr>
              <a:t>  </a:t>
            </a:r>
            <a:r>
              <a:rPr lang="en-US" altLang="zh-CN" sz="4000" dirty="0">
                <a:ea typeface="SimSun" charset="-122"/>
              </a:rPr>
              <a:t> (to love; to like; to be fond of)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20722</TotalTime>
  <Words>2162</Words>
  <Application>Microsoft Office PowerPoint</Application>
  <PresentationFormat>Widescreen</PresentationFormat>
  <Paragraphs>395</Paragraphs>
  <Slides>66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DFKai-SB</vt:lpstr>
      <vt:lpstr>KaiTi</vt:lpstr>
      <vt:lpstr>Kaiti SC</vt:lpstr>
      <vt:lpstr>Kaiti TC</vt:lpstr>
      <vt:lpstr>MS PGothic</vt:lpstr>
      <vt:lpstr>新細明體</vt:lpstr>
      <vt:lpstr>宋体</vt:lpstr>
      <vt:lpstr>宋体</vt:lpstr>
      <vt:lpstr>Arial</vt:lpstr>
      <vt:lpstr>Calibri</vt:lpstr>
      <vt:lpstr>Times New Roman</vt:lpstr>
      <vt:lpstr>Wingdings</vt:lpstr>
      <vt:lpstr>Office Theme</vt:lpstr>
      <vt:lpstr>Dì                   kè:      shēngrì  pài duì  第十四课：生日派对 Lesson Fourteen: Birthday Party</vt:lpstr>
      <vt:lpstr>Duì  huà yī             Wǒmen qù  shēngrì   pàiduì    ba  对话一：我们去生日派对吧！Let’s Go to a Party!</vt:lpstr>
      <vt:lpstr>Duì  huà èr            Cānjiā   shēngrì   pàiduì  对话二：参加生日派对 Attending A Birthday Party</vt:lpstr>
      <vt:lpstr>PowerPoint Presentation</vt:lpstr>
      <vt:lpstr>PowerPoint Presentation</vt:lpstr>
      <vt:lpstr>第十四课   对话一</vt:lpstr>
      <vt:lpstr>PowerPoint Presentation</vt:lpstr>
      <vt:lpstr>PowerPoint Presentation</vt:lpstr>
      <vt:lpstr>PowerPoint Presentation</vt:lpstr>
      <vt:lpstr>舞会  wǔhuì     (dance party; ball)</vt:lpstr>
      <vt:lpstr>PowerPoint Presentation</vt:lpstr>
      <vt:lpstr>送 sòng      (send; to give as a gift)</vt:lpstr>
      <vt:lpstr>PowerPoint Presentation</vt:lpstr>
      <vt:lpstr>PowerPoint Presentation</vt:lpstr>
      <vt:lpstr>PowerPoint Presentation</vt:lpstr>
      <vt:lpstr>PowerPoint Presentation</vt:lpstr>
      <vt:lpstr>表姐  biǎojiě    (older female cousin via female line)</vt:lpstr>
      <vt:lpstr>表姐 biǎojiě    (older female cousin)</vt:lpstr>
      <vt:lpstr>表姐  biǎojiě    (older female cousin via female line)</vt:lpstr>
      <vt:lpstr>IC 教科书中的角色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prefix indicating ordinal numbers</vt:lpstr>
      <vt:lpstr>第十四课  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第十四课   对话一</vt:lpstr>
      <vt:lpstr>的     de                  (Chinese Particle)</vt:lpstr>
      <vt:lpstr>的     de                  (Chinese Particle)</vt:lpstr>
      <vt:lpstr>的     de                  (Chinese Particle)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…的時候,正在…  (when A …, B is doing…)</vt:lpstr>
      <vt:lpstr>第十四课   对话二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你属什么？</vt:lpstr>
      <vt:lpstr>问候  wèn hòu      (Greeting)</vt:lpstr>
      <vt:lpstr>How do Chinese do casual greetings?</vt:lpstr>
      <vt:lpstr>Not only acknowledges the visitors’ arrival, but also serves as a casual greeting.</vt:lpstr>
      <vt:lpstr>Upon seeing a friend on her way to a grocery store, one could ask…</vt:lpstr>
      <vt:lpstr>Running into a fellow student who is leaving a classroom, one could ask…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2765</cp:revision>
  <cp:lastPrinted>2017-12-04T13:54:10Z</cp:lastPrinted>
  <dcterms:created xsi:type="dcterms:W3CDTF">2016-07-30T18:46:43Z</dcterms:created>
  <dcterms:modified xsi:type="dcterms:W3CDTF">2020-05-24T18:09:33Z</dcterms:modified>
</cp:coreProperties>
</file>