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1"/>
  </p:notesMasterIdLst>
  <p:sldIdLst>
    <p:sldId id="324" r:id="rId2"/>
    <p:sldId id="328" r:id="rId3"/>
    <p:sldId id="325" r:id="rId4"/>
    <p:sldId id="3970" r:id="rId5"/>
    <p:sldId id="4035" r:id="rId6"/>
    <p:sldId id="4034" r:id="rId7"/>
    <p:sldId id="3983" r:id="rId8"/>
    <p:sldId id="3985" r:id="rId9"/>
    <p:sldId id="3986" r:id="rId10"/>
    <p:sldId id="4084" r:id="rId11"/>
    <p:sldId id="4085" r:id="rId12"/>
    <p:sldId id="4086" r:id="rId13"/>
    <p:sldId id="4087" r:id="rId14"/>
    <p:sldId id="4088" r:id="rId15"/>
    <p:sldId id="3987" r:id="rId16"/>
    <p:sldId id="4082" r:id="rId17"/>
    <p:sldId id="4083" r:id="rId18"/>
    <p:sldId id="4027" r:id="rId19"/>
    <p:sldId id="4025" r:id="rId20"/>
    <p:sldId id="4026" r:id="rId21"/>
    <p:sldId id="3991" r:id="rId22"/>
    <p:sldId id="3992" r:id="rId23"/>
    <p:sldId id="3993" r:id="rId24"/>
    <p:sldId id="4028" r:id="rId25"/>
    <p:sldId id="4029" r:id="rId26"/>
    <p:sldId id="4030" r:id="rId27"/>
    <p:sldId id="4031" r:id="rId28"/>
    <p:sldId id="4032" r:id="rId29"/>
    <p:sldId id="404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35"/>
    <a:srgbClr val="005322"/>
    <a:srgbClr val="DAD8D9"/>
    <a:srgbClr val="945200"/>
    <a:srgbClr val="73C5F5"/>
    <a:srgbClr val="5FADDD"/>
    <a:srgbClr val="77CBFC"/>
    <a:srgbClr val="0DAFF2"/>
    <a:srgbClr val="66BDF2"/>
    <a:srgbClr val="64B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868"/>
    <p:restoredTop sz="80505" autoAdjust="0"/>
  </p:normalViewPr>
  <p:slideViewPr>
    <p:cSldViewPr snapToGrid="0" snapToObjects="1">
      <p:cViewPr varScale="1">
        <p:scale>
          <a:sx n="55" d="100"/>
          <a:sy n="55" d="100"/>
        </p:scale>
        <p:origin x="37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-19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00A0B-C9D6-C948-85CE-771A299A6A1C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75254-7913-7541-ACB7-821D89AE8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4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75254-7913-7541-ACB7-821D89AE84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8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ea typeface="MS PGothic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/>
            <a:fld id="{7F8282A7-2A9C-3C41-AD08-E99D15014349}" type="slidenum">
              <a:rPr lang="zh-CN" altLang="en-US" sz="1200">
                <a:ea typeface="SimSun" charset="-122"/>
              </a:rPr>
              <a:pPr eaLnBrk="1" hangingPunct="1"/>
              <a:t>10</a:t>
            </a:fld>
            <a:endParaRPr lang="zh-CN" altLang="en-US" sz="1200"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644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ea typeface="MS PGothic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/>
            <a:fld id="{7F8282A7-2A9C-3C41-AD08-E99D15014349}" type="slidenum">
              <a:rPr lang="zh-CN" altLang="en-US" sz="1200">
                <a:ea typeface="SimSun" charset="-122"/>
              </a:rPr>
              <a:pPr eaLnBrk="1" hangingPunct="1"/>
              <a:t>11</a:t>
            </a:fld>
            <a:endParaRPr lang="zh-CN" altLang="en-US" sz="1200"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7788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75254-7913-7541-ACB7-821D89AE84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1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75254-7913-7541-ACB7-821D89AE84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4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75254-7913-7541-ACB7-821D89AE84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3D0D-6616-42CA-8509-B0145E477D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0D256-0BB9-41D1-9D87-DB9B318BC9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C35A3-8E0A-4CF1-A0D3-DB3A28A373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DD60A-FFAD-468C-B022-32E1587D1C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48F8-D994-4568-A96E-0F3C3D3DE7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1FC7E-C12F-4E21-8A75-29C9D02E0F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588334C-459B-4D41-A451-EFC5612EE2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13196-17C8-A548-9F6E-0C33E256D4B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225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F874E-5FFE-46FF-9958-B13AF926AC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9AC0B-8BB9-4EF0-8FDE-F3F4FBC30E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5F825-7B61-4220-810F-FA7690D19A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420CE-7C20-4894-A7BD-22543E619E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AF475-E3C2-4E42-A95A-B1EC2DEC3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D1B7F-64D0-4E3E-A6A8-95C883554A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6AC4F-9F07-4DD6-AB2B-0689576F1C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E58A7-D9F5-4787-BC8A-BFFC7E9101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AC818-BCFD-4E17-9FE3-1346979015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3870F-5540-48C2-BF58-48C17A1AB5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7ADB6-19CA-4A7E-B6FC-AFA0A3637D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8BC0-74DA-476A-BDE7-39EDB0886B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C0B0B-9838-4701-B204-44D96EA29D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A727-162E-45AE-8344-5F2E309A94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448B-854C-4487-8543-F18B5FF344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DA70D-1861-494E-93E7-018A2B2DC2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B9E0EB-3C2E-4677-824F-8DD8CD516E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C8FA13-F709-48DC-AE6B-D9F5E4D971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anHgPprl-0&amp;list=RDc39QnY7eMXE" TargetMode="External"/><Relationship Id="rId2" Type="http://schemas.openxmlformats.org/officeDocument/2006/relationships/hyperlink" Target="https://www.youtube.com/watch?v=c39QnY7eM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pNR_1TRRMA" TargetMode="External"/><Relationship Id="rId2" Type="http://schemas.openxmlformats.org/officeDocument/2006/relationships/hyperlink" Target="https://www.youtube.com/watch?v=nWe6HXwywO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-1" y="29191"/>
            <a:ext cx="12115801" cy="1329530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      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:     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shēngrì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pài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duì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第十四课：生日派对 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Lesson Fourteen: Birthday Party</a:t>
            </a:r>
            <a:endParaRPr lang="zh-CN" altLang="en-US" sz="3200" dirty="0">
              <a:latin typeface="DFKai-SB" charset="0"/>
              <a:ea typeface="DFKai-S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5" y="149806"/>
            <a:ext cx="1099446" cy="10994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443" y="1515408"/>
            <a:ext cx="6088935" cy="524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0" y="0"/>
            <a:ext cx="12093262" cy="9530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脸</a:t>
            </a:r>
            <a:r>
              <a:rPr lang="ja-JP" altLang="en-US" sz="54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ja-JP" sz="48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4000" dirty="0" err="1">
                <a:ea typeface="SimSun" charset="-122"/>
              </a:rPr>
              <a:t>liǎn</a:t>
            </a:r>
            <a:r>
              <a:rPr lang="en-US" altLang="zh-CN" sz="4000" dirty="0">
                <a:ea typeface="SimSun" charset="-122"/>
              </a:rPr>
              <a:t> 	         	 			 (face)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325" y="51854"/>
            <a:ext cx="867875" cy="867875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4" y="1159098"/>
            <a:ext cx="11885698" cy="5602175"/>
          </a:xfrm>
        </p:spPr>
      </p:pic>
    </p:spTree>
    <p:extLst>
      <p:ext uri="{BB962C8B-B14F-4D97-AF65-F5344CB8AC3E}">
        <p14:creationId xmlns:p14="http://schemas.microsoft.com/office/powerpoint/2010/main" val="12333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0" y="0"/>
            <a:ext cx="12093262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脸</a:t>
            </a:r>
            <a:r>
              <a:rPr lang="ja-JP" altLang="en-US" sz="54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ja-JP" sz="48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4000" dirty="0" err="1">
                <a:ea typeface="SimSun" charset="-122"/>
              </a:rPr>
              <a:t>liǎn</a:t>
            </a:r>
            <a:r>
              <a:rPr lang="en-US" altLang="zh-CN" sz="4000" dirty="0">
                <a:ea typeface="SimSun" charset="-122"/>
              </a:rPr>
              <a:t> 	         	 			 (face)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325" y="103370"/>
            <a:ext cx="972487" cy="97248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194214" y="1336798"/>
            <a:ext cx="8447509" cy="523067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000" dirty="0">
                <a:solidFill>
                  <a:srgbClr val="007935"/>
                </a:solidFill>
                <a:ea typeface="Kaiti SC" charset="-122"/>
                <a:cs typeface="Kaiti SC" charset="-122"/>
              </a:rPr>
              <a:t>Describe facial feature in Chinese</a:t>
            </a:r>
            <a:r>
              <a:rPr lang="zh-CN" altLang="en-US" sz="4000" dirty="0">
                <a:solidFill>
                  <a:srgbClr val="007935"/>
                </a:solidFill>
                <a:ea typeface="Kaiti SC" charset="-122"/>
                <a:cs typeface="Kaiti SC" charset="-122"/>
              </a:rPr>
              <a:t>：</a:t>
            </a:r>
            <a:endParaRPr lang="en-US" altLang="zh-CN" sz="4000" dirty="0">
              <a:solidFill>
                <a:srgbClr val="007935"/>
              </a:solidFill>
              <a:ea typeface="Kaiti SC" charset="-122"/>
              <a:cs typeface="Kaiti SC" charset="-122"/>
            </a:endParaRPr>
          </a:p>
          <a:p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长长的</a:t>
            </a:r>
            <a:r>
              <a:rPr lang="en-US" altLang="zh-TW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</a:t>
            </a:r>
            <a:r>
              <a:rPr lang="en-US" altLang="zh-TW" sz="3600" dirty="0" err="1">
                <a:solidFill>
                  <a:srgbClr val="007935"/>
                </a:solidFill>
                <a:ea typeface="KaiTi" panose="02010609060101010101" pitchFamily="49" charset="-122"/>
                <a:cs typeface="Kaiti SC" charset="-122"/>
              </a:rPr>
              <a:t>cháng</a:t>
            </a:r>
            <a:endParaRPr lang="en-US" altLang="zh-CN" sz="3600" dirty="0">
              <a:solidFill>
                <a:srgbClr val="007935"/>
              </a:solidFill>
              <a:ea typeface="KaiTi" panose="02010609060101010101" pitchFamily="49" charset="-122"/>
              <a:cs typeface="Kaiti SC" charset="-122"/>
            </a:endParaRPr>
          </a:p>
          <a:p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高高的</a:t>
            </a:r>
            <a:r>
              <a:rPr lang="en-US" altLang="zh-TW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</a:t>
            </a:r>
            <a:r>
              <a:rPr lang="en-US" altLang="zh-TW" sz="3600" dirty="0" err="1">
                <a:solidFill>
                  <a:srgbClr val="007935"/>
                </a:solidFill>
                <a:ea typeface="KaiTi" panose="02010609060101010101" pitchFamily="49" charset="-122"/>
                <a:cs typeface="Kaiti SC" charset="-122"/>
              </a:rPr>
              <a:t>gāo</a:t>
            </a:r>
            <a:r>
              <a:rPr lang="zh-TW" altLang="en-US" sz="3600" dirty="0">
                <a:solidFill>
                  <a:srgbClr val="007935"/>
                </a:solidFill>
                <a:ea typeface="KaiTi" panose="02010609060101010101" pitchFamily="49" charset="-122"/>
                <a:cs typeface="Kaiti SC" charset="-122"/>
              </a:rPr>
              <a:t> </a:t>
            </a:r>
            <a:endParaRPr lang="en-US" altLang="zh-TW" sz="3600" dirty="0">
              <a:solidFill>
                <a:srgbClr val="007935"/>
              </a:solidFill>
              <a:ea typeface="KaiTi" panose="02010609060101010101" pitchFamily="49" charset="-122"/>
              <a:cs typeface="Kaiti SC" charset="-122"/>
            </a:endParaRPr>
          </a:p>
          <a:p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圆圆的</a:t>
            </a:r>
            <a:r>
              <a:rPr lang="en-US" altLang="zh-CN" sz="3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</a:t>
            </a:r>
            <a:r>
              <a:rPr lang="en-US" altLang="zh-CN" sz="3600" dirty="0" err="1">
                <a:solidFill>
                  <a:srgbClr val="007935"/>
                </a:solidFill>
                <a:ea typeface="KaiTi" panose="02010609060101010101" pitchFamily="49" charset="-122"/>
                <a:cs typeface="Kaiti SC" charset="-122"/>
              </a:rPr>
              <a:t>yuán</a:t>
            </a:r>
            <a:endParaRPr lang="en-US" altLang="zh-TW" sz="3600" dirty="0">
              <a:solidFill>
                <a:srgbClr val="007935"/>
              </a:solidFill>
              <a:ea typeface="KaiTi" panose="02010609060101010101" pitchFamily="49" charset="-122"/>
              <a:cs typeface="Kaiti SC" charset="-122"/>
            </a:endParaRPr>
          </a:p>
          <a:p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大大的</a:t>
            </a:r>
            <a:endParaRPr lang="en-US" altLang="zh-CN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小小的</a:t>
            </a:r>
            <a:endParaRPr lang="en-US" altLang="zh-TW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555" y="2224117"/>
            <a:ext cx="7721524" cy="4343357"/>
          </a:xfrm>
        </p:spPr>
      </p:pic>
    </p:spTree>
    <p:extLst>
      <p:ext uri="{BB962C8B-B14F-4D97-AF65-F5344CB8AC3E}">
        <p14:creationId xmlns:p14="http://schemas.microsoft.com/office/powerpoint/2010/main" val="40479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2"/>
          <p:cNvSpPr>
            <a:spLocks noGrp="1"/>
          </p:cNvSpPr>
          <p:nvPr>
            <p:ph type="body" idx="2"/>
          </p:nvPr>
        </p:nvSpPr>
        <p:spPr>
          <a:xfrm>
            <a:off x="194454" y="1740510"/>
            <a:ext cx="7981842" cy="416770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7935"/>
                </a:solidFill>
              </a:rPr>
              <a:t>                                   </a:t>
            </a:r>
            <a:r>
              <a:rPr lang="zh-CN" altLang="en-US" sz="3200" dirty="0">
                <a:solidFill>
                  <a:srgbClr val="007935"/>
                </a:solidFill>
              </a:rPr>
              <a:t>    </a:t>
            </a:r>
            <a:r>
              <a:rPr lang="en-US" sz="3200" dirty="0" err="1">
                <a:solidFill>
                  <a:srgbClr val="007935"/>
                </a:solidFill>
              </a:rPr>
              <a:t>cháng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cháng</a:t>
            </a:r>
            <a:r>
              <a:rPr lang="en-US" sz="3200" dirty="0">
                <a:solidFill>
                  <a:srgbClr val="007935"/>
                </a:solidFill>
              </a:rPr>
              <a:t> de</a:t>
            </a:r>
            <a:endParaRPr lang="en-US" altLang="zh-CN" sz="5400" dirty="0">
              <a:solidFill>
                <a:srgbClr val="007935"/>
              </a:solidFill>
              <a:ea typeface="Kaiti TC" charset="-120"/>
              <a:cs typeface="Kaiti TC" charset="-120"/>
            </a:endParaRPr>
          </a:p>
          <a:p>
            <a:pPr marL="685800" lvl="0" indent="-6858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zh-CN" altLang="en-US" sz="6000" dirty="0">
                <a:solidFill>
                  <a:srgbClr val="007935"/>
                </a:solidFill>
                <a:ea typeface="KaiTi" panose="02010609060101010101" pitchFamily="49" charset="-122"/>
                <a:cs typeface="Kaiti TC" charset="-120"/>
              </a:rPr>
              <a:t>狗的耳朵</a:t>
            </a:r>
            <a:r>
              <a:rPr lang="zh-CN" altLang="en-US" sz="6000" dirty="0">
                <a:solidFill>
                  <a:srgbClr val="C00000"/>
                </a:solidFill>
                <a:ea typeface="KaiTi" panose="02010609060101010101" pitchFamily="49" charset="-122"/>
                <a:cs typeface="Kaiti TC" charset="-120"/>
              </a:rPr>
              <a:t>长长的</a:t>
            </a:r>
            <a:r>
              <a:rPr lang="zh-CN" altLang="en-US" sz="6000" dirty="0">
                <a:solidFill>
                  <a:srgbClr val="007935"/>
                </a:solidFill>
                <a:ea typeface="Kaiti TC" charset="-120"/>
                <a:cs typeface="Kaiti TC" charset="-120"/>
              </a:rPr>
              <a:t>。</a:t>
            </a:r>
            <a:endParaRPr lang="en-US" altLang="zh-CN" sz="6000" dirty="0">
              <a:solidFill>
                <a:srgbClr val="007935"/>
              </a:solidFill>
              <a:ea typeface="Kaiti TC" charset="-120"/>
              <a:cs typeface="Kaiti TC" charset="-120"/>
            </a:endParaRPr>
          </a:p>
          <a:p>
            <a:pPr lvl="0">
              <a:spcBef>
                <a:spcPts val="0"/>
              </a:spcBef>
            </a:pPr>
            <a:r>
              <a:rPr lang="zh-CN" altLang="en-US" sz="5400" dirty="0">
                <a:solidFill>
                  <a:srgbClr val="007935"/>
                </a:solidFill>
                <a:latin typeface="Kaiti TC" charset="-120"/>
                <a:ea typeface="Kaiti TC" charset="-120"/>
                <a:cs typeface="Kaiti TC" charset="-120"/>
              </a:rPr>
              <a:t>                </a:t>
            </a:r>
            <a:r>
              <a:rPr lang="en-US" altLang="zh-CN" sz="3200" dirty="0" err="1" smtClean="0">
                <a:solidFill>
                  <a:srgbClr val="007935"/>
                </a:solidFill>
              </a:rPr>
              <a:t>zhǎng</a:t>
            </a:r>
            <a:r>
              <a:rPr lang="en-US" altLang="zh-CN" sz="3200" dirty="0" smtClean="0">
                <a:solidFill>
                  <a:srgbClr val="007935"/>
                </a:solidFill>
              </a:rPr>
              <a:t> </a:t>
            </a:r>
            <a:r>
              <a:rPr lang="en-US" altLang="zh-CN" sz="3200" dirty="0">
                <a:solidFill>
                  <a:srgbClr val="007935"/>
                </a:solidFill>
              </a:rPr>
              <a:t>de</a:t>
            </a:r>
          </a:p>
          <a:p>
            <a:pPr marL="685800" lvl="0" indent="-685800">
              <a:spcBef>
                <a:spcPts val="0"/>
              </a:spcBef>
              <a:buFont typeface="Arial" charset="0"/>
              <a:buChar char="•"/>
            </a:pPr>
            <a:r>
              <a:rPr lang="zh-CN" altLang="en-US" sz="6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我妹妹</a:t>
            </a:r>
            <a:r>
              <a:rPr lang="zh-CN" altLang="en-US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长得</a:t>
            </a:r>
            <a:r>
              <a:rPr lang="zh-CN" altLang="en-US" sz="6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很可爱。</a:t>
            </a:r>
            <a:endParaRPr lang="en-US" altLang="zh-CN" sz="6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6705"/>
            <a:ext cx="12073180" cy="92333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长</a:t>
            </a:r>
            <a:r>
              <a:rPr lang="zh-CN" altLang="en-US" sz="3600" dirty="0">
                <a:ea typeface="宋体" charset="-122"/>
              </a:rPr>
              <a:t>  </a:t>
            </a:r>
            <a:r>
              <a:rPr lang="en-US" altLang="zh-CN" sz="3600" dirty="0">
                <a:ea typeface="宋体" charset="-122"/>
              </a:rPr>
              <a:t>   </a:t>
            </a:r>
            <a:r>
              <a:rPr lang="en-US" altLang="zh-CN" sz="3600" dirty="0" err="1">
                <a:latin typeface="+mn-lt"/>
                <a:ea typeface="宋体" charset="-122"/>
              </a:rPr>
              <a:t>cháng</a:t>
            </a:r>
            <a:r>
              <a:rPr lang="en-US" altLang="zh-CN" sz="3600" dirty="0">
                <a:latin typeface="+mn-lt"/>
                <a:ea typeface="宋体" charset="-122"/>
              </a:rPr>
              <a:t>   (long) </a:t>
            </a:r>
            <a:r>
              <a:rPr lang="en-US" altLang="zh-CN" sz="3600" dirty="0" err="1">
                <a:latin typeface="+mn-lt"/>
                <a:ea typeface="宋体" charset="-122"/>
              </a:rPr>
              <a:t>adj</a:t>
            </a:r>
            <a:r>
              <a:rPr lang="en-US" altLang="zh-CN" sz="3600" dirty="0">
                <a:latin typeface="+mn-lt"/>
                <a:ea typeface="宋体" charset="-122"/>
              </a:rPr>
              <a:t>;    </a:t>
            </a:r>
            <a:r>
              <a:rPr lang="en-US" altLang="zh-CN" sz="3600" dirty="0" err="1">
                <a:latin typeface="+mn-lt"/>
                <a:ea typeface="宋体" charset="-122"/>
              </a:rPr>
              <a:t>zhǎng</a:t>
            </a:r>
            <a:r>
              <a:rPr lang="en-US" altLang="zh-CN" sz="3600" dirty="0">
                <a:latin typeface="+mn-lt"/>
                <a:ea typeface="宋体" charset="-122"/>
              </a:rPr>
              <a:t>  (to grow; to appear) </a:t>
            </a:r>
            <a:r>
              <a:rPr lang="en-US" altLang="zh-CN" sz="3600" dirty="0" err="1">
                <a:latin typeface="+mn-lt"/>
                <a:ea typeface="宋体" charset="-122"/>
              </a:rPr>
              <a:t>adv</a:t>
            </a:r>
            <a:endParaRPr lang="zh-CN" altLang="en-US" sz="3600" dirty="0">
              <a:latin typeface="+mn-lt"/>
              <a:ea typeface="宋体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103" y="128952"/>
            <a:ext cx="772569" cy="772569"/>
          </a:xfrm>
          <a:prstGeom prst="rect">
            <a:avLst/>
          </a:prstGeom>
        </p:spPr>
      </p:pic>
      <p:pic>
        <p:nvPicPr>
          <p:cNvPr id="1026" name="Picture 2" descr="Image result for Sno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577" y="1284790"/>
            <a:ext cx="1641761" cy="25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ister graph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577" y="4297791"/>
            <a:ext cx="18478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56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0" y="16292"/>
            <a:ext cx="12083752" cy="101126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音乐活动时间</a:t>
            </a:r>
            <a:r>
              <a:rPr lang="en-US" altLang="zh-CN" sz="4000" dirty="0">
                <a:latin typeface="Kaiti SC" charset="-122"/>
                <a:ea typeface="Kaiti SC" charset="-122"/>
                <a:cs typeface="Kaiti SC" charset="-122"/>
              </a:rPr>
              <a:t>  </a:t>
            </a:r>
            <a:r>
              <a:rPr lang="en-US" altLang="zh-CN" sz="3600" dirty="0"/>
              <a:t>(</a:t>
            </a:r>
            <a:r>
              <a:rPr lang="en-US" altLang="zh-CN" sz="3600" dirty="0">
                <a:ea typeface="宋体" pitchFamily="2" charset="-122"/>
              </a:rPr>
              <a:t>Total Physical Response &amp;</a:t>
            </a:r>
            <a:r>
              <a:rPr lang="zh-CN" altLang="en-US" sz="3600" dirty="0">
                <a:ea typeface="宋体" pitchFamily="2" charset="-122"/>
              </a:rPr>
              <a:t> </a:t>
            </a:r>
            <a:r>
              <a:rPr lang="en-US" altLang="zh-CN" sz="3600" dirty="0"/>
              <a:t>music Time)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4" y="1305698"/>
            <a:ext cx="11816861" cy="555230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TW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  <a:hlinkClick r:id="rId2"/>
              </a:rPr>
              <a:t>头兒肩膀膝腳趾</a:t>
            </a:r>
            <a:r>
              <a:rPr lang="en-US" altLang="zh-TW" sz="4800" dirty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</a:rPr>
              <a:t>  </a:t>
            </a:r>
            <a:r>
              <a:rPr lang="en-US" sz="3900" dirty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  <a:hlinkClick r:id="rId3"/>
              </a:rPr>
              <a:t>Head Shoulders </a:t>
            </a:r>
            <a:r>
              <a:rPr lang="en-US" sz="3900" dirty="0" err="1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  <a:hlinkClick r:id="rId3"/>
              </a:rPr>
              <a:t>Knees&amp;Toes</a:t>
            </a:r>
            <a:endParaRPr lang="en-US" altLang="zh-TW" sz="4800" dirty="0">
              <a:solidFill>
                <a:srgbClr val="0070C0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r>
              <a:rPr lang="en-US" sz="4000" dirty="0" err="1"/>
              <a:t>Tóu</a:t>
            </a:r>
            <a:r>
              <a:rPr lang="en-US" sz="4000" dirty="0"/>
              <a:t> </a:t>
            </a:r>
            <a:r>
              <a:rPr lang="en-US" sz="4000" dirty="0" err="1"/>
              <a:t>er</a:t>
            </a:r>
            <a:r>
              <a:rPr lang="en-US" sz="4000" dirty="0"/>
              <a:t>, </a:t>
            </a:r>
            <a:r>
              <a:rPr lang="en-US" sz="4000" dirty="0" err="1"/>
              <a:t>jiānbǎng</a:t>
            </a:r>
            <a:r>
              <a:rPr lang="en-US" sz="4000" dirty="0"/>
              <a:t>, </a:t>
            </a:r>
            <a:r>
              <a:rPr lang="en-US" sz="4000" dirty="0" err="1"/>
              <a:t>xī</a:t>
            </a:r>
            <a:r>
              <a:rPr lang="en-US" sz="4000" dirty="0"/>
              <a:t> </a:t>
            </a:r>
            <a:r>
              <a:rPr lang="en-US" sz="4000" dirty="0" err="1"/>
              <a:t>jiǎozhǐ</a:t>
            </a:r>
            <a:r>
              <a:rPr lang="en-US" sz="4000" dirty="0"/>
              <a:t>, </a:t>
            </a:r>
            <a:r>
              <a:rPr lang="en-US" sz="4000" dirty="0" err="1"/>
              <a:t>xī</a:t>
            </a:r>
            <a:r>
              <a:rPr lang="en-US" sz="4000" dirty="0"/>
              <a:t> </a:t>
            </a:r>
            <a:r>
              <a:rPr lang="en-US" sz="4000" dirty="0" err="1"/>
              <a:t>jiǎozhǐ</a:t>
            </a:r>
            <a:endParaRPr lang="en-US" sz="4000" dirty="0"/>
          </a:p>
          <a:p>
            <a:r>
              <a:rPr lang="en-US" sz="4000" dirty="0" err="1"/>
              <a:t>tóu</a:t>
            </a:r>
            <a:r>
              <a:rPr lang="en-US" sz="4000" dirty="0"/>
              <a:t> </a:t>
            </a:r>
            <a:r>
              <a:rPr lang="en-US" sz="4000" dirty="0" err="1"/>
              <a:t>er</a:t>
            </a:r>
            <a:r>
              <a:rPr lang="en-US" sz="4000" dirty="0"/>
              <a:t>, </a:t>
            </a:r>
            <a:r>
              <a:rPr lang="en-US" sz="4000" dirty="0" err="1"/>
              <a:t>jiānbǎng</a:t>
            </a:r>
            <a:r>
              <a:rPr lang="en-US" sz="4000" dirty="0"/>
              <a:t>, </a:t>
            </a:r>
            <a:r>
              <a:rPr lang="en-US" sz="4000" dirty="0" err="1"/>
              <a:t>xī</a:t>
            </a:r>
            <a:r>
              <a:rPr lang="en-US" sz="4000" dirty="0"/>
              <a:t> </a:t>
            </a:r>
            <a:r>
              <a:rPr lang="en-US" sz="4000" dirty="0" err="1"/>
              <a:t>jiǎozhǐ</a:t>
            </a:r>
            <a:endParaRPr lang="en-US" sz="4000" dirty="0"/>
          </a:p>
          <a:p>
            <a:r>
              <a:rPr lang="en-US" sz="4000" dirty="0" err="1"/>
              <a:t>yǎn</a:t>
            </a:r>
            <a:r>
              <a:rPr lang="en-US" sz="4000" dirty="0"/>
              <a:t>, </a:t>
            </a:r>
            <a:r>
              <a:rPr lang="en-US" sz="4000" dirty="0" err="1"/>
              <a:t>ěr</a:t>
            </a:r>
            <a:r>
              <a:rPr lang="en-US" sz="4000" dirty="0"/>
              <a:t>, </a:t>
            </a:r>
            <a:r>
              <a:rPr lang="en-US" sz="4000" dirty="0" err="1"/>
              <a:t>bí</a:t>
            </a:r>
            <a:r>
              <a:rPr lang="en-US" sz="4000" dirty="0"/>
              <a:t> </a:t>
            </a:r>
            <a:r>
              <a:rPr lang="en-US" sz="4000" dirty="0" err="1"/>
              <a:t>hé</a:t>
            </a:r>
            <a:r>
              <a:rPr lang="en-US" sz="4000" dirty="0"/>
              <a:t> </a:t>
            </a:r>
            <a:r>
              <a:rPr lang="en-US" sz="4000" dirty="0" err="1"/>
              <a:t>kǒu</a:t>
            </a:r>
            <a:endParaRPr lang="en-US" sz="2000" dirty="0">
              <a:solidFill>
                <a:srgbClr val="0070C0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r>
              <a:rPr lang="zh-CN" altLang="en-US" sz="48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头</a:t>
            </a: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儿</a:t>
            </a:r>
            <a:r>
              <a:rPr lang="zh-TW" altLang="en-US" sz="4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、肩膀、膝</a:t>
            </a: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zh-TW" altLang="en-US" sz="4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腳趾</a:t>
            </a: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、</a:t>
            </a:r>
            <a:r>
              <a:rPr lang="zh-TW" altLang="en-US" sz="4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膝</a:t>
            </a: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zh-TW" altLang="en-US" sz="4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腳趾</a:t>
            </a:r>
            <a:endParaRPr lang="en-US" altLang="zh-TW" sz="4800" dirty="0"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头儿</a:t>
            </a:r>
            <a:r>
              <a:rPr lang="zh-TW" altLang="en-US" sz="4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、肩膀、膝</a:t>
            </a: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zh-TW" altLang="en-US" sz="4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腳趾</a:t>
            </a:r>
            <a:endParaRPr lang="en-US" altLang="zh-TW" sz="4800" dirty="0"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r>
              <a:rPr lang="zh-TW" altLang="en-US" sz="4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眼、耳、鼻</a:t>
            </a:r>
            <a:r>
              <a:rPr lang="zh-TW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和</a:t>
            </a:r>
            <a:r>
              <a:rPr lang="zh-TW" altLang="en-US" sz="4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口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139" y="85827"/>
            <a:ext cx="872196" cy="8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92"/>
            <a:ext cx="12192000" cy="1011266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音乐活动时间</a:t>
            </a:r>
            <a:r>
              <a:rPr lang="en-US" altLang="zh-CN" dirty="0"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en-US" altLang="zh-CN" sz="3600" dirty="0">
                <a:latin typeface="+mn-lt"/>
              </a:rPr>
              <a:t>(</a:t>
            </a:r>
            <a:r>
              <a:rPr lang="en-US" altLang="zh-CN" sz="3600" dirty="0">
                <a:latin typeface="+mn-lt"/>
                <a:ea typeface="宋体" pitchFamily="2" charset="-122"/>
              </a:rPr>
              <a:t>Total Physical Response &amp;</a:t>
            </a:r>
            <a:r>
              <a:rPr lang="zh-CN" altLang="en-US" sz="3600" dirty="0">
                <a:latin typeface="+mn-lt"/>
                <a:ea typeface="宋体" pitchFamily="2" charset="-122"/>
              </a:rPr>
              <a:t> </a:t>
            </a:r>
            <a:r>
              <a:rPr lang="en-US" altLang="zh-CN" sz="3600" dirty="0">
                <a:latin typeface="+mn-lt"/>
              </a:rPr>
              <a:t>music Time)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" y="1452609"/>
            <a:ext cx="11296357" cy="51732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  <a:hlinkClick r:id="rId2"/>
              </a:rPr>
              <a:t>头和肩膀</a:t>
            </a:r>
            <a:r>
              <a:rPr lang="zh-CN" altLang="en-US" sz="4400" dirty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</a:rPr>
              <a:t>（</a:t>
            </a:r>
            <a:r>
              <a:rPr lang="en-US" sz="4000" dirty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  <a:hlinkClick r:id="rId3"/>
              </a:rPr>
              <a:t>Head Shoulders Knees &amp; Toes</a:t>
            </a:r>
            <a:r>
              <a:rPr lang="zh-CN" altLang="en-US" sz="4400" dirty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</a:rPr>
              <a:t>）</a:t>
            </a:r>
            <a:endParaRPr lang="en-US" altLang="zh-CN" sz="4400" dirty="0">
              <a:solidFill>
                <a:srgbClr val="0070C0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rgbClr val="0070C0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r>
              <a:rPr lang="zh-CN" altLang="en-US" sz="44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头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和</a:t>
            </a:r>
            <a:r>
              <a:rPr lang="zh-CN" altLang="en-US" sz="44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肩膀， 膝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和</a:t>
            </a:r>
            <a:r>
              <a:rPr lang="zh-CN" altLang="en-US" sz="44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脚， 膝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和</a:t>
            </a:r>
            <a:r>
              <a:rPr lang="zh-CN" altLang="en-US" sz="44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脚。</a:t>
            </a:r>
          </a:p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头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和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肩膀， 膝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和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脚， 膝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和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脚。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r>
              <a:rPr lang="zh-CN" altLang="en-US" sz="4400" dirty="0" smtClean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眼</a:t>
            </a:r>
            <a:r>
              <a:rPr lang="zh-CN" altLang="en-US" sz="44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睛、耳朵、鼻子、嘴</a:t>
            </a:r>
            <a:r>
              <a:rPr lang="zh-CN" altLang="en-US" sz="4400" dirty="0" smtClean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。</a:t>
            </a:r>
            <a:endParaRPr lang="en-US" altLang="zh-CN" sz="4400" dirty="0" smtClean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indent="0">
              <a:buNone/>
            </a:pPr>
            <a:r>
              <a:rPr lang="en-US" sz="3600" dirty="0" smtClean="0"/>
              <a:t>    </a:t>
            </a:r>
            <a:r>
              <a:rPr lang="en-US" sz="3600" dirty="0" err="1" smtClean="0"/>
              <a:t>yǎnjīng</a:t>
            </a:r>
            <a:r>
              <a:rPr lang="en-US" sz="3600" dirty="0" smtClean="0"/>
              <a:t>    </a:t>
            </a:r>
            <a:r>
              <a:rPr lang="en-US" sz="3600" dirty="0" err="1" smtClean="0"/>
              <a:t>ěrduo</a:t>
            </a:r>
            <a:r>
              <a:rPr lang="en-US" sz="3600" dirty="0" smtClean="0"/>
              <a:t>       </a:t>
            </a:r>
            <a:r>
              <a:rPr lang="en-US" sz="3600" dirty="0" err="1" smtClean="0"/>
              <a:t>bízi</a:t>
            </a:r>
            <a:r>
              <a:rPr lang="en-US" sz="3600" dirty="0" smtClean="0"/>
              <a:t>       </a:t>
            </a:r>
            <a:r>
              <a:rPr lang="en-US" sz="3600" dirty="0" err="1" smtClean="0"/>
              <a:t>zuǐ</a:t>
            </a:r>
            <a:endParaRPr lang="zh-CN" altLang="en-US" sz="3600" dirty="0">
              <a:solidFill>
                <a:schemeClr val="tx1"/>
              </a:solidFill>
              <a:ea typeface="KaiTi" panose="02010609060101010101" pitchFamily="49" charset="-122"/>
              <a:cs typeface="Kaiti SC" charset="-122"/>
            </a:endParaRPr>
          </a:p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头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和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肩膀， 膝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和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脚， 膝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和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脚。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012" y="155362"/>
            <a:ext cx="872196" cy="8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2"/>
          <p:cNvSpPr>
            <a:spLocks noGrp="1"/>
          </p:cNvSpPr>
          <p:nvPr>
            <p:ph type="body" idx="2"/>
          </p:nvPr>
        </p:nvSpPr>
        <p:spPr>
          <a:xfrm>
            <a:off x="153859" y="1468252"/>
            <a:ext cx="9606830" cy="4847488"/>
          </a:xfrm>
        </p:spPr>
        <p:txBody>
          <a:bodyPr/>
          <a:lstStyle/>
          <a:p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一定不一定？</a:t>
            </a:r>
            <a:endParaRPr lang="en-US" altLang="zh-CN" sz="5400" dirty="0">
              <a:solidFill>
                <a:srgbClr val="C00000"/>
              </a:solidFill>
              <a:latin typeface="KaiTi" charset="-122"/>
              <a:ea typeface="KaiTi" charset="-122"/>
              <a:cs typeface="KaiTi" charset="-122"/>
            </a:endParaRPr>
          </a:p>
          <a:p>
            <a:endParaRPr lang="en-US" altLang="zh-CN" sz="800" dirty="0">
              <a:solidFill>
                <a:srgbClr val="C0000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857250" indent="-857250" eaLnBrk="1" hangingPunct="1">
              <a:buFont typeface="Arial" charset="0"/>
              <a:buChar char="•"/>
            </a:pP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爸爸很帅，儿子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一定</a:t>
            </a: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也很帅？</a:t>
            </a:r>
            <a:endParaRPr lang="en-US" altLang="zh-CN" sz="54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pPr eaLnBrk="1" hangingPunct="1"/>
            <a:endParaRPr lang="en-US" altLang="zh-CN" sz="10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pPr eaLnBrk="1" hangingPunct="1">
              <a:spcBef>
                <a:spcPts val="0"/>
              </a:spcBef>
            </a:pP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         聪明</a:t>
            </a:r>
            <a:endParaRPr lang="en-US" altLang="zh-CN" sz="54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pPr eaLnBrk="1" hangingPunct="1">
              <a:spcBef>
                <a:spcPts val="0"/>
              </a:spcBef>
            </a:pPr>
            <a:r>
              <a:rPr lang="zh-CN" altLang="en-US" sz="5400" dirty="0">
                <a:solidFill>
                  <a:srgbClr val="007935"/>
                </a:solidFill>
                <a:ea typeface="KaiTi" charset="-122"/>
                <a:cs typeface="KaiTi" charset="-122"/>
              </a:rPr>
              <a:t>                    </a:t>
            </a:r>
            <a:r>
              <a:rPr lang="en-US" sz="3600" dirty="0" err="1">
                <a:solidFill>
                  <a:srgbClr val="007935"/>
                </a:solidFill>
              </a:rPr>
              <a:t>Cōng</a:t>
            </a:r>
            <a:r>
              <a:rPr lang="zh-CN" alt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míng</a:t>
            </a:r>
            <a:endParaRPr lang="en-US" sz="3600" dirty="0">
              <a:solidFill>
                <a:srgbClr val="007935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zh-CN" altLang="en-US" sz="3600" dirty="0">
                <a:solidFill>
                  <a:srgbClr val="007935"/>
                </a:solidFill>
              </a:rPr>
              <a:t>                               </a:t>
            </a:r>
            <a:r>
              <a:rPr lang="en-US" altLang="zh-CN" sz="3600" dirty="0">
                <a:solidFill>
                  <a:srgbClr val="007935"/>
                </a:solidFill>
              </a:rPr>
              <a:t>smart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6705"/>
            <a:ext cx="12073180" cy="92333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一定</a:t>
            </a:r>
            <a:r>
              <a:rPr lang="en-US" altLang="zh-CN" sz="54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3600" dirty="0" err="1">
                <a:latin typeface="+mn-lt"/>
                <a:ea typeface="宋体" charset="-122"/>
              </a:rPr>
              <a:t>yí</a:t>
            </a:r>
            <a:r>
              <a:rPr lang="en-US" altLang="zh-CN" sz="3600" dirty="0">
                <a:latin typeface="+mn-lt"/>
                <a:ea typeface="宋体" charset="-122"/>
              </a:rPr>
              <a:t> </a:t>
            </a:r>
            <a:r>
              <a:rPr lang="en-US" altLang="zh-CN" sz="3600" dirty="0" err="1">
                <a:latin typeface="+mn-lt"/>
                <a:ea typeface="宋体" charset="-122"/>
              </a:rPr>
              <a:t>dìng</a:t>
            </a:r>
            <a:r>
              <a:rPr lang="en-US" altLang="zh-CN" sz="3600" dirty="0">
                <a:latin typeface="+mn-lt"/>
                <a:ea typeface="宋体" charset="-122"/>
              </a:rPr>
              <a:t>           certain(</a:t>
            </a:r>
            <a:r>
              <a:rPr lang="en-US" altLang="zh-CN" sz="3600" dirty="0" err="1">
                <a:latin typeface="+mn-lt"/>
                <a:ea typeface="宋体" charset="-122"/>
              </a:rPr>
              <a:t>ly</a:t>
            </a:r>
            <a:r>
              <a:rPr lang="en-US" altLang="zh-CN" sz="3600" dirty="0">
                <a:latin typeface="+mn-lt"/>
                <a:ea typeface="宋体" charset="-122"/>
              </a:rPr>
              <a:t>); definite(</a:t>
            </a:r>
            <a:r>
              <a:rPr lang="en-US" altLang="zh-CN" sz="3600" dirty="0" err="1">
                <a:latin typeface="+mn-lt"/>
                <a:ea typeface="宋体" charset="-122"/>
              </a:rPr>
              <a:t>ly</a:t>
            </a:r>
            <a:r>
              <a:rPr lang="en-US" altLang="zh-CN" sz="3600" dirty="0">
                <a:latin typeface="+mn-lt"/>
                <a:ea typeface="宋体" charset="-122"/>
              </a:rPr>
              <a:t>)    </a:t>
            </a:r>
            <a:r>
              <a:rPr lang="en-US" altLang="zh-CN" sz="3600" dirty="0" err="1">
                <a:latin typeface="+mn-lt"/>
                <a:ea typeface="宋体" charset="-122"/>
              </a:rPr>
              <a:t>adj;adv</a:t>
            </a:r>
            <a:endParaRPr lang="zh-CN" altLang="en-US" sz="3600" dirty="0">
              <a:latin typeface="+mn-lt"/>
              <a:ea typeface="宋体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103" y="128952"/>
            <a:ext cx="772569" cy="77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3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2"/>
          <p:cNvSpPr>
            <a:spLocks noGrp="1"/>
          </p:cNvSpPr>
          <p:nvPr>
            <p:ph type="body" idx="2"/>
          </p:nvPr>
        </p:nvSpPr>
        <p:spPr>
          <a:xfrm>
            <a:off x="94505" y="2902560"/>
            <a:ext cx="11884169" cy="4167700"/>
          </a:xfrm>
        </p:spPr>
        <p:txBody>
          <a:bodyPr/>
          <a:lstStyle/>
          <a:p>
            <a:pPr marL="685800" lvl="0" indent="-685800">
              <a:buFont typeface="Arial" charset="0"/>
              <a:buChar char="•"/>
            </a:pP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      的同学</a:t>
            </a:r>
            <a:r>
              <a:rPr lang="en-US" altLang="zh-CN" sz="4400" dirty="0">
                <a:solidFill>
                  <a:srgbClr val="007935"/>
                </a:solidFill>
                <a:latin typeface="Kaiti TC" charset="-120"/>
                <a:ea typeface="Kaiti TC" charset="-120"/>
                <a:cs typeface="Kaiti TC" charset="-120"/>
              </a:rPr>
              <a:t>   </a:t>
            </a:r>
            <a:r>
              <a:rPr lang="en-US" altLang="zh-CN" sz="4400" dirty="0" smtClean="0">
                <a:solidFill>
                  <a:srgbClr val="007935"/>
                </a:solidFill>
                <a:latin typeface="Kaiti TC" charset="-120"/>
                <a:ea typeface="Kaiti TC" charset="-120"/>
                <a:cs typeface="Kaiti TC" charset="-120"/>
              </a:rPr>
              <a:t>	  </a:t>
            </a:r>
            <a:r>
              <a:rPr lang="en-US" altLang="zh-CN" sz="3200" dirty="0" smtClean="0">
                <a:solidFill>
                  <a:srgbClr val="007935"/>
                </a:solidFill>
                <a:ea typeface="Kaiti TC" charset="-120"/>
                <a:cs typeface="Kaiti TC" charset="-120"/>
              </a:rPr>
              <a:t>My </a:t>
            </a:r>
            <a:r>
              <a:rPr lang="en-US" altLang="zh-CN" sz="3200" dirty="0">
                <a:solidFill>
                  <a:srgbClr val="007935"/>
                </a:solidFill>
                <a:ea typeface="Kaiti TC" charset="-120"/>
                <a:cs typeface="Kaiti TC" charset="-120"/>
              </a:rPr>
              <a:t>classmate</a:t>
            </a:r>
          </a:p>
          <a:p>
            <a:pPr marL="685800" indent="-685800">
              <a:buFont typeface="Arial" charset="0"/>
              <a:buChar char="•"/>
            </a:pP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我中文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班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的同学</a:t>
            </a:r>
            <a:r>
              <a:rPr lang="en-US" altLang="zh-CN" sz="4400" dirty="0">
                <a:solidFill>
                  <a:srgbClr val="007935"/>
                </a:solidFill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en-US" altLang="zh-CN" sz="4400" dirty="0" smtClean="0">
                <a:solidFill>
                  <a:srgbClr val="007935"/>
                </a:solidFill>
                <a:latin typeface="Kaiti TC" charset="-120"/>
                <a:ea typeface="Kaiti TC" charset="-120"/>
                <a:cs typeface="Kaiti TC" charset="-120"/>
              </a:rPr>
              <a:t>	  </a:t>
            </a:r>
            <a:r>
              <a:rPr lang="en-US" altLang="zh-CN" sz="3200" dirty="0" smtClean="0">
                <a:solidFill>
                  <a:srgbClr val="007935"/>
                </a:solidFill>
                <a:ea typeface="Kaiti TC" charset="-120"/>
                <a:cs typeface="Kaiti TC" charset="-120"/>
              </a:rPr>
              <a:t>My </a:t>
            </a:r>
            <a:r>
              <a:rPr lang="en-US" altLang="zh-CN" sz="3200" dirty="0">
                <a:solidFill>
                  <a:srgbClr val="007935"/>
                </a:solidFill>
                <a:ea typeface="Kaiti TC" charset="-120"/>
                <a:cs typeface="Kaiti TC" charset="-120"/>
              </a:rPr>
              <a:t>Chinese classmate</a:t>
            </a:r>
          </a:p>
          <a:p>
            <a:pPr marL="685800" lvl="0" indent="-685800">
              <a:buFont typeface="Arial" charset="0"/>
              <a:buChar char="•"/>
            </a:pP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我的中文课</a:t>
            </a:r>
            <a:r>
              <a:rPr lang="zh-CN" altLang="en-US" sz="44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有三班</a:t>
            </a:r>
            <a:r>
              <a:rPr lang="zh-CN" altLang="en-US" sz="4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r>
              <a:rPr lang="en-US" altLang="zh-CN" sz="4400" dirty="0" smtClean="0">
                <a:solidFill>
                  <a:srgbClr val="007935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3200" dirty="0" smtClean="0">
                <a:solidFill>
                  <a:srgbClr val="007935"/>
                </a:solidFill>
                <a:ea typeface="Kaiti TC" charset="-120"/>
                <a:cs typeface="Kaiti TC" charset="-120"/>
              </a:rPr>
              <a:t>I have three Chinese classes.</a:t>
            </a:r>
            <a:endParaRPr lang="en-US" altLang="zh-CN" sz="3200" dirty="0">
              <a:solidFill>
                <a:srgbClr val="007935"/>
              </a:solidFill>
              <a:ea typeface="Kaiti TC" charset="-120"/>
              <a:cs typeface="Kaiti TC" charset="-12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6705"/>
            <a:ext cx="12073180" cy="92333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班</a:t>
            </a:r>
            <a:r>
              <a:rPr lang="zh-CN" altLang="en-US" sz="3600" dirty="0">
                <a:solidFill>
                  <a:srgbClr val="C00000"/>
                </a:solidFill>
                <a:ea typeface="宋体" charset="-122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+mn-lt"/>
                <a:ea typeface="宋体" charset="-122"/>
              </a:rPr>
              <a:t>bān</a:t>
            </a:r>
            <a:r>
              <a:rPr lang="en-US" altLang="zh-CN" sz="3600" dirty="0">
                <a:solidFill>
                  <a:srgbClr val="C00000"/>
                </a:solidFill>
                <a:latin typeface="+mn-lt"/>
                <a:ea typeface="宋体" charset="-122"/>
              </a:rPr>
              <a:t> </a:t>
            </a:r>
            <a:r>
              <a:rPr lang="en-US" altLang="zh-CN" sz="3600" dirty="0">
                <a:latin typeface="+mn-lt"/>
                <a:ea typeface="宋体" charset="-122"/>
              </a:rPr>
              <a:t>(the group of students who take a course together)</a:t>
            </a:r>
            <a:endParaRPr lang="zh-CN" altLang="en-US" sz="3600" dirty="0">
              <a:latin typeface="+mn-lt"/>
              <a:ea typeface="宋体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11" y="1144529"/>
            <a:ext cx="772569" cy="772569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993768"/>
            <a:ext cx="12073180" cy="92333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课</a:t>
            </a:r>
            <a:r>
              <a:rPr lang="zh-CN" altLang="en-US" sz="3600" dirty="0">
                <a:ea typeface="宋体" charset="-122"/>
              </a:rPr>
              <a:t> </a:t>
            </a:r>
            <a:r>
              <a:rPr lang="en-US" altLang="zh-CN" sz="3600" dirty="0" err="1">
                <a:latin typeface="+mn-lt"/>
                <a:ea typeface="宋体" charset="-122"/>
              </a:rPr>
              <a:t>kè</a:t>
            </a:r>
            <a:r>
              <a:rPr lang="en-US" altLang="zh-CN" sz="3600" dirty="0">
                <a:latin typeface="+mn-lt"/>
                <a:ea typeface="宋体" charset="-122"/>
              </a:rPr>
              <a:t> (refers to a course or a meeting time for the course)</a:t>
            </a:r>
            <a:endParaRPr lang="zh-CN" altLang="en-US" sz="3600" dirty="0">
              <a:latin typeface="+mn-lt"/>
              <a:ea typeface="宋体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10" y="112085"/>
            <a:ext cx="772569" cy="77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2"/>
          <p:cNvSpPr>
            <a:spLocks noGrp="1"/>
          </p:cNvSpPr>
          <p:nvPr>
            <p:ph type="body" idx="2"/>
          </p:nvPr>
        </p:nvSpPr>
        <p:spPr>
          <a:xfrm>
            <a:off x="111327" y="1255600"/>
            <a:ext cx="11814345" cy="5408435"/>
          </a:xfrm>
        </p:spPr>
        <p:txBody>
          <a:bodyPr/>
          <a:lstStyle/>
          <a:p>
            <a:pPr eaLnBrk="1" hangingPunct="1"/>
            <a:r>
              <a:rPr lang="en-US" altLang="zh-CN" sz="4000" dirty="0"/>
              <a:t>It is often used to signify an understanding or judgment which has proved to be erroneous. </a:t>
            </a:r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en-US" altLang="zh-CN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Ex: </a:t>
            </a: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我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以为</a:t>
            </a: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你吃素。 </a:t>
            </a:r>
            <a:endParaRPr lang="en-US" altLang="zh-CN" sz="54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pPr eaLnBrk="1" hangingPunct="1"/>
            <a:r>
              <a:rPr lang="en-US" altLang="zh-CN" sz="3200" dirty="0"/>
              <a:t>                </a:t>
            </a:r>
            <a:r>
              <a:rPr lang="en-US" altLang="zh-CN" sz="4000" dirty="0" err="1">
                <a:solidFill>
                  <a:srgbClr val="007935"/>
                </a:solidFill>
              </a:rPr>
              <a:t>Wǒ</a:t>
            </a:r>
            <a:r>
              <a:rPr lang="en-US" altLang="zh-CN" sz="4000" dirty="0">
                <a:solidFill>
                  <a:srgbClr val="007935"/>
                </a:solidFill>
              </a:rPr>
              <a:t> </a:t>
            </a:r>
            <a:r>
              <a:rPr lang="en-US" altLang="zh-CN" sz="4000" dirty="0" err="1">
                <a:solidFill>
                  <a:srgbClr val="007935"/>
                </a:solidFill>
              </a:rPr>
              <a:t>yǐwéi</a:t>
            </a:r>
            <a:r>
              <a:rPr lang="en-US" altLang="zh-CN" sz="4000" dirty="0">
                <a:solidFill>
                  <a:srgbClr val="007935"/>
                </a:solidFill>
              </a:rPr>
              <a:t> </a:t>
            </a:r>
            <a:r>
              <a:rPr lang="en-US" altLang="zh-CN" sz="4000" dirty="0" err="1">
                <a:solidFill>
                  <a:srgbClr val="007935"/>
                </a:solidFill>
              </a:rPr>
              <a:t>nǐ</a:t>
            </a:r>
            <a:r>
              <a:rPr lang="en-US" altLang="zh-CN" sz="4000" dirty="0">
                <a:solidFill>
                  <a:srgbClr val="007935"/>
                </a:solidFill>
              </a:rPr>
              <a:t> </a:t>
            </a:r>
            <a:r>
              <a:rPr lang="en-US" altLang="zh-CN" sz="4000" dirty="0" err="1">
                <a:solidFill>
                  <a:srgbClr val="007935"/>
                </a:solidFill>
              </a:rPr>
              <a:t>chī</a:t>
            </a:r>
            <a:r>
              <a:rPr lang="en-US" altLang="zh-CN" sz="4000" dirty="0">
                <a:solidFill>
                  <a:srgbClr val="007935"/>
                </a:solidFill>
              </a:rPr>
              <a:t> </a:t>
            </a:r>
            <a:r>
              <a:rPr lang="en-US" altLang="zh-CN" sz="4000" dirty="0" err="1">
                <a:solidFill>
                  <a:srgbClr val="007935"/>
                </a:solidFill>
              </a:rPr>
              <a:t>sù</a:t>
            </a:r>
            <a:endParaRPr lang="en-US" altLang="zh-CN" sz="4000" dirty="0">
              <a:solidFill>
                <a:srgbClr val="007935"/>
              </a:solidFill>
            </a:endParaRPr>
          </a:p>
          <a:p>
            <a:pPr eaLnBrk="1" hangingPunct="1"/>
            <a:r>
              <a:rPr lang="en-US" altLang="zh-CN" sz="4000" dirty="0">
                <a:solidFill>
                  <a:srgbClr val="007935"/>
                </a:solidFill>
              </a:rPr>
              <a:t>             I thought you were a vegetarian.</a:t>
            </a:r>
          </a:p>
          <a:p>
            <a:pPr eaLnBrk="1" hangingPunct="1"/>
            <a:endParaRPr lang="zh-CN" altLang="en-US" sz="32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6705"/>
            <a:ext cx="12073180" cy="92333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以为</a:t>
            </a:r>
            <a:r>
              <a:rPr lang="en-US" altLang="zh-CN" sz="5400" dirty="0"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CN" sz="3600" dirty="0" err="1">
                <a:latin typeface="+mn-lt"/>
                <a:ea typeface="宋体" charset="-122"/>
              </a:rPr>
              <a:t>yǐwéi</a:t>
            </a:r>
            <a:r>
              <a:rPr lang="en-US" altLang="zh-CN" sz="3600" dirty="0">
                <a:latin typeface="+mn-lt"/>
                <a:ea typeface="宋体" charset="-122"/>
              </a:rPr>
              <a:t>   		(to assume erroneously)    verb</a:t>
            </a:r>
            <a:endParaRPr lang="zh-CN" altLang="en-US" sz="3600" dirty="0">
              <a:latin typeface="+mn-lt"/>
              <a:ea typeface="宋体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103" y="128952"/>
            <a:ext cx="772569" cy="772569"/>
          </a:xfrm>
          <a:prstGeom prst="rect">
            <a:avLst/>
          </a:prstGeom>
        </p:spPr>
      </p:pic>
      <p:pic>
        <p:nvPicPr>
          <p:cNvPr id="8" name="Picture 4" descr="C:\Documents and Settings\yan.DINGFAMILY\Local Settings\Temporary Internet Files\Content.IE5\92CIKQ7V\MM90022377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327" y="4128655"/>
            <a:ext cx="2250823" cy="18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25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2001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第十四课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对话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77AFDCB-9B42-1244-A3EA-6FC6DF4813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95736" y="2422032"/>
            <a:ext cx="9144000" cy="2992726"/>
          </a:xfrm>
        </p:spPr>
        <p:txBody>
          <a:bodyPr>
            <a:normAutofit lnSpcReduction="10000"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Yǔ</a:t>
            </a:r>
            <a:r>
              <a:rPr lang="zh-CN" altLang="en-US" sz="4800" dirty="0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fǎ</a:t>
            </a:r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r>
              <a:rPr lang="zh-TW" altLang="en-US" sz="80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语法</a:t>
            </a:r>
            <a:endParaRPr lang="en-US" altLang="zh-TW" sz="8000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4800" dirty="0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grammar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2"/>
          <p:cNvSpPr>
            <a:spLocks noGrp="1"/>
          </p:cNvSpPr>
          <p:nvPr>
            <p:ph type="body" idx="2"/>
          </p:nvPr>
        </p:nvSpPr>
        <p:spPr>
          <a:xfrm>
            <a:off x="137304" y="1204400"/>
            <a:ext cx="7981842" cy="3406238"/>
          </a:xfrm>
        </p:spPr>
        <p:txBody>
          <a:bodyPr/>
          <a:lstStyle/>
          <a:p>
            <a:pPr lvl="0"/>
            <a:r>
              <a:rPr lang="en-US" altLang="zh-TW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Q:</a:t>
            </a:r>
            <a:r>
              <a:rPr lang="zh-TW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你</a:t>
            </a:r>
            <a:r>
              <a:rPr lang="zh-TW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在</a:t>
            </a:r>
            <a:r>
              <a:rPr lang="zh-TW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做什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么</a:t>
            </a:r>
            <a:r>
              <a:rPr lang="zh-TW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呢？</a:t>
            </a:r>
          </a:p>
          <a:p>
            <a:pPr lvl="0"/>
            <a:r>
              <a:rPr lang="en-US" altLang="zh-TW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A:</a:t>
            </a:r>
            <a:r>
              <a:rPr lang="zh-TW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我</a:t>
            </a:r>
            <a:r>
              <a:rPr lang="zh-TW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在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跳舞</a:t>
            </a:r>
            <a:r>
              <a:rPr lang="zh-TW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呢！</a:t>
            </a:r>
            <a:endParaRPr lang="en-US" altLang="zh-TW" sz="48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lvl="0"/>
            <a:endParaRPr lang="en-US" altLang="zh-TW" sz="8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lvl="0"/>
            <a:r>
              <a:rPr lang="zh-CN" alt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三</a:t>
            </a:r>
            <a:r>
              <a: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个钟头后</a:t>
            </a:r>
            <a:r>
              <a:rPr lang="is-IS" altLang="zh-CN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…   </a:t>
            </a:r>
            <a:r>
              <a:rPr lang="is-I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ea typeface="KaiTi" charset="-122"/>
                <a:cs typeface="KaiTi" charset="-122"/>
              </a:rPr>
              <a:t>3 hours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ea typeface="KaiTi" charset="-122"/>
                <a:cs typeface="KaiTi" charset="-122"/>
              </a:rPr>
              <a:t>later</a:t>
            </a:r>
            <a:r>
              <a:rPr lang="is-I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KaiTi" charset="-122"/>
                <a:cs typeface="KaiTi" charset="-122"/>
              </a:rPr>
              <a:t>...</a:t>
            </a:r>
          </a:p>
          <a:p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Sān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gè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zhōngtóu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hòu</a:t>
            </a:r>
            <a:endParaRPr lang="en-US" altLang="ja-JP" sz="3200" dirty="0">
              <a:solidFill>
                <a:schemeClr val="tx1">
                  <a:lumMod val="65000"/>
                  <a:lumOff val="35000"/>
                </a:schemeClr>
              </a:solidFill>
              <a:ea typeface="KaiTi" charset="-122"/>
              <a:cs typeface="KaiTi" charset="-122"/>
            </a:endParaRPr>
          </a:p>
          <a:p>
            <a:pPr lvl="0"/>
            <a:endParaRPr lang="en-US" altLang="ja-JP" sz="3200" dirty="0">
              <a:solidFill>
                <a:schemeClr val="tx1">
                  <a:lumMod val="65000"/>
                  <a:lumOff val="35000"/>
                </a:schemeClr>
              </a:solidFill>
              <a:ea typeface="KaiTi" charset="-122"/>
              <a:cs typeface="KaiTi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6705"/>
            <a:ext cx="12073180" cy="92333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还</a:t>
            </a:r>
            <a:r>
              <a:rPr lang="zh-CN" altLang="en-US" sz="3600" dirty="0">
                <a:ea typeface="宋体" charset="-122"/>
              </a:rPr>
              <a:t> </a:t>
            </a:r>
            <a:r>
              <a:rPr lang="en-US" altLang="zh-CN" sz="3600" dirty="0">
                <a:ea typeface="宋体" charset="-122"/>
              </a:rPr>
              <a:t>		</a:t>
            </a:r>
            <a:r>
              <a:rPr lang="en-US" altLang="zh-CN" sz="3600" dirty="0" err="1">
                <a:ea typeface="宋体" charset="-122"/>
              </a:rPr>
              <a:t>hái</a:t>
            </a:r>
            <a:r>
              <a:rPr lang="zh-CN" altLang="en-US" sz="3600" dirty="0">
                <a:ea typeface="宋体" charset="-122"/>
              </a:rPr>
              <a:t>  </a:t>
            </a:r>
            <a:r>
              <a:rPr lang="en-US" altLang="zh-CN" sz="3600" dirty="0">
                <a:ea typeface="宋体" charset="-122"/>
              </a:rPr>
              <a:t>						(still)</a:t>
            </a:r>
            <a:endParaRPr lang="zh-CN" altLang="en-US" sz="3600" dirty="0">
              <a:ea typeface="宋体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103" y="128952"/>
            <a:ext cx="772569" cy="77256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9863" y="1740510"/>
            <a:ext cx="2904745" cy="2352843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244783" y="4855003"/>
            <a:ext cx="11295175" cy="199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Q:</a:t>
            </a:r>
            <a:r>
              <a:rPr lang="zh-TW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你</a:t>
            </a:r>
            <a:r>
              <a:rPr lang="zh-TW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在</a:t>
            </a:r>
            <a:r>
              <a:rPr lang="zh-TW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做什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么</a:t>
            </a:r>
            <a:r>
              <a:rPr lang="zh-TW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呢？</a:t>
            </a:r>
          </a:p>
          <a:p>
            <a:r>
              <a:rPr lang="en-US" altLang="zh-TW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A:</a:t>
            </a:r>
            <a:r>
              <a:rPr lang="zh-TW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我</a:t>
            </a:r>
            <a:r>
              <a:rPr lang="zh-CN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还</a:t>
            </a:r>
            <a:r>
              <a:rPr lang="zh-TW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在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跳舞</a:t>
            </a:r>
            <a:r>
              <a:rPr lang="zh-TW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呢！</a:t>
            </a:r>
            <a:endParaRPr lang="en-US" altLang="zh-TW" sz="48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endParaRPr lang="en-US" altLang="zh-TW" sz="8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628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-1" y="29191"/>
            <a:ext cx="12115801" cy="1220062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sz="2800" dirty="0" err="1">
                <a:latin typeface="+mn-lt"/>
              </a:rPr>
              <a:t>Duì</a:t>
            </a:r>
            <a:r>
              <a:rPr lang="zh-CN" alt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huà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èr</a:t>
            </a:r>
            <a:r>
              <a:rPr lang="zh-CN" altLang="en-US" sz="2800" dirty="0">
                <a:latin typeface="+mn-lt"/>
              </a:rPr>
              <a:t>            </a:t>
            </a:r>
            <a:r>
              <a:rPr lang="en-US" sz="2800" dirty="0" err="1">
                <a:latin typeface="+mn-lt"/>
              </a:rPr>
              <a:t>Cānjiā</a:t>
            </a:r>
            <a:r>
              <a:rPr lang="en-US" sz="2800" dirty="0">
                <a:latin typeface="+mn-lt"/>
              </a:rPr>
              <a:t>   </a:t>
            </a:r>
            <a:r>
              <a:rPr lang="en-US" sz="2800" dirty="0" err="1">
                <a:latin typeface="+mn-lt"/>
              </a:rPr>
              <a:t>shēngrì</a:t>
            </a:r>
            <a:r>
              <a:rPr lang="en-US" sz="2800" dirty="0">
                <a:latin typeface="+mn-lt"/>
              </a:rPr>
              <a:t> </a:t>
            </a:r>
            <a:r>
              <a:rPr lang="zh-CN" altLang="en-US" sz="2800" dirty="0">
                <a:latin typeface="+mn-lt"/>
              </a:rPr>
              <a:t> </a:t>
            </a:r>
            <a:r>
              <a:rPr lang="en-US" altLang="zh-CN" sz="2800">
                <a:latin typeface="+mn-lt"/>
              </a:rPr>
              <a:t> </a:t>
            </a:r>
            <a:r>
              <a:rPr lang="en-US" sz="2800">
                <a:latin typeface="+mn-lt"/>
              </a:rPr>
              <a:t>pàiduì</a:t>
            </a:r>
            <a:r>
              <a:rPr lang="en-US" sz="2800" dirty="0">
                <a:latin typeface="+mn-lt"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48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对话二：参加生日派对 </a:t>
            </a:r>
            <a:r>
              <a:rPr lang="en-US" altLang="zh-CN" sz="2800" kern="0" dirty="0">
                <a:solidFill>
                  <a:prstClr val="black"/>
                </a:solidFill>
                <a:latin typeface="Calibri" pitchFamily="34" charset="0"/>
              </a:rPr>
              <a:t>A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ttending A Birthday Party</a:t>
            </a:r>
            <a:endParaRPr lang="zh-CN" altLang="en-US" sz="3200" dirty="0">
              <a:latin typeface="DFKai-SB" charset="0"/>
              <a:ea typeface="DFKai-S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4" y="149805"/>
            <a:ext cx="1099447" cy="1099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437" y="1395220"/>
            <a:ext cx="6496015" cy="519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2"/>
          <p:cNvSpPr>
            <a:spLocks noGrp="1"/>
          </p:cNvSpPr>
          <p:nvPr>
            <p:ph type="body" idx="2"/>
          </p:nvPr>
        </p:nvSpPr>
        <p:spPr>
          <a:xfrm>
            <a:off x="366712" y="4181311"/>
            <a:ext cx="7310438" cy="2181389"/>
          </a:xfrm>
        </p:spPr>
        <p:txBody>
          <a:bodyPr/>
          <a:lstStyle/>
          <a:p>
            <a:pPr lvl="0"/>
            <a:r>
              <a:rPr lang="en-US" altLang="zh-TW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Q: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小高</a:t>
            </a:r>
            <a:r>
              <a:rPr lang="zh-TW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在</a:t>
            </a:r>
            <a:r>
              <a:rPr lang="zh-TW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做什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么</a:t>
            </a:r>
            <a:r>
              <a:rPr lang="zh-TW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呢？</a:t>
            </a:r>
          </a:p>
          <a:p>
            <a:pPr lvl="0"/>
            <a:r>
              <a:rPr lang="en-US" altLang="zh-TW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A: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小高</a:t>
            </a:r>
            <a:r>
              <a:rPr lang="zh-CN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还</a:t>
            </a:r>
            <a:r>
              <a:rPr lang="zh-TW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在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睡觉</a:t>
            </a:r>
            <a:r>
              <a:rPr lang="zh-TW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呢！</a:t>
            </a:r>
            <a:endParaRPr lang="ja-JP" altLang="en-US" sz="48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3686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1389" y="3198866"/>
            <a:ext cx="3921714" cy="2934023"/>
          </a:xfr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6705"/>
            <a:ext cx="12073180" cy="92333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还</a:t>
            </a:r>
            <a:r>
              <a:rPr lang="zh-CN" altLang="en-US" sz="3600" dirty="0">
                <a:ea typeface="宋体" charset="-122"/>
              </a:rPr>
              <a:t> </a:t>
            </a:r>
            <a:r>
              <a:rPr lang="en-US" altLang="zh-CN" sz="3600" dirty="0">
                <a:ea typeface="宋体" charset="-122"/>
              </a:rPr>
              <a:t>		</a:t>
            </a:r>
            <a:r>
              <a:rPr lang="en-US" altLang="zh-CN" sz="3600" dirty="0" err="1">
                <a:latin typeface="+mn-lt"/>
                <a:ea typeface="宋体" charset="-122"/>
              </a:rPr>
              <a:t>hái</a:t>
            </a:r>
            <a:r>
              <a:rPr lang="zh-CN" altLang="en-US" sz="3600" dirty="0">
                <a:latin typeface="+mn-lt"/>
                <a:ea typeface="宋体" charset="-122"/>
              </a:rPr>
              <a:t>  </a:t>
            </a:r>
            <a:r>
              <a:rPr lang="en-US" altLang="zh-CN" sz="3600" dirty="0">
                <a:latin typeface="+mn-lt"/>
                <a:ea typeface="宋体" charset="-122"/>
              </a:rPr>
              <a:t>				(still</a:t>
            </a:r>
            <a:r>
              <a:rPr lang="en-US" altLang="zh-CN" sz="3600" dirty="0" smtClean="0">
                <a:latin typeface="+mn-lt"/>
                <a:ea typeface="宋体" charset="-122"/>
              </a:rPr>
              <a:t>) 		Adverb</a:t>
            </a:r>
            <a:endParaRPr lang="zh-CN" altLang="en-US" sz="3600" dirty="0">
              <a:latin typeface="+mn-lt"/>
              <a:ea typeface="宋体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103" y="128952"/>
            <a:ext cx="772569" cy="772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8" y="1427940"/>
            <a:ext cx="2166221" cy="2159000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3650456" y="2011063"/>
            <a:ext cx="3600449" cy="99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dirty="0" smtClean="0">
                <a:solidFill>
                  <a:srgbClr val="0070C0"/>
                </a:solidFill>
                <a:ea typeface="KaiTi" charset="-122"/>
                <a:cs typeface="Calibri" panose="020F0502020204030204" pitchFamily="34" charset="0"/>
              </a:rPr>
              <a:t>11</a:t>
            </a:r>
            <a:r>
              <a:rPr lang="zh-CN" altLang="en-US" sz="4800" dirty="0">
                <a:solidFill>
                  <a:srgbClr val="0070C0"/>
                </a:solidFill>
                <a:ea typeface="KaiTi" charset="-122"/>
                <a:cs typeface="Calibri" panose="020F0502020204030204" pitchFamily="34" charset="0"/>
              </a:rPr>
              <a:t>：</a:t>
            </a:r>
            <a:r>
              <a:rPr lang="en-US" altLang="zh-CN" sz="4800" dirty="0" smtClean="0">
                <a:solidFill>
                  <a:srgbClr val="0070C0"/>
                </a:solidFill>
                <a:ea typeface="KaiTi" charset="-122"/>
                <a:cs typeface="Calibri" panose="020F0502020204030204" pitchFamily="34" charset="0"/>
              </a:rPr>
              <a:t>00</a:t>
            </a:r>
            <a:r>
              <a:rPr lang="en-US" altLang="zh-TW" sz="4800" dirty="0" smtClean="0">
                <a:solidFill>
                  <a:srgbClr val="0070C0"/>
                </a:solidFill>
                <a:ea typeface="KaiTi" charset="-122"/>
                <a:cs typeface="Calibri" panose="020F0502020204030204" pitchFamily="34" charset="0"/>
              </a:rPr>
              <a:t> </a:t>
            </a:r>
            <a:r>
              <a:rPr lang="en-US" altLang="zh-TW" sz="4800" dirty="0">
                <a:solidFill>
                  <a:srgbClr val="0070C0"/>
                </a:solidFill>
                <a:ea typeface="KaiTi" charset="-122"/>
                <a:cs typeface="Calibri" panose="020F0502020204030204" pitchFamily="34" charset="0"/>
              </a:rPr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15488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2"/>
          <p:cNvSpPr>
            <a:spLocks noGrp="1"/>
          </p:cNvSpPr>
          <p:nvPr>
            <p:ph type="body" idx="2"/>
          </p:nvPr>
        </p:nvSpPr>
        <p:spPr>
          <a:xfrm>
            <a:off x="366712" y="3924301"/>
            <a:ext cx="9748838" cy="2514600"/>
          </a:xfrm>
        </p:spPr>
        <p:txBody>
          <a:bodyPr/>
          <a:lstStyle/>
          <a:p>
            <a:pPr lvl="0"/>
            <a:r>
              <a:rPr lang="zh-CN" altLang="en-US" sz="3600" dirty="0">
                <a:solidFill>
                  <a:srgbClr val="0070C0"/>
                </a:solidFill>
              </a:rPr>
              <a:t>       </a:t>
            </a:r>
            <a:r>
              <a:rPr lang="en-US" sz="3600" dirty="0" err="1">
                <a:solidFill>
                  <a:srgbClr val="0070C0"/>
                </a:solidFill>
              </a:rPr>
              <a:t>Xiǎogāo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shuìjiào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shuìle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zh-CN" altLang="en-US" sz="3600" dirty="0">
                <a:solidFill>
                  <a:srgbClr val="0070C0"/>
                </a:solidFill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</a:rPr>
              <a:t>j</a:t>
            </a:r>
            <a:r>
              <a:rPr lang="en-US" sz="3600" dirty="0" err="1">
                <a:solidFill>
                  <a:srgbClr val="0070C0"/>
                </a:solidFill>
              </a:rPr>
              <a:t>ǐ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gè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zhōngtóu</a:t>
            </a:r>
            <a:endParaRPr lang="en-US" altLang="zh-CN" sz="3600" dirty="0">
              <a:solidFill>
                <a:srgbClr val="0070C0"/>
              </a:solidFill>
              <a:ea typeface="KaiTi" charset="-122"/>
              <a:cs typeface="KaiTi" charset="-122"/>
            </a:endParaRPr>
          </a:p>
          <a:p>
            <a:pPr lvl="0"/>
            <a:r>
              <a:rPr lang="en-US" altLang="zh-CN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Q</a:t>
            </a:r>
            <a:r>
              <a:rPr lang="en-US" altLang="zh-TW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: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小高睡觉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睡了几个钟头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？</a:t>
            </a:r>
            <a:endParaRPr lang="en-US" altLang="zh-CN" sz="54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lvl="0"/>
            <a:r>
              <a:rPr lang="en-US" altLang="zh-CN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A</a:t>
            </a:r>
            <a:r>
              <a:rPr lang="en-US" altLang="zh-TW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: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小高睡觉睡了</a:t>
            </a:r>
            <a:r>
              <a:rPr lang="en-US" altLang="zh-CN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__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个钟头。</a:t>
            </a:r>
            <a:endParaRPr lang="en-US" altLang="ja-JP" sz="54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3686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799" y="1427941"/>
            <a:ext cx="3028951" cy="2266104"/>
          </a:xfr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6705"/>
            <a:ext cx="12192000" cy="70788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CN" sz="4000" dirty="0">
                <a:latin typeface="+mn-lt"/>
                <a:ea typeface="KaiTi" charset="-122"/>
                <a:cs typeface="KaiTi" charset="-122"/>
              </a:rPr>
              <a:t>Time Duration</a:t>
            </a:r>
            <a:r>
              <a:rPr lang="zh-CN" altLang="en-US" sz="4000" dirty="0">
                <a:latin typeface="+mn-lt"/>
                <a:ea typeface="宋体" charset="-122"/>
              </a:rPr>
              <a:t> </a:t>
            </a:r>
            <a:r>
              <a:rPr lang="en-US" altLang="zh-CN" sz="3600" dirty="0">
                <a:ea typeface="宋体" charset="-122"/>
              </a:rPr>
              <a:t>		</a:t>
            </a:r>
            <a:endParaRPr lang="zh-CN" altLang="en-US" sz="3600" dirty="0">
              <a:ea typeface="宋体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0" y="128953"/>
            <a:ext cx="590922" cy="590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9" y="1209793"/>
            <a:ext cx="1472151" cy="1467244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366712" y="2747188"/>
            <a:ext cx="2845593" cy="7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>
                <a:solidFill>
                  <a:srgbClr val="0070C0"/>
                </a:solidFill>
                <a:ea typeface="KaiTi" charset="-122"/>
                <a:cs typeface="KaiTi" charset="-122"/>
              </a:rPr>
              <a:t>11</a:t>
            </a:r>
            <a:r>
              <a:rPr lang="zh-CN" altLang="en-US" sz="3600" dirty="0">
                <a:solidFill>
                  <a:srgbClr val="0070C0"/>
                </a:solidFill>
                <a:ea typeface="KaiTi" charset="-122"/>
                <a:cs typeface="KaiTi" charset="-122"/>
              </a:rPr>
              <a:t>：</a:t>
            </a:r>
            <a:r>
              <a:rPr lang="en-US" altLang="zh-CN" sz="3600" dirty="0">
                <a:solidFill>
                  <a:srgbClr val="0070C0"/>
                </a:solidFill>
                <a:ea typeface="KaiTi" charset="-122"/>
                <a:cs typeface="KaiTi" charset="-122"/>
              </a:rPr>
              <a:t>00</a:t>
            </a:r>
            <a:r>
              <a:rPr lang="en-US" altLang="zh-TW" sz="3600" dirty="0">
                <a:solidFill>
                  <a:srgbClr val="0070C0"/>
                </a:solidFill>
                <a:ea typeface="KaiTi" charset="-122"/>
                <a:cs typeface="KaiTi" charset="-122"/>
              </a:rPr>
              <a:t> PM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4613793" y="2682630"/>
            <a:ext cx="2845593" cy="7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>
                <a:solidFill>
                  <a:srgbClr val="0070C0"/>
                </a:solidFill>
                <a:ea typeface="KaiTi" charset="-122"/>
                <a:cs typeface="KaiTi" charset="-122"/>
              </a:rPr>
              <a:t>11</a:t>
            </a:r>
            <a:r>
              <a:rPr lang="zh-CN" altLang="en-US" sz="3600" dirty="0">
                <a:solidFill>
                  <a:srgbClr val="0070C0"/>
                </a:solidFill>
                <a:ea typeface="KaiTi" charset="-122"/>
                <a:cs typeface="KaiTi" charset="-122"/>
              </a:rPr>
              <a:t>：</a:t>
            </a:r>
            <a:r>
              <a:rPr lang="en-US" altLang="zh-CN" sz="3600" dirty="0">
                <a:solidFill>
                  <a:srgbClr val="0070C0"/>
                </a:solidFill>
                <a:ea typeface="KaiTi" charset="-122"/>
                <a:cs typeface="KaiTi" charset="-122"/>
              </a:rPr>
              <a:t>00</a:t>
            </a:r>
            <a:r>
              <a:rPr lang="en-US" altLang="zh-TW" sz="3600" dirty="0">
                <a:solidFill>
                  <a:srgbClr val="0070C0"/>
                </a:solidFill>
                <a:ea typeface="KaiTi" charset="-122"/>
                <a:cs typeface="KaiTi" charset="-122"/>
              </a:rPr>
              <a:t> AM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21" y="1142881"/>
            <a:ext cx="1472151" cy="146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2"/>
          <p:cNvSpPr>
            <a:spLocks noGrp="1"/>
          </p:cNvSpPr>
          <p:nvPr>
            <p:ph type="body" idx="2"/>
          </p:nvPr>
        </p:nvSpPr>
        <p:spPr>
          <a:xfrm>
            <a:off x="212165" y="1026553"/>
            <a:ext cx="9748838" cy="5683339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zh-CN" altLang="en-US" sz="3600" dirty="0">
                <a:solidFill>
                  <a:srgbClr val="0070C0"/>
                </a:solidFill>
              </a:rPr>
              <a:t>   </a:t>
            </a:r>
            <a:r>
              <a:rPr lang="en-US" sz="3600" dirty="0" err="1">
                <a:solidFill>
                  <a:srgbClr val="0070C0"/>
                </a:solidFill>
              </a:rPr>
              <a:t>Xiǎogāo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shuìjiào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shuìle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zh-CN" altLang="en-US" sz="3600" dirty="0">
                <a:solidFill>
                  <a:srgbClr val="0070C0"/>
                </a:solidFill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</a:rPr>
              <a:t>j</a:t>
            </a:r>
            <a:r>
              <a:rPr lang="en-US" sz="3600" dirty="0" err="1">
                <a:solidFill>
                  <a:srgbClr val="C00000"/>
                </a:solidFill>
              </a:rPr>
              <a:t>ǐ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gè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zhōngtóu</a:t>
            </a:r>
            <a:endParaRPr lang="en-US" altLang="zh-CN" sz="3600" dirty="0">
              <a:solidFill>
                <a:srgbClr val="C00000"/>
              </a:solidFill>
              <a:ea typeface="KaiTi" charset="-122"/>
              <a:cs typeface="KaiTi" charset="-122"/>
            </a:endParaRPr>
          </a:p>
          <a:p>
            <a:pPr lvl="0">
              <a:spcBef>
                <a:spcPts val="0"/>
              </a:spcBef>
            </a:pPr>
            <a:r>
              <a:rPr lang="en-US" altLang="zh-CN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Q</a:t>
            </a:r>
            <a:r>
              <a:rPr lang="en-US" altLang="zh-TW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: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小高睡觉睡了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几个钟头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？</a:t>
            </a:r>
            <a:endParaRPr lang="en-US" altLang="zh-CN" sz="54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lvl="0">
              <a:spcBef>
                <a:spcPts val="0"/>
              </a:spcBef>
            </a:pP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           </a:t>
            </a:r>
            <a:r>
              <a:rPr lang="zh-CN" altLang="en-US" sz="3600" dirty="0">
                <a:solidFill>
                  <a:srgbClr val="0070C0"/>
                </a:solidFill>
              </a:rPr>
              <a:t>  </a:t>
            </a:r>
            <a:r>
              <a:rPr lang="en-US" altLang="zh-CN" sz="3600" dirty="0">
                <a:solidFill>
                  <a:srgbClr val="0070C0"/>
                </a:solidFill>
              </a:rPr>
              <a:t>  </a:t>
            </a:r>
            <a:r>
              <a:rPr lang="en-US" altLang="zh-CN" sz="3600" dirty="0" err="1">
                <a:solidFill>
                  <a:srgbClr val="C00000"/>
                </a:solidFill>
              </a:rPr>
              <a:t>d</a:t>
            </a:r>
            <a:r>
              <a:rPr lang="en-US" sz="3600" dirty="0" err="1">
                <a:solidFill>
                  <a:srgbClr val="C00000"/>
                </a:solidFill>
              </a:rPr>
              <a:t>uō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cháng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shíjiān</a:t>
            </a:r>
            <a:endParaRPr lang="en-US" altLang="zh-CN" sz="36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zh-CN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Q</a:t>
            </a:r>
            <a:r>
              <a:rPr lang="en-US" altLang="zh-TW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: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小高睡觉睡了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多长时间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？</a:t>
            </a:r>
            <a:endParaRPr lang="en-US" altLang="zh-CN" sz="54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lvl="0">
              <a:spcBef>
                <a:spcPts val="0"/>
              </a:spcBef>
            </a:pPr>
            <a:r>
              <a:rPr lang="en-US" altLang="zh-CN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					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zh-CN" altLang="en-US" sz="3600" dirty="0">
                <a:solidFill>
                  <a:srgbClr val="C00000"/>
                </a:solidFill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</a:rPr>
              <a:t>d</a:t>
            </a:r>
            <a:r>
              <a:rPr lang="en-US" sz="3600" dirty="0" err="1">
                <a:solidFill>
                  <a:srgbClr val="C00000"/>
                </a:solidFill>
              </a:rPr>
              <a:t>uō</a:t>
            </a:r>
            <a:r>
              <a:rPr lang="zh-CN" alt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jiǔ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zh-CN" altLang="en-US" sz="3600" dirty="0">
                <a:solidFill>
                  <a:srgbClr val="C00000"/>
                </a:solidFill>
              </a:rPr>
              <a:t>      </a:t>
            </a:r>
            <a:r>
              <a:rPr lang="en-US" sz="3600" dirty="0" err="1">
                <a:solidFill>
                  <a:srgbClr val="C00000"/>
                </a:solidFill>
              </a:rPr>
              <a:t>shíjiān</a:t>
            </a:r>
            <a:endParaRPr lang="en-US" altLang="zh-CN" sz="36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zh-CN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Q</a:t>
            </a:r>
            <a:r>
              <a:rPr lang="en-US" altLang="zh-TW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: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小高睡觉睡了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多久（时间）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？</a:t>
            </a:r>
            <a:endParaRPr lang="en-US" altLang="zh-CN" sz="54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6705"/>
            <a:ext cx="12192000" cy="70788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CN" sz="4000" dirty="0">
                <a:latin typeface="+mn-lt"/>
                <a:ea typeface="KaiTi" charset="-122"/>
                <a:cs typeface="KaiTi" charset="-122"/>
              </a:rPr>
              <a:t>Time Duration</a:t>
            </a:r>
            <a:r>
              <a:rPr lang="zh-CN" altLang="en-US" sz="4000" dirty="0">
                <a:latin typeface="+mn-lt"/>
                <a:ea typeface="宋体" charset="-122"/>
              </a:rPr>
              <a:t> </a:t>
            </a:r>
            <a:r>
              <a:rPr lang="en-US" altLang="zh-CN" sz="3600" dirty="0">
                <a:ea typeface="宋体" charset="-122"/>
              </a:rPr>
              <a:t>		</a:t>
            </a:r>
            <a:endParaRPr lang="zh-CN" altLang="en-US" sz="3600" dirty="0">
              <a:ea typeface="宋体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0" y="128953"/>
            <a:ext cx="590922" cy="59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1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2"/>
          <p:cNvSpPr>
            <a:spLocks noGrp="1"/>
          </p:cNvSpPr>
          <p:nvPr>
            <p:ph type="body" idx="2"/>
          </p:nvPr>
        </p:nvSpPr>
        <p:spPr>
          <a:xfrm>
            <a:off x="0" y="1052282"/>
            <a:ext cx="12246928" cy="5805718"/>
          </a:xfrm>
        </p:spPr>
        <p:txBody>
          <a:bodyPr/>
          <a:lstStyle/>
          <a:p>
            <a:pPr eaLnBrk="1" hangingPunct="1"/>
            <a:r>
              <a:rPr lang="en-US" altLang="zh-CN" sz="4000" dirty="0"/>
              <a:t>The colloquial equivalent of </a:t>
            </a:r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小时 </a:t>
            </a:r>
            <a:r>
              <a:rPr lang="en-US" altLang="zh-CN" sz="4000" dirty="0" err="1">
                <a:ea typeface="KaiTi" charset="-122"/>
                <a:cs typeface="KaiTi" charset="-122"/>
              </a:rPr>
              <a:t>xiǎo</a:t>
            </a:r>
            <a:r>
              <a:rPr lang="en-US" altLang="zh-CN" sz="4000" dirty="0">
                <a:ea typeface="KaiTi" charset="-122"/>
                <a:cs typeface="KaiTi" charset="-122"/>
              </a:rPr>
              <a:t> </a:t>
            </a:r>
            <a:r>
              <a:rPr lang="en-US" altLang="zh-CN" sz="4000" dirty="0" err="1">
                <a:ea typeface="KaiTi" charset="-122"/>
                <a:cs typeface="KaiTi" charset="-122"/>
              </a:rPr>
              <a:t>shí</a:t>
            </a:r>
            <a:r>
              <a:rPr lang="en-US" altLang="zh-CN" sz="4000" dirty="0">
                <a:ea typeface="KaiTi" charset="-122"/>
                <a:cs typeface="KaiTi" charset="-122"/>
              </a:rPr>
              <a:t>  (hour)</a:t>
            </a:r>
          </a:p>
          <a:p>
            <a:pPr eaLnBrk="1" hangingPunct="1"/>
            <a:endParaRPr lang="en-US" altLang="zh-CN" sz="8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685800" indent="-685800" eaLnBrk="1" hangingPunct="1">
              <a:buFont typeface="Arial" charset="0"/>
              <a:buChar char="•"/>
            </a:pP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你昨天</a:t>
            </a:r>
            <a:r>
              <a:rPr lang="zh-CN" altLang="en-US" sz="5400" u="sng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玩手机</a:t>
            </a: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玩了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几个钟头</a:t>
            </a: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？ </a:t>
            </a:r>
            <a:endParaRPr lang="en-US" altLang="zh-CN" sz="54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pPr eaLnBrk="1" hangingPunct="1"/>
            <a:r>
              <a:rPr lang="en-US" altLang="zh-CN" sz="3200" dirty="0"/>
              <a:t> </a:t>
            </a:r>
            <a:r>
              <a:rPr lang="zh-CN" altLang="en-US" sz="3200" dirty="0"/>
              <a:t>       </a:t>
            </a:r>
            <a:r>
              <a:rPr lang="en-US" sz="3600" dirty="0" err="1">
                <a:solidFill>
                  <a:srgbClr val="007935"/>
                </a:solidFill>
              </a:rPr>
              <a:t>Nǐ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zuótiān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wán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shǒujī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wán</a:t>
            </a:r>
            <a:r>
              <a:rPr lang="zh-CN" altLang="en-US" sz="3600" dirty="0">
                <a:solidFill>
                  <a:srgbClr val="007935"/>
                </a:solidFill>
              </a:rPr>
              <a:t> </a:t>
            </a:r>
            <a:r>
              <a:rPr lang="en-US" sz="3600" dirty="0">
                <a:solidFill>
                  <a:srgbClr val="007935"/>
                </a:solidFill>
              </a:rPr>
              <a:t>le </a:t>
            </a:r>
            <a:r>
              <a:rPr lang="en-US" sz="3600" dirty="0" err="1">
                <a:solidFill>
                  <a:srgbClr val="007935"/>
                </a:solidFill>
              </a:rPr>
              <a:t>jǐ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gè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zhōngtóu</a:t>
            </a:r>
            <a:endParaRPr lang="en-US" sz="3600" dirty="0">
              <a:solidFill>
                <a:srgbClr val="007935"/>
              </a:solidFill>
            </a:endParaRPr>
          </a:p>
          <a:p>
            <a:pPr eaLnBrk="1" hangingPunct="1"/>
            <a:r>
              <a:rPr lang="zh-CN" altLang="en-US" sz="4000" dirty="0">
                <a:solidFill>
                  <a:srgbClr val="007935"/>
                </a:solidFill>
              </a:rPr>
              <a:t>    </a:t>
            </a:r>
            <a:r>
              <a:rPr lang="en-US" altLang="zh-CN" sz="4000" dirty="0">
                <a:solidFill>
                  <a:srgbClr val="007935"/>
                </a:solidFill>
              </a:rPr>
              <a:t>How many hours did you play with your cellphone?</a:t>
            </a:r>
          </a:p>
          <a:p>
            <a:pPr marL="685800" indent="-685800">
              <a:buFont typeface="Arial" charset="0"/>
              <a:buChar char="•"/>
            </a:pP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你昨天晚上</a:t>
            </a:r>
            <a:r>
              <a:rPr lang="zh-CN" altLang="en-US" sz="5400" u="sng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睡觉</a:t>
            </a: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睡了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几个钟头？</a:t>
            </a:r>
            <a:endParaRPr lang="en-US" altLang="zh-CN" sz="4000" dirty="0">
              <a:solidFill>
                <a:srgbClr val="007935"/>
              </a:solidFill>
            </a:endParaRPr>
          </a:p>
          <a:p>
            <a:pPr eaLnBrk="1" hangingPunct="1"/>
            <a:r>
              <a:rPr lang="zh-CN" altLang="en-US" sz="4000" dirty="0">
                <a:solidFill>
                  <a:srgbClr val="007935"/>
                </a:solidFill>
              </a:rPr>
              <a:t>   </a:t>
            </a:r>
            <a:r>
              <a:rPr lang="en-US" sz="3600" dirty="0" err="1">
                <a:solidFill>
                  <a:srgbClr val="007935"/>
                </a:solidFill>
              </a:rPr>
              <a:t>Nǐ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zuótiān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wǎnshàng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shuì</a:t>
            </a:r>
            <a:r>
              <a:rPr lang="zh-CN" alt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jiào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shuì</a:t>
            </a:r>
            <a:r>
              <a:rPr lang="zh-CN" altLang="en-US" sz="3600" dirty="0">
                <a:solidFill>
                  <a:srgbClr val="007935"/>
                </a:solidFill>
              </a:rPr>
              <a:t> </a:t>
            </a:r>
            <a:r>
              <a:rPr lang="en-US" sz="3600" dirty="0">
                <a:solidFill>
                  <a:srgbClr val="007935"/>
                </a:solidFill>
              </a:rPr>
              <a:t>le </a:t>
            </a:r>
            <a:r>
              <a:rPr lang="en-US" sz="3600" dirty="0" err="1">
                <a:solidFill>
                  <a:srgbClr val="007935"/>
                </a:solidFill>
              </a:rPr>
              <a:t>jǐ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gè</a:t>
            </a:r>
            <a:r>
              <a:rPr lang="en-US" sz="3600" dirty="0">
                <a:solidFill>
                  <a:srgbClr val="007935"/>
                </a:solidFill>
              </a:rPr>
              <a:t> </a:t>
            </a:r>
            <a:r>
              <a:rPr lang="en-US" sz="3600" dirty="0" err="1">
                <a:solidFill>
                  <a:srgbClr val="007935"/>
                </a:solidFill>
              </a:rPr>
              <a:t>zhōngtóu</a:t>
            </a:r>
            <a:endParaRPr lang="en-US" sz="3600" dirty="0">
              <a:solidFill>
                <a:srgbClr val="007935"/>
              </a:solidFill>
            </a:endParaRPr>
          </a:p>
          <a:p>
            <a:pPr eaLnBrk="1" hangingPunct="1"/>
            <a:r>
              <a:rPr lang="en-US" altLang="zh-CN" sz="3600" dirty="0">
                <a:solidFill>
                  <a:srgbClr val="007935"/>
                </a:solidFill>
              </a:rPr>
              <a:t>       How many hour did you sleep last night?</a:t>
            </a:r>
            <a:endParaRPr lang="zh-CN" altLang="en-US" sz="3600" dirty="0">
              <a:solidFill>
                <a:srgbClr val="00793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912" y="2254102"/>
            <a:ext cx="1556987" cy="1426589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36705"/>
            <a:ext cx="12192000" cy="70788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CN" sz="4000" dirty="0">
                <a:latin typeface="+mn-lt"/>
                <a:ea typeface="KaiTi" charset="-122"/>
                <a:cs typeface="KaiTi" charset="-122"/>
              </a:rPr>
              <a:t>Time Duration</a:t>
            </a:r>
            <a:r>
              <a:rPr lang="zh-CN" altLang="en-US" sz="4000" dirty="0">
                <a:latin typeface="+mn-lt"/>
                <a:ea typeface="宋体" charset="-122"/>
              </a:rPr>
              <a:t> </a:t>
            </a:r>
            <a:r>
              <a:rPr lang="en-US" altLang="zh-CN" sz="3600" dirty="0">
                <a:ea typeface="宋体" charset="-122"/>
              </a:rPr>
              <a:t>		</a:t>
            </a:r>
            <a:endParaRPr lang="zh-CN" altLang="en-US" sz="3600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559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-1" y="37819"/>
            <a:ext cx="12192001" cy="10449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又</a:t>
            </a:r>
            <a:r>
              <a:rPr lang="en-US" altLang="zh-CN" sz="6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…</a:t>
            </a:r>
            <a:r>
              <a:rPr lang="zh-CN" altLang="en-US" sz="6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又</a:t>
            </a:r>
            <a:r>
              <a:rPr lang="en-US" altLang="zh-CN" sz="6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…</a:t>
            </a:r>
            <a:r>
              <a:rPr lang="en-US" altLang="zh-CN" sz="8000" dirty="0">
                <a:solidFill>
                  <a:prstClr val="black"/>
                </a:solidFill>
              </a:rPr>
              <a:t>   </a:t>
            </a:r>
            <a:r>
              <a:rPr lang="en-US" altLang="zh-CN" sz="4000" dirty="0" err="1">
                <a:solidFill>
                  <a:srgbClr val="007935"/>
                </a:solidFill>
              </a:rPr>
              <a:t>yòu</a:t>
            </a:r>
            <a:r>
              <a:rPr lang="en-US" altLang="zh-CN" sz="4000" dirty="0">
                <a:solidFill>
                  <a:srgbClr val="007935"/>
                </a:solidFill>
              </a:rPr>
              <a:t>...</a:t>
            </a:r>
            <a:r>
              <a:rPr lang="en-US" altLang="zh-CN" sz="4000" dirty="0" err="1">
                <a:solidFill>
                  <a:srgbClr val="007935"/>
                </a:solidFill>
              </a:rPr>
              <a:t>yòu</a:t>
            </a:r>
            <a:r>
              <a:rPr lang="en-US" altLang="zh-CN" sz="4000" dirty="0">
                <a:solidFill>
                  <a:srgbClr val="007935"/>
                </a:solidFill>
              </a:rPr>
              <a:t>... 	(both...and...)</a:t>
            </a:r>
            <a:endParaRPr lang="en-US" altLang="zh-CN" sz="3600" dirty="0">
              <a:solidFill>
                <a:srgbClr val="00532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009" y="90315"/>
            <a:ext cx="992457" cy="9924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135268"/>
            <a:ext cx="12153362" cy="15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en-US" altLang="zh-CN" sz="3600" dirty="0">
                <a:solidFill>
                  <a:srgbClr val="007935"/>
                </a:solidFill>
              </a:rPr>
              <a:t>The two adjectives used in this structure are either both positive or both negative in meaning.</a:t>
            </a:r>
            <a:endParaRPr lang="zh-CN" altLang="en-US" sz="3600" dirty="0">
              <a:solidFill>
                <a:srgbClr val="007935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2"/>
          </p:nvPr>
        </p:nvSpPr>
        <p:spPr>
          <a:xfrm>
            <a:off x="165553" y="3165298"/>
            <a:ext cx="6814795" cy="296542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dirty="0">
                <a:solidFill>
                  <a:srgbClr val="007935"/>
                </a:solidFill>
              </a:rPr>
              <a:t>         </a:t>
            </a:r>
            <a:r>
              <a:rPr lang="en-US" altLang="zh-CN" sz="3600" dirty="0" err="1">
                <a:solidFill>
                  <a:srgbClr val="007935"/>
                </a:solidFill>
              </a:rPr>
              <a:t>yòu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cōngming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yòu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yònggōng</a:t>
            </a:r>
            <a:endParaRPr lang="en-US" altLang="zh-CN" sz="3600" dirty="0">
              <a:solidFill>
                <a:srgbClr val="007935"/>
              </a:solidFill>
            </a:endParaRPr>
          </a:p>
          <a:p>
            <a:pPr marL="0" indent="0">
              <a:buNone/>
            </a:pPr>
            <a:r>
              <a:rPr lang="en-US" altLang="zh-CN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Ex:</a:t>
            </a:r>
            <a:r>
              <a:rPr lang="zh-CN" altLang="en-US" sz="6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又聪明又用功 </a:t>
            </a:r>
            <a:endParaRPr lang="en-US" altLang="zh-CN" sz="6000" dirty="0">
              <a:solidFill>
                <a:srgbClr val="C0000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lvl="0" indent="0">
              <a:buNone/>
            </a:pPr>
            <a:r>
              <a:rPr lang="en-US" altLang="zh-CN" sz="3600" dirty="0">
                <a:solidFill>
                  <a:srgbClr val="007935"/>
                </a:solidFill>
              </a:rPr>
              <a:t>          smart and hardworking</a:t>
            </a:r>
            <a:endParaRPr lang="zh-CN" altLang="en-US" sz="3600" dirty="0">
              <a:solidFill>
                <a:srgbClr val="007935"/>
              </a:solidFill>
            </a:endParaRPr>
          </a:p>
          <a:p>
            <a:pPr marL="0" indent="0">
              <a:buNone/>
            </a:pPr>
            <a:endParaRPr lang="en-US" altLang="zh-CN" sz="5400" dirty="0">
              <a:solidFill>
                <a:srgbClr val="C0000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7" name="Picture 2" descr="C:\Documents and Settings\yan.DINGFAMILY\Local Settings\Temporary Internet Files\Content.IE5\WAA7UGY3\MC90044152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737" y="2901893"/>
            <a:ext cx="2325746" cy="239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yan.DINGFAMILY\Local Settings\Temporary Internet Files\Content.IE5\MLTG0NB0\MC900230537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93" y="4515123"/>
            <a:ext cx="2291175" cy="24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7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-1" y="37819"/>
            <a:ext cx="11859491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>
              <a:spcBef>
                <a:spcPts val="0"/>
              </a:spcBef>
              <a:buClrTx/>
              <a:defRPr/>
            </a:pP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又</a:t>
            </a:r>
            <a:r>
              <a:rPr lang="en-US" altLang="zh-CN" sz="5400" dirty="0">
                <a:solidFill>
                  <a:srgbClr val="00532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5400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yòu</a:t>
            </a:r>
            <a:r>
              <a:rPr lang="en-US" altLang="zh-CN" sz="5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       </a:t>
            </a:r>
            <a:r>
              <a:rPr lang="en-US" altLang="zh-CN" sz="36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again             (adverb)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-1" y="1402490"/>
            <a:ext cx="11561531" cy="46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en-US" sz="3200" dirty="0" err="1">
                <a:solidFill>
                  <a:srgbClr val="007935"/>
                </a:solidFill>
                <a:latin typeface="+mn-lt"/>
              </a:rPr>
              <a:t>Zuó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tiān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xià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yǔ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  </a:t>
            </a:r>
            <a:r>
              <a:rPr lang="zh-CN" altLang="en-US" sz="3200" dirty="0">
                <a:solidFill>
                  <a:srgbClr val="007935"/>
                </a:solidFill>
                <a:latin typeface="+mn-lt"/>
              </a:rPr>
              <a:t>    </a:t>
            </a:r>
            <a:r>
              <a:rPr lang="zh-CN" altLang="en-US" sz="3200" dirty="0" smtClean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7935"/>
                </a:solidFill>
                <a:latin typeface="+mn-lt"/>
              </a:rPr>
              <a:t>jīn</a:t>
            </a:r>
            <a:r>
              <a:rPr lang="en-US" sz="3200" dirty="0" smtClean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tiān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yòu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xià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yǔ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le</a:t>
            </a:r>
            <a:endParaRPr lang="en-US" altLang="zh-CN" sz="3200" dirty="0">
              <a:solidFill>
                <a:srgbClr val="0079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Calibri" charset="0"/>
              <a:cs typeface="Calibri" charset="0"/>
            </a:endParaRPr>
          </a:p>
          <a:p>
            <a:pPr algn="l" eaLnBrk="1" hangingPunct="1">
              <a:defRPr/>
            </a:pPr>
            <a:r>
              <a:rPr lang="zh-TW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昨天下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雨</a:t>
            </a:r>
            <a:r>
              <a:rPr lang="zh-TW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，今天</a:t>
            </a:r>
            <a:r>
              <a:rPr lang="zh-TW" altLang="en-US" sz="4800" dirty="0" smtClean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又</a:t>
            </a:r>
            <a:r>
              <a:rPr lang="zh-TW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下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雨</a:t>
            </a:r>
            <a:r>
              <a:rPr lang="zh-TW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了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zh-TW" altLang="en-US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algn="l" eaLnBrk="1" hangingPunct="1">
              <a:defRPr/>
            </a:pPr>
            <a:r>
              <a:rPr lang="en-US" sz="3200" dirty="0" err="1" smtClean="0">
                <a:solidFill>
                  <a:srgbClr val="007935"/>
                </a:solidFill>
              </a:rPr>
              <a:t>Wǒ</a:t>
            </a:r>
            <a:r>
              <a:rPr lang="en-US" sz="3200" dirty="0" smtClean="0">
                <a:solidFill>
                  <a:srgbClr val="007935"/>
                </a:solidFill>
              </a:rPr>
              <a:t> </a:t>
            </a:r>
            <a:r>
              <a:rPr lang="en-US" sz="3200" dirty="0" err="1" smtClean="0">
                <a:solidFill>
                  <a:srgbClr val="007935"/>
                </a:solidFill>
              </a:rPr>
              <a:t>xīngqí</a:t>
            </a:r>
            <a:r>
              <a:rPr lang="zh-CN" altLang="en-US" sz="3200" dirty="0" smtClean="0">
                <a:solidFill>
                  <a:srgbClr val="007935"/>
                </a:solidFill>
              </a:rPr>
              <a:t>   </a:t>
            </a:r>
            <a:r>
              <a:rPr lang="en-US" sz="3200" dirty="0" err="1" smtClean="0">
                <a:solidFill>
                  <a:srgbClr val="007935"/>
                </a:solidFill>
              </a:rPr>
              <a:t>liù</a:t>
            </a:r>
            <a:r>
              <a:rPr lang="en-US" sz="3200" dirty="0" smtClean="0">
                <a:solidFill>
                  <a:srgbClr val="007935"/>
                </a:solidFill>
              </a:rPr>
              <a:t> </a:t>
            </a:r>
            <a:r>
              <a:rPr lang="en-US" sz="3200" dirty="0" err="1" smtClean="0">
                <a:solidFill>
                  <a:srgbClr val="007935"/>
                </a:solidFill>
              </a:rPr>
              <a:t>qù</a:t>
            </a:r>
            <a:r>
              <a:rPr lang="en-US" sz="3200" dirty="0" smtClean="0">
                <a:solidFill>
                  <a:srgbClr val="007935"/>
                </a:solidFill>
              </a:rPr>
              <a:t> </a:t>
            </a:r>
            <a:r>
              <a:rPr lang="en-US" sz="3200" dirty="0" err="1" smtClean="0">
                <a:solidFill>
                  <a:srgbClr val="007935"/>
                </a:solidFill>
              </a:rPr>
              <a:t>huábīng</a:t>
            </a:r>
            <a:r>
              <a:rPr lang="en-US" sz="3200" dirty="0" smtClean="0">
                <a:solidFill>
                  <a:srgbClr val="007935"/>
                </a:solidFill>
              </a:rPr>
              <a:t>, </a:t>
            </a:r>
            <a:r>
              <a:rPr lang="zh-CN" altLang="en-US" sz="3200" dirty="0" smtClean="0">
                <a:solidFill>
                  <a:srgbClr val="007935"/>
                </a:solidFill>
              </a:rPr>
              <a:t>    </a:t>
            </a:r>
            <a:r>
              <a:rPr lang="en-US" sz="3200" dirty="0" err="1" smtClean="0">
                <a:solidFill>
                  <a:srgbClr val="007935"/>
                </a:solidFill>
              </a:rPr>
              <a:t>xīngqí</a:t>
            </a:r>
            <a:r>
              <a:rPr lang="zh-CN" altLang="en-US" sz="3200" dirty="0" smtClean="0">
                <a:solidFill>
                  <a:srgbClr val="007935"/>
                </a:solidFill>
              </a:rPr>
              <a:t>    </a:t>
            </a:r>
            <a:r>
              <a:rPr lang="en-US" sz="3200" dirty="0" err="1" smtClean="0">
                <a:solidFill>
                  <a:srgbClr val="007935"/>
                </a:solidFill>
              </a:rPr>
              <a:t>rì</a:t>
            </a:r>
            <a:r>
              <a:rPr lang="en-US" sz="3200" dirty="0" smtClean="0">
                <a:solidFill>
                  <a:srgbClr val="007935"/>
                </a:solidFill>
              </a:rPr>
              <a:t> </a:t>
            </a:r>
            <a:r>
              <a:rPr lang="zh-CN" altLang="en-US" sz="3200" dirty="0" smtClean="0">
                <a:solidFill>
                  <a:srgbClr val="007935"/>
                </a:solidFill>
              </a:rPr>
              <a:t>  </a:t>
            </a:r>
            <a:r>
              <a:rPr lang="en-US" sz="3200" dirty="0" err="1" smtClean="0">
                <a:solidFill>
                  <a:srgbClr val="007935"/>
                </a:solidFill>
              </a:rPr>
              <a:t>yòu</a:t>
            </a:r>
            <a:r>
              <a:rPr lang="en-US" sz="3200" dirty="0" smtClean="0">
                <a:solidFill>
                  <a:srgbClr val="007935"/>
                </a:solidFill>
              </a:rPr>
              <a:t> </a:t>
            </a:r>
            <a:r>
              <a:rPr lang="en-US" sz="3200" dirty="0" err="1" smtClean="0">
                <a:solidFill>
                  <a:srgbClr val="007935"/>
                </a:solidFill>
              </a:rPr>
              <a:t>qù</a:t>
            </a:r>
            <a:r>
              <a:rPr lang="en-US" sz="3200" dirty="0" smtClean="0">
                <a:solidFill>
                  <a:srgbClr val="007935"/>
                </a:solidFill>
              </a:rPr>
              <a:t> </a:t>
            </a:r>
            <a:r>
              <a:rPr lang="en-US" sz="3200" dirty="0" err="1" smtClean="0">
                <a:solidFill>
                  <a:srgbClr val="007935"/>
                </a:solidFill>
              </a:rPr>
              <a:t>huábīng</a:t>
            </a:r>
            <a:endParaRPr lang="en-US" sz="3200" dirty="0" smtClean="0">
              <a:solidFill>
                <a:srgbClr val="007935"/>
              </a:solidFill>
            </a:endParaRPr>
          </a:p>
          <a:p>
            <a:pPr algn="l" eaLnBrk="1" hangingPunct="1">
              <a:defRPr/>
            </a:pP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我星期六去滑冰，星期日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又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去滑冰。</a:t>
            </a:r>
            <a:endParaRPr lang="en-US" altLang="zh-CN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algn="l" eaLnBrk="1" hangingPunct="1">
              <a:defRPr/>
            </a:pPr>
            <a:r>
              <a:rPr lang="en-US" sz="3200" dirty="0" err="1">
                <a:solidFill>
                  <a:srgbClr val="007935"/>
                </a:solidFill>
              </a:rPr>
              <a:t>Māmā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gāngcái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gěi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wǒ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dǎ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diànhuà</a:t>
            </a:r>
            <a:r>
              <a:rPr lang="en-US" sz="3200" dirty="0">
                <a:solidFill>
                  <a:srgbClr val="007935"/>
                </a:solidFill>
              </a:rPr>
              <a:t>, </a:t>
            </a:r>
            <a:r>
              <a:rPr lang="zh-CN" altLang="en-US" sz="3200" dirty="0">
                <a:solidFill>
                  <a:srgbClr val="007935"/>
                </a:solidFill>
              </a:rPr>
              <a:t>    </a:t>
            </a:r>
            <a:r>
              <a:rPr lang="en-US" sz="3200" dirty="0" err="1">
                <a:solidFill>
                  <a:srgbClr val="007935"/>
                </a:solidFill>
              </a:rPr>
              <a:t>xiànzài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yòu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gěi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wǒ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dǎ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diànhuà</a:t>
            </a:r>
            <a:endParaRPr lang="en-US" sz="3200" dirty="0">
              <a:solidFill>
                <a:srgbClr val="007935"/>
              </a:solidFill>
            </a:endParaRPr>
          </a:p>
          <a:p>
            <a:pPr algn="l" eaLnBrk="1" hangingPunct="1">
              <a:defRPr/>
            </a:pP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妈妈刚才给我打电话，现在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又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给我打电话。</a:t>
            </a:r>
            <a:endParaRPr lang="en-US" altLang="ja-JP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009" y="90315"/>
            <a:ext cx="992457" cy="9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9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-1" y="37819"/>
            <a:ext cx="12192001" cy="10449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又</a:t>
            </a:r>
            <a:r>
              <a:rPr lang="en-US" altLang="zh-CN" sz="6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…</a:t>
            </a:r>
            <a:r>
              <a:rPr lang="zh-CN" altLang="en-US" sz="6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又</a:t>
            </a:r>
            <a:r>
              <a:rPr lang="en-US" altLang="zh-CN" sz="6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…</a:t>
            </a:r>
            <a:r>
              <a:rPr lang="en-US" altLang="zh-CN" sz="8000" dirty="0">
                <a:solidFill>
                  <a:prstClr val="black"/>
                </a:solidFill>
              </a:rPr>
              <a:t>   </a:t>
            </a:r>
            <a:r>
              <a:rPr lang="en-US" altLang="zh-CN" sz="4000" dirty="0" err="1">
                <a:solidFill>
                  <a:srgbClr val="007935"/>
                </a:solidFill>
              </a:rPr>
              <a:t>yòu</a:t>
            </a:r>
            <a:r>
              <a:rPr lang="en-US" altLang="zh-CN" sz="4000" dirty="0">
                <a:solidFill>
                  <a:srgbClr val="007935"/>
                </a:solidFill>
              </a:rPr>
              <a:t>...</a:t>
            </a:r>
            <a:r>
              <a:rPr lang="en-US" altLang="zh-CN" sz="4000" dirty="0" err="1">
                <a:solidFill>
                  <a:srgbClr val="007935"/>
                </a:solidFill>
              </a:rPr>
              <a:t>yòu</a:t>
            </a:r>
            <a:r>
              <a:rPr lang="en-US" altLang="zh-CN" sz="4000" dirty="0">
                <a:solidFill>
                  <a:srgbClr val="007935"/>
                </a:solidFill>
              </a:rPr>
              <a:t>... 	(both...and...)</a:t>
            </a:r>
            <a:endParaRPr lang="en-US" altLang="zh-CN" sz="3600" dirty="0">
              <a:solidFill>
                <a:srgbClr val="00532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009" y="90315"/>
            <a:ext cx="992457" cy="9924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135268"/>
            <a:ext cx="12153362" cy="15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en-US" altLang="zh-CN" sz="3600" dirty="0">
                <a:solidFill>
                  <a:srgbClr val="007935"/>
                </a:solidFill>
              </a:rPr>
              <a:t>The two adjectives used in this structure are either both positive or both negative in meaning.</a:t>
            </a:r>
            <a:endParaRPr lang="zh-CN" altLang="en-US" sz="3600" dirty="0">
              <a:solidFill>
                <a:srgbClr val="007935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2"/>
          </p:nvPr>
        </p:nvSpPr>
        <p:spPr>
          <a:xfrm>
            <a:off x="165553" y="3165298"/>
            <a:ext cx="6814795" cy="296542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dirty="0">
                <a:solidFill>
                  <a:srgbClr val="007935"/>
                </a:solidFill>
              </a:rPr>
              <a:t>         </a:t>
            </a:r>
            <a:r>
              <a:rPr lang="en-US" altLang="zh-CN" sz="3600" dirty="0" err="1">
                <a:solidFill>
                  <a:srgbClr val="007935"/>
                </a:solidFill>
              </a:rPr>
              <a:t>yòu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cōngming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yòu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yònggōng</a:t>
            </a:r>
            <a:endParaRPr lang="en-US" altLang="zh-CN" sz="3600" dirty="0">
              <a:solidFill>
                <a:srgbClr val="007935"/>
              </a:solidFill>
            </a:endParaRPr>
          </a:p>
          <a:p>
            <a:pPr marL="0" indent="0">
              <a:buNone/>
            </a:pPr>
            <a:r>
              <a:rPr lang="en-US" altLang="zh-CN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Ex:</a:t>
            </a:r>
            <a:r>
              <a:rPr lang="zh-CN" altLang="en-US" sz="6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又聪明又用功 </a:t>
            </a:r>
            <a:endParaRPr lang="en-US" altLang="zh-CN" sz="6000" dirty="0">
              <a:solidFill>
                <a:srgbClr val="C0000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lvl="0" indent="0">
              <a:buNone/>
            </a:pPr>
            <a:r>
              <a:rPr lang="en-US" altLang="zh-CN" sz="3600" dirty="0">
                <a:solidFill>
                  <a:srgbClr val="007935"/>
                </a:solidFill>
              </a:rPr>
              <a:t>          smart and hardworking</a:t>
            </a:r>
            <a:endParaRPr lang="zh-CN" altLang="en-US" sz="3600" dirty="0">
              <a:solidFill>
                <a:srgbClr val="007935"/>
              </a:solidFill>
            </a:endParaRPr>
          </a:p>
          <a:p>
            <a:pPr marL="0" indent="0">
              <a:buNone/>
            </a:pPr>
            <a:endParaRPr lang="en-US" altLang="zh-CN" sz="5400" dirty="0">
              <a:solidFill>
                <a:srgbClr val="C0000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7" name="Picture 2" descr="C:\Documents and Settings\yan.DINGFAMILY\Local Settings\Temporary Internet Files\Content.IE5\WAA7UGY3\MC90044152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737" y="2901893"/>
            <a:ext cx="2325746" cy="239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yan.DINGFAMILY\Local Settings\Temporary Internet Files\Content.IE5\MLTG0NB0\MC900230537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93" y="4515123"/>
            <a:ext cx="2291175" cy="24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1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-1" y="37819"/>
            <a:ext cx="12192001" cy="10449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又</a:t>
            </a:r>
            <a:r>
              <a:rPr lang="en-US" altLang="zh-CN" sz="6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…</a:t>
            </a:r>
            <a:r>
              <a:rPr lang="zh-CN" altLang="en-US" sz="6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又</a:t>
            </a:r>
            <a:r>
              <a:rPr lang="en-US" altLang="zh-CN" sz="6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…</a:t>
            </a:r>
            <a:r>
              <a:rPr lang="en-US" altLang="zh-CN" sz="8000" dirty="0">
                <a:solidFill>
                  <a:prstClr val="black"/>
                </a:solidFill>
              </a:rPr>
              <a:t>   </a:t>
            </a:r>
            <a:r>
              <a:rPr lang="en-US" altLang="zh-CN" sz="4000" dirty="0" err="1">
                <a:solidFill>
                  <a:srgbClr val="007935"/>
                </a:solidFill>
              </a:rPr>
              <a:t>yòu</a:t>
            </a:r>
            <a:r>
              <a:rPr lang="en-US" altLang="zh-CN" sz="4000" dirty="0">
                <a:solidFill>
                  <a:srgbClr val="007935"/>
                </a:solidFill>
              </a:rPr>
              <a:t>...</a:t>
            </a:r>
            <a:r>
              <a:rPr lang="en-US" altLang="zh-CN" sz="4000" dirty="0" err="1">
                <a:solidFill>
                  <a:srgbClr val="007935"/>
                </a:solidFill>
              </a:rPr>
              <a:t>yòu</a:t>
            </a:r>
            <a:r>
              <a:rPr lang="en-US" altLang="zh-CN" sz="4000" dirty="0">
                <a:solidFill>
                  <a:srgbClr val="007935"/>
                </a:solidFill>
              </a:rPr>
              <a:t>... 	(both...and...)</a:t>
            </a:r>
            <a:endParaRPr lang="en-US" altLang="zh-CN" sz="3600" dirty="0">
              <a:solidFill>
                <a:srgbClr val="00532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009" y="90315"/>
            <a:ext cx="992457" cy="9924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135268"/>
            <a:ext cx="12153362" cy="15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en-US" altLang="zh-CN" sz="3600" dirty="0">
                <a:solidFill>
                  <a:srgbClr val="007935"/>
                </a:solidFill>
              </a:rPr>
              <a:t>The two adjectives used in this structure are either both positive or both negative in meaning.</a:t>
            </a:r>
            <a:endParaRPr lang="zh-CN" altLang="en-US" sz="3600" dirty="0">
              <a:solidFill>
                <a:srgbClr val="007935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2"/>
          </p:nvPr>
        </p:nvSpPr>
        <p:spPr>
          <a:xfrm>
            <a:off x="165553" y="3165298"/>
            <a:ext cx="6814795" cy="296542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dirty="0">
                <a:solidFill>
                  <a:srgbClr val="007935"/>
                </a:solidFill>
              </a:rPr>
              <a:t>         </a:t>
            </a:r>
            <a:r>
              <a:rPr lang="en-US" altLang="zh-CN" sz="3600" dirty="0" err="1">
                <a:solidFill>
                  <a:srgbClr val="007935"/>
                </a:solidFill>
              </a:rPr>
              <a:t>yòu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duō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yòu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nán</a:t>
            </a:r>
            <a:endParaRPr lang="en-US" altLang="zh-CN" sz="3600" dirty="0">
              <a:solidFill>
                <a:srgbClr val="007935"/>
              </a:solidFill>
            </a:endParaRPr>
          </a:p>
          <a:p>
            <a:pPr marL="0" indent="0">
              <a:buNone/>
            </a:pPr>
            <a:r>
              <a:rPr lang="en-US" altLang="zh-CN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Ex:</a:t>
            </a:r>
            <a:r>
              <a:rPr lang="zh-CN" altLang="en-US" sz="6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又多又难 </a:t>
            </a:r>
          </a:p>
          <a:p>
            <a:pPr marL="0" lvl="0" indent="0">
              <a:buNone/>
            </a:pPr>
            <a:r>
              <a:rPr lang="en-US" altLang="zh-CN" sz="3600" dirty="0">
                <a:solidFill>
                  <a:srgbClr val="007935"/>
                </a:solidFill>
              </a:rPr>
              <a:t>          too much and difficult</a:t>
            </a:r>
            <a:endParaRPr lang="zh-CN" altLang="en-US" sz="3600" dirty="0">
              <a:solidFill>
                <a:srgbClr val="007935"/>
              </a:solidFill>
            </a:endParaRPr>
          </a:p>
        </p:txBody>
      </p:sp>
      <p:pic>
        <p:nvPicPr>
          <p:cNvPr id="11" name="Picture 2" descr="C:\Documents and Settings\yan.DINGFAMILY\Local Settings\Temporary Internet Files\Content.IE5\SZ26P93M\MC900088864[1]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3954" y="3811669"/>
            <a:ext cx="3467860" cy="2214563"/>
          </a:xfrm>
          <a:noFill/>
        </p:spPr>
      </p:pic>
    </p:spTree>
    <p:extLst>
      <p:ext uri="{BB962C8B-B14F-4D97-AF65-F5344CB8AC3E}">
        <p14:creationId xmlns:p14="http://schemas.microsoft.com/office/powerpoint/2010/main" val="426099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255935" y="1707290"/>
            <a:ext cx="10569074" cy="46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en-US" sz="3600" dirty="0">
                <a:solidFill>
                  <a:srgbClr val="005322"/>
                </a:solidFill>
              </a:rPr>
              <a:t>         </a:t>
            </a:r>
            <a:r>
              <a:rPr lang="en-US" sz="3600" dirty="0" err="1">
                <a:solidFill>
                  <a:srgbClr val="005322"/>
                </a:solidFill>
              </a:rPr>
              <a:t>Tā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jiā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yòu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dà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yòu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piàoliàng</a:t>
            </a:r>
            <a:endParaRPr lang="en-US" altLang="zh-CN" sz="3600" dirty="0">
              <a:solidFill>
                <a:srgbClr val="00532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685800" indent="-685800" algn="l" eaLnBrk="1" hangingPunct="1">
              <a:buFont typeface="Arial" charset="0"/>
              <a:buChar char="•"/>
              <a:defRPr/>
            </a:pP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她家</a:t>
            </a:r>
            <a:r>
              <a:rPr lang="zh-CN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又</a:t>
            </a: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大</a:t>
            </a:r>
            <a:r>
              <a:rPr lang="zh-CN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又</a:t>
            </a: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漂亮。</a:t>
            </a:r>
            <a:endParaRPr lang="en-US" altLang="zh-CN" sz="5400" dirty="0">
              <a:solidFill>
                <a:srgbClr val="0079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algn="l" eaLnBrk="1" hangingPunct="1">
              <a:defRPr/>
            </a:pPr>
            <a:r>
              <a:rPr lang="en-US" sz="3600" dirty="0">
                <a:solidFill>
                  <a:srgbClr val="005322"/>
                </a:solidFill>
              </a:rPr>
              <a:t>        </a:t>
            </a:r>
            <a:r>
              <a:rPr lang="en-US" sz="3600" dirty="0" err="1">
                <a:solidFill>
                  <a:srgbClr val="005322"/>
                </a:solidFill>
              </a:rPr>
              <a:t>Nàgè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diànyǐng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yòu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hǎoxiào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yòu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hěn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yǒuyìsi</a:t>
            </a:r>
            <a:endParaRPr lang="en-US" altLang="zh-CN" sz="3600" dirty="0">
              <a:solidFill>
                <a:srgbClr val="005322"/>
              </a:solidFill>
            </a:endParaRPr>
          </a:p>
          <a:p>
            <a:pPr marL="685800" indent="-685800" algn="l" eaLnBrk="1" hangingPunct="1">
              <a:buFont typeface="Arial" charset="0"/>
              <a:buChar char="•"/>
              <a:defRPr/>
            </a:pP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那个电影</a:t>
            </a:r>
            <a:r>
              <a:rPr lang="zh-CN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又</a:t>
            </a: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好笑</a:t>
            </a:r>
            <a:r>
              <a:rPr lang="zh-CN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又</a:t>
            </a: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很有意思</a:t>
            </a:r>
            <a:r>
              <a:rPr lang="zh-CN" altLang="en-US" sz="40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。</a:t>
            </a:r>
            <a:endParaRPr lang="en-US" altLang="zh-CN" sz="4000" dirty="0">
              <a:solidFill>
                <a:srgbClr val="0079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Calibri" charset="0"/>
            </a:endParaRPr>
          </a:p>
          <a:p>
            <a:pPr algn="l" eaLnBrk="1" hangingPunct="1">
              <a:defRPr/>
            </a:pPr>
            <a:r>
              <a:rPr lang="en-US" sz="3600" dirty="0">
                <a:solidFill>
                  <a:srgbClr val="005322"/>
                </a:solidFill>
              </a:rPr>
              <a:t>       </a:t>
            </a:r>
            <a:r>
              <a:rPr lang="en-US" sz="3600" dirty="0" err="1">
                <a:solidFill>
                  <a:srgbClr val="005322"/>
                </a:solidFill>
              </a:rPr>
              <a:t>Zhège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diànnǎo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yòu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hǎo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yòu</a:t>
            </a:r>
            <a:r>
              <a:rPr lang="en-US" sz="3600" dirty="0">
                <a:solidFill>
                  <a:srgbClr val="005322"/>
                </a:solidFill>
              </a:rPr>
              <a:t> </a:t>
            </a:r>
            <a:r>
              <a:rPr lang="en-US" sz="3600" dirty="0" err="1">
                <a:solidFill>
                  <a:srgbClr val="005322"/>
                </a:solidFill>
              </a:rPr>
              <a:t>piányí</a:t>
            </a:r>
            <a:endParaRPr lang="en-US" altLang="zh-CN" sz="3600" dirty="0">
              <a:solidFill>
                <a:srgbClr val="005322"/>
              </a:solidFill>
            </a:endParaRPr>
          </a:p>
          <a:p>
            <a:pPr marL="685800" indent="-685800" algn="l" eaLnBrk="1" hangingPunct="1">
              <a:buFont typeface="Arial" charset="0"/>
              <a:buChar char="•"/>
              <a:defRPr/>
            </a:pP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这个电脑</a:t>
            </a:r>
            <a:r>
              <a:rPr lang="zh-CN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又</a:t>
            </a: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好</a:t>
            </a:r>
            <a:r>
              <a:rPr lang="zh-CN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又</a:t>
            </a: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便宜</a:t>
            </a:r>
            <a:r>
              <a:rPr lang="zh-CN" altLang="en-US" sz="54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0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(cheap)</a:t>
            </a:r>
            <a:r>
              <a:rPr lang="zh-CN" altLang="en-US" sz="40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。</a:t>
            </a:r>
            <a:endParaRPr lang="en-US" altLang="ja-JP" sz="4000" dirty="0">
              <a:solidFill>
                <a:srgbClr val="0079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" y="37819"/>
            <a:ext cx="12192001" cy="10449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又</a:t>
            </a:r>
            <a:r>
              <a:rPr lang="en-US" altLang="zh-CN" sz="6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…</a:t>
            </a:r>
            <a:r>
              <a:rPr lang="zh-CN" altLang="en-US" sz="6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又</a:t>
            </a:r>
            <a:r>
              <a:rPr lang="en-US" altLang="zh-CN" sz="6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…</a:t>
            </a:r>
            <a:r>
              <a:rPr lang="en-US" altLang="zh-CN" sz="8000" dirty="0">
                <a:solidFill>
                  <a:prstClr val="black"/>
                </a:solidFill>
              </a:rPr>
              <a:t>   </a:t>
            </a:r>
            <a:r>
              <a:rPr lang="en-US" altLang="zh-CN" sz="4000" dirty="0" err="1">
                <a:solidFill>
                  <a:srgbClr val="007935"/>
                </a:solidFill>
              </a:rPr>
              <a:t>yòu</a:t>
            </a:r>
            <a:r>
              <a:rPr lang="en-US" altLang="zh-CN" sz="4000" dirty="0">
                <a:solidFill>
                  <a:srgbClr val="007935"/>
                </a:solidFill>
              </a:rPr>
              <a:t>...</a:t>
            </a:r>
            <a:r>
              <a:rPr lang="en-US" altLang="zh-CN" sz="4000" dirty="0" err="1">
                <a:solidFill>
                  <a:srgbClr val="007935"/>
                </a:solidFill>
              </a:rPr>
              <a:t>yòu</a:t>
            </a:r>
            <a:r>
              <a:rPr lang="en-US" altLang="zh-CN" sz="4000" dirty="0">
                <a:solidFill>
                  <a:srgbClr val="007935"/>
                </a:solidFill>
              </a:rPr>
              <a:t>... 	(both...and...)</a:t>
            </a:r>
            <a:endParaRPr lang="en-US" altLang="zh-CN" sz="3600" dirty="0">
              <a:solidFill>
                <a:srgbClr val="00532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009" y="90315"/>
            <a:ext cx="992457" cy="9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53" y="266700"/>
            <a:ext cx="10344747" cy="7163738"/>
          </a:xfrm>
        </p:spPr>
      </p:pic>
      <p:sp>
        <p:nvSpPr>
          <p:cNvPr id="5" name="Rectangle 4"/>
          <p:cNvSpPr/>
          <p:nvPr/>
        </p:nvSpPr>
        <p:spPr>
          <a:xfrm>
            <a:off x="932852" y="17976"/>
            <a:ext cx="10344748" cy="1181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6800" y="95250"/>
            <a:ext cx="4733109" cy="1085850"/>
          </a:xfrm>
        </p:spPr>
        <p:txBody>
          <a:bodyPr/>
          <a:lstStyle/>
          <a:p>
            <a:pPr algn="l"/>
            <a:r>
              <a:rPr lang="zh-CN" altLang="en-US" dirty="0">
                <a:latin typeface="KaiTi" charset="-122"/>
                <a:ea typeface="KaiTi" charset="-122"/>
                <a:cs typeface="KaiTi" charset="-122"/>
              </a:rPr>
              <a:t>你属什么？</a:t>
            </a:r>
            <a:endParaRPr lang="en-US" dirty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2852" y="2024742"/>
            <a:ext cx="10344748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CN" altLang="en-US" sz="3200" kern="0" dirty="0">
                <a:solidFill>
                  <a:sysClr val="windowText" lastClr="000000"/>
                </a:solidFill>
              </a:rPr>
              <a:t>  </a:t>
            </a:r>
            <a:r>
              <a:rPr lang="zh-CN" altLang="en-US" sz="3200" kern="0" dirty="0">
                <a:solidFill>
                  <a:sysClr val="windowText" lastClr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鼠 </a:t>
            </a:r>
            <a:r>
              <a:rPr lang="en-US" altLang="zh-CN" sz="3200" kern="0" dirty="0">
                <a:solidFill>
                  <a:sysClr val="windowText" lastClr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3200" kern="0" dirty="0">
                <a:solidFill>
                  <a:sysClr val="windowText" lastClr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牛</a:t>
            </a:r>
            <a:r>
              <a:rPr lang="en-US" altLang="zh-CN" sz="1200" kern="0" dirty="0">
                <a:solidFill>
                  <a:sysClr val="windowText" lastClr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</a:t>
            </a:r>
            <a:r>
              <a:rPr lang="zh-CN" altLang="en-US" sz="3200" kern="0" dirty="0">
                <a:solidFill>
                  <a:sysClr val="windowText" lastClr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虎</a:t>
            </a:r>
            <a:r>
              <a:rPr lang="en-US" altLang="zh-CN" sz="3200" kern="0" dirty="0">
                <a:solidFill>
                  <a:sysClr val="windowText" lastClr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sz="3200" kern="0" dirty="0">
                <a:solidFill>
                  <a:sysClr val="windowText" lastClr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兔 </a:t>
            </a:r>
            <a:r>
              <a:rPr lang="en-US" altLang="zh-CN" sz="1200" kern="0" dirty="0">
                <a:solidFill>
                  <a:sysClr val="windowText" lastClr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CN" altLang="en-US" sz="3200" kern="0" dirty="0">
                <a:solidFill>
                  <a:sysClr val="windowText" lastClr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龙  蛇</a:t>
            </a:r>
            <a:r>
              <a:rPr lang="zh-CN" altLang="en-US" sz="1400" kern="0" dirty="0">
                <a:solidFill>
                  <a:sysClr val="windowText" lastClr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altLang="zh-CN" sz="1400" kern="0" dirty="0">
                <a:solidFill>
                  <a:sysClr val="windowText" lastClr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CN" altLang="en-US" sz="3200" kern="0" dirty="0">
                <a:solidFill>
                  <a:sysClr val="windowText" lastClr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马  羊 </a:t>
            </a:r>
            <a:r>
              <a:rPr lang="en-US" altLang="zh-CN" sz="1000" kern="0" dirty="0">
                <a:solidFill>
                  <a:sysClr val="windowText" lastClr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r>
              <a:rPr lang="zh-CN" altLang="en-US" sz="3200" kern="0" dirty="0">
                <a:solidFill>
                  <a:sysClr val="windowText" lastClr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猴  鸡 </a:t>
            </a:r>
            <a:r>
              <a:rPr lang="en-US" altLang="zh-CN" sz="1200" kern="0" dirty="0">
                <a:solidFill>
                  <a:sysClr val="windowText" lastClr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CN" altLang="en-US" sz="3200" kern="0" dirty="0">
                <a:solidFill>
                  <a:sysClr val="windowText" lastClr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狗  猪</a:t>
            </a:r>
            <a:endParaRPr lang="en-US" sz="3200" kern="0" dirty="0">
              <a:solidFill>
                <a:sysClr val="windowText" lastClr="0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61340" y="66675"/>
            <a:ext cx="52801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我属</a:t>
            </a:r>
            <a:r>
              <a:rPr lang="en-US" altLang="zh-CN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______</a:t>
            </a:r>
            <a:r>
              <a:rPr lang="zh-CN" altLang="en-US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endParaRPr lang="en-US" dirty="0">
              <a:solidFill>
                <a:prstClr val="black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56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400" dirty="0">
                <a:latin typeface="KaiTi" charset="-122"/>
                <a:ea typeface="KaiTi" charset="-122"/>
                <a:cs typeface="KaiTi" charset="-122"/>
              </a:rPr>
              <a:t>第十四课</a:t>
            </a:r>
            <a:r>
              <a:rPr lang="en-US" altLang="zh-CN" sz="44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4400" dirty="0">
                <a:latin typeface="KaiTi" charset="-122"/>
                <a:ea typeface="KaiTi" charset="-122"/>
                <a:cs typeface="KaiTi" charset="-122"/>
              </a:rPr>
              <a:t>学习目标</a:t>
            </a:r>
            <a:r>
              <a:rPr lang="en-US" altLang="zh-CN" sz="44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3100" dirty="0">
                <a:latin typeface="+mn-lt"/>
                <a:ea typeface="KaiTi" charset="-122"/>
                <a:cs typeface="KaiTi" charset="-122"/>
              </a:rPr>
              <a:t>(Lesson 14 Learning objectives) </a:t>
            </a:r>
            <a:r>
              <a:rPr lang="it-IT" altLang="zh-CN" sz="3300" dirty="0">
                <a:latin typeface="+mn-lt"/>
                <a:ea typeface="Calibri" charset="0"/>
                <a:cs typeface="Calibri" charset="0"/>
              </a:rPr>
              <a:t>	 </a:t>
            </a:r>
            <a:endParaRPr lang="en-US" sz="3300" dirty="0">
              <a:latin typeface="+mn-lt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5318" y="1571227"/>
            <a:ext cx="11841364" cy="5266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-45720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007935"/>
                </a:solidFill>
              </a:rPr>
              <a:t>In this lesson, you will learn to use Chinese to</a:t>
            </a:r>
          </a:p>
          <a:p>
            <a:pPr marL="0" lvl="2" indent="-457200">
              <a:spcBef>
                <a:spcPts val="0"/>
              </a:spcBef>
              <a:buClrTx/>
              <a:buNone/>
              <a:defRPr/>
            </a:pPr>
            <a:endParaRPr lang="en-US" altLang="zh-CN" sz="2200" dirty="0">
              <a:solidFill>
                <a:srgbClr val="007935"/>
              </a:solidFill>
            </a:endParaRPr>
          </a:p>
          <a:p>
            <a:pPr marL="0" lvl="1" indent="-685800">
              <a:spcBef>
                <a:spcPts val="0"/>
              </a:spcBef>
              <a:buClrTx/>
              <a:defRPr/>
            </a:pP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Ask a friend to go to a party with you;</a:t>
            </a:r>
          </a:p>
          <a:p>
            <a:pPr marL="0" lvl="1" indent="-685800">
              <a:spcBef>
                <a:spcPts val="0"/>
              </a:spcBef>
              <a:buClrTx/>
              <a:defRPr/>
            </a:pP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Suggest things to take to a get-together;</a:t>
            </a:r>
          </a:p>
          <a:p>
            <a:pPr marL="0" lvl="1" indent="-685800">
              <a:spcBef>
                <a:spcPts val="0"/>
              </a:spcBef>
              <a:buClrTx/>
              <a:defRPr/>
            </a:pP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Offer someone a ride and arrange a time and place to meet;</a:t>
            </a:r>
          </a:p>
          <a:p>
            <a:pPr marL="0" lvl="1" indent="-685800">
              <a:spcBef>
                <a:spcPts val="0"/>
              </a:spcBef>
              <a:buClrTx/>
              <a:defRPr/>
            </a:pPr>
            <a:r>
              <a:rPr lang="en-US" altLang="zh-CN" sz="3600" dirty="0">
                <a:solidFill>
                  <a:srgbClr val="007935"/>
                </a:solidFill>
                <a:ea typeface="Kaiti TC" charset="-120"/>
                <a:cs typeface="Kaiti TC" charset="-120"/>
              </a:rPr>
              <a:t>Thank people for their gifts;</a:t>
            </a:r>
          </a:p>
          <a:p>
            <a:pPr marL="0" lvl="1" indent="-685800">
              <a:spcBef>
                <a:spcPts val="0"/>
              </a:spcBef>
              <a:buClrTx/>
              <a:defRPr/>
            </a:pPr>
            <a:r>
              <a:rPr lang="en-US" altLang="zh-CN" sz="3600" dirty="0">
                <a:solidFill>
                  <a:srgbClr val="007935"/>
                </a:solidFill>
                <a:ea typeface="Kaiti TC" charset="-120"/>
                <a:cs typeface="Kaiti TC" charset="-120"/>
              </a:rPr>
              <a:t>Describe a duration of time;</a:t>
            </a:r>
          </a:p>
          <a:p>
            <a:pPr marL="0" lvl="1" indent="-685800">
              <a:spcBef>
                <a:spcPts val="0"/>
              </a:spcBef>
              <a:buClrTx/>
              <a:defRPr/>
            </a:pPr>
            <a:r>
              <a:rPr lang="en-US" altLang="zh-CN" sz="3600" dirty="0">
                <a:solidFill>
                  <a:srgbClr val="007935"/>
                </a:solidFill>
                <a:ea typeface="Kaiti TC" charset="-120"/>
                <a:cs typeface="Kaiti TC" charset="-120"/>
              </a:rPr>
              <a:t>Talk about the year of your birth and your Chinese zodiac sign;</a:t>
            </a:r>
          </a:p>
          <a:p>
            <a:pPr marL="0" lvl="1" indent="-685800">
              <a:spcBef>
                <a:spcPts val="0"/>
              </a:spcBef>
              <a:buClrTx/>
              <a:defRPr/>
            </a:pPr>
            <a:r>
              <a:rPr lang="en-US" altLang="zh-CN" sz="3600" dirty="0">
                <a:solidFill>
                  <a:srgbClr val="007935"/>
                </a:solidFill>
                <a:ea typeface="Kaiti TC" charset="-120"/>
                <a:cs typeface="Kaiti TC" charset="-120"/>
              </a:rPr>
              <a:t>Give a simple description of someone’s facial features.</a:t>
            </a:r>
          </a:p>
        </p:txBody>
      </p:sp>
    </p:spTree>
    <p:extLst>
      <p:ext uri="{BB962C8B-B14F-4D97-AF65-F5344CB8AC3E}">
        <p14:creationId xmlns:p14="http://schemas.microsoft.com/office/powerpoint/2010/main" val="408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598090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400" dirty="0">
                <a:latin typeface="KaiTi" charset="-122"/>
                <a:ea typeface="KaiTi" charset="-122"/>
                <a:cs typeface="KaiTi" charset="-122"/>
              </a:rPr>
              <a:t>第十四课</a:t>
            </a:r>
            <a:r>
              <a:rPr lang="en-US" altLang="zh-CN" sz="44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4400" dirty="0">
                <a:latin typeface="KaiTi" charset="-122"/>
                <a:ea typeface="KaiTi" charset="-122"/>
                <a:cs typeface="KaiTi" charset="-122"/>
              </a:rPr>
              <a:t>学习目标</a:t>
            </a:r>
            <a:r>
              <a:rPr lang="en-US" altLang="zh-CN" sz="44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3100" dirty="0">
                <a:latin typeface="+mn-lt"/>
                <a:ea typeface="KaiTi" charset="-122"/>
                <a:cs typeface="KaiTi" charset="-122"/>
              </a:rPr>
              <a:t>(Lesson 14 Learning objectives) </a:t>
            </a:r>
            <a:r>
              <a:rPr lang="it-IT" altLang="zh-CN" sz="3300" dirty="0">
                <a:latin typeface="+mn-lt"/>
                <a:ea typeface="Calibri" charset="0"/>
                <a:cs typeface="Calibri" charset="0"/>
              </a:rPr>
              <a:t>	 </a:t>
            </a:r>
            <a:endParaRPr lang="en-US" sz="3300" dirty="0">
              <a:latin typeface="+mn-lt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1072" y="1506443"/>
            <a:ext cx="12010927" cy="5277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200" u="sng" dirty="0">
                <a:solidFill>
                  <a:schemeClr val="tx1"/>
                </a:solidFill>
              </a:rPr>
              <a:t>Forms &amp; Accuracy:</a:t>
            </a:r>
          </a:p>
          <a:p>
            <a:pPr marL="514350" indent="-51435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呢</a:t>
            </a:r>
            <a:r>
              <a:rPr lang="en-US" sz="3200" dirty="0">
                <a:solidFill>
                  <a:srgbClr val="009051"/>
                </a:solidFill>
                <a:ea typeface="Kaiti SC" charset="-122"/>
                <a:cs typeface="Kaiti SC" charset="-122"/>
              </a:rPr>
              <a:t> (ne) Indicating an Action in Progress 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Clr>
                <a:srgbClr val="009051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009051"/>
                </a:solidFill>
                <a:ea typeface="Kaiti SC" charset="-122"/>
                <a:cs typeface="Kaiti SC" charset="-122"/>
              </a:rPr>
              <a:t>Verbal Phrases and Subject-Predicate Phrases Used as Attributives </a:t>
            </a:r>
          </a:p>
          <a:p>
            <a:pPr marL="514350" indent="-51435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009051"/>
                </a:solidFill>
                <a:ea typeface="Kaiti SC" charset="-122"/>
                <a:cs typeface="Kaiti SC" charset="-122"/>
              </a:rPr>
              <a:t>Time Duration </a:t>
            </a:r>
          </a:p>
          <a:p>
            <a:pPr marL="514350" indent="-51435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009051"/>
                </a:solidFill>
                <a:ea typeface="Kaiti SC" charset="-122"/>
                <a:cs typeface="Kaiti SC" charset="-122"/>
              </a:rPr>
              <a:t>Sentences</a:t>
            </a:r>
            <a:r>
              <a:rPr lang="zh-CN" altLang="en-US" sz="3200" dirty="0">
                <a:solidFill>
                  <a:srgbClr val="009051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>
                <a:solidFill>
                  <a:srgbClr val="009051"/>
                </a:solidFill>
                <a:ea typeface="Kaiti SC" charset="-122"/>
                <a:cs typeface="Kaiti SC" charset="-122"/>
              </a:rPr>
              <a:t>with </a:t>
            </a:r>
            <a:r>
              <a:rPr lang="en-US" sz="4000" dirty="0" err="1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...的</a:t>
            </a:r>
            <a:r>
              <a:rPr lang="en-US" sz="3200" dirty="0">
                <a:solidFill>
                  <a:srgbClr val="009051"/>
                </a:solidFill>
                <a:ea typeface="Kaiti SC" charset="-122"/>
                <a:cs typeface="Kaiti SC" charset="-122"/>
              </a:rPr>
              <a:t>(</a:t>
            </a:r>
            <a:r>
              <a:rPr lang="en-US" sz="3200" dirty="0" err="1">
                <a:solidFill>
                  <a:srgbClr val="009051"/>
                </a:solidFill>
                <a:ea typeface="Kaiti SC" charset="-122"/>
                <a:cs typeface="Kaiti SC" charset="-122"/>
              </a:rPr>
              <a:t>shi</a:t>
            </a:r>
            <a:r>
              <a:rPr lang="en-US" sz="3200" dirty="0">
                <a:solidFill>
                  <a:srgbClr val="009051"/>
                </a:solidFill>
                <a:ea typeface="Kaiti SC" charset="-122"/>
                <a:cs typeface="Kaiti SC" charset="-122"/>
              </a:rPr>
              <a:t>̀...de) </a:t>
            </a:r>
          </a:p>
          <a:p>
            <a:pPr marL="514350" indent="-51435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还</a:t>
            </a:r>
            <a:r>
              <a:rPr lang="zh-CN" altLang="en-US" sz="4000" dirty="0">
                <a:solidFill>
                  <a:srgbClr val="009051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>
                <a:solidFill>
                  <a:srgbClr val="009051"/>
                </a:solidFill>
                <a:ea typeface="Kaiti SC" charset="-122"/>
                <a:cs typeface="Kaiti SC" charset="-122"/>
              </a:rPr>
              <a:t>(</a:t>
            </a:r>
            <a:r>
              <a:rPr lang="en-US" sz="3200" dirty="0" err="1">
                <a:solidFill>
                  <a:srgbClr val="009051"/>
                </a:solidFill>
                <a:ea typeface="Kaiti SC" charset="-122"/>
                <a:cs typeface="Kaiti SC" charset="-122"/>
              </a:rPr>
              <a:t>hái</a:t>
            </a:r>
            <a:r>
              <a:rPr lang="en-US" sz="3200" dirty="0">
                <a:solidFill>
                  <a:srgbClr val="009051"/>
                </a:solidFill>
                <a:ea typeface="Kaiti SC" charset="-122"/>
                <a:cs typeface="Kaiti SC" charset="-122"/>
              </a:rPr>
              <a:t>,</a:t>
            </a:r>
            <a:r>
              <a:rPr lang="zh-CN" altLang="en-US" sz="3200" dirty="0">
                <a:solidFill>
                  <a:srgbClr val="009051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>
                <a:solidFill>
                  <a:srgbClr val="009051"/>
                </a:solidFill>
                <a:ea typeface="Kaiti SC" charset="-122"/>
                <a:cs typeface="Kaiti SC" charset="-122"/>
              </a:rPr>
              <a:t>still) </a:t>
            </a:r>
          </a:p>
          <a:p>
            <a:pPr marL="514350" indent="-514350">
              <a:spcBef>
                <a:spcPts val="0"/>
              </a:spcBef>
              <a:buClr>
                <a:srgbClr val="009051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又...又... </a:t>
            </a:r>
            <a:r>
              <a:rPr lang="en-US" sz="3200" dirty="0">
                <a:solidFill>
                  <a:srgbClr val="009051"/>
                </a:solidFill>
                <a:ea typeface="Kaiti SC" charset="-122"/>
                <a:cs typeface="Kaiti SC" charset="-122"/>
              </a:rPr>
              <a:t>(</a:t>
            </a:r>
            <a:r>
              <a:rPr lang="en-US" sz="3200" dirty="0" err="1">
                <a:solidFill>
                  <a:srgbClr val="009051"/>
                </a:solidFill>
                <a:ea typeface="Kaiti SC" charset="-122"/>
                <a:cs typeface="Kaiti SC" charset="-122"/>
              </a:rPr>
              <a:t>yòu</a:t>
            </a:r>
            <a:r>
              <a:rPr lang="en-US" sz="3200" dirty="0">
                <a:solidFill>
                  <a:srgbClr val="009051"/>
                </a:solidFill>
                <a:ea typeface="Kaiti SC" charset="-122"/>
                <a:cs typeface="Kaiti SC" charset="-122"/>
              </a:rPr>
              <a:t>...</a:t>
            </a:r>
            <a:r>
              <a:rPr lang="en-US" sz="3200" dirty="0" err="1">
                <a:solidFill>
                  <a:srgbClr val="009051"/>
                </a:solidFill>
                <a:ea typeface="Kaiti SC" charset="-122"/>
                <a:cs typeface="Kaiti SC" charset="-122"/>
              </a:rPr>
              <a:t>yòu</a:t>
            </a:r>
            <a:r>
              <a:rPr lang="en-US" sz="3200" dirty="0">
                <a:solidFill>
                  <a:srgbClr val="009051"/>
                </a:solidFill>
                <a:ea typeface="Kaiti SC" charset="-122"/>
                <a:cs typeface="Kaiti SC" charset="-122"/>
              </a:rPr>
              <a:t>...,</a:t>
            </a:r>
            <a:r>
              <a:rPr lang="zh-CN" altLang="en-US" sz="3200" dirty="0">
                <a:solidFill>
                  <a:srgbClr val="009051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>
                <a:solidFill>
                  <a:srgbClr val="009051"/>
                </a:solidFill>
                <a:ea typeface="Kaiti SC" charset="-122"/>
                <a:cs typeface="Kaiti SC" charset="-122"/>
              </a:rPr>
              <a:t>both...and...)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BFF2FB3-581C-F442-97CE-D63AB36251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2001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第十四课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对话二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77AFDCB-9B42-1244-A3EA-6FC6DF4813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49097" y="2494404"/>
            <a:ext cx="9144000" cy="2992726"/>
          </a:xfrm>
        </p:spPr>
        <p:txBody>
          <a:bodyPr>
            <a:normAutofit fontScale="92500" lnSpcReduction="10000"/>
          </a:bodyPr>
          <a:lstStyle/>
          <a:p>
            <a:r>
              <a:rPr lang="en-US" sz="4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Shēng</a:t>
            </a:r>
            <a:r>
              <a:rPr lang="en-US" sz="4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</a:t>
            </a:r>
            <a:endParaRPr lang="en-US" altLang="zh-TW" sz="4300" dirty="0">
              <a:solidFill>
                <a:schemeClr val="tx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r>
              <a:rPr lang="zh-TW" altLang="en-US" sz="96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生词</a:t>
            </a:r>
            <a:endParaRPr lang="en-US" altLang="zh-TW" sz="9600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4800" dirty="0">
                <a:solidFill>
                  <a:schemeClr val="tx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vocabulary</a:t>
            </a:r>
          </a:p>
          <a:p>
            <a:endParaRPr lang="en-US" altLang="zh-CN" sz="4800" dirty="0"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C995D-4D69-7C46-8EBF-656025F18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22" y="13568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2"/>
          <p:cNvSpPr>
            <a:spLocks noGrp="1"/>
          </p:cNvSpPr>
          <p:nvPr>
            <p:ph type="body" idx="2"/>
          </p:nvPr>
        </p:nvSpPr>
        <p:spPr>
          <a:xfrm>
            <a:off x="194454" y="1740510"/>
            <a:ext cx="7981842" cy="4167700"/>
          </a:xfrm>
        </p:spPr>
        <p:txBody>
          <a:bodyPr/>
          <a:lstStyle/>
          <a:p>
            <a:pPr lv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7935"/>
                </a:solidFill>
              </a:rPr>
              <a:t>                                   </a:t>
            </a:r>
            <a:r>
              <a:rPr lang="zh-CN" altLang="en-US" sz="3200" dirty="0">
                <a:solidFill>
                  <a:srgbClr val="007935"/>
                </a:solidFill>
              </a:rPr>
              <a:t>    </a:t>
            </a:r>
            <a:r>
              <a:rPr lang="en-US" sz="3200" dirty="0" err="1">
                <a:solidFill>
                  <a:srgbClr val="007935"/>
                </a:solidFill>
              </a:rPr>
              <a:t>cháng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cháng</a:t>
            </a:r>
            <a:r>
              <a:rPr lang="en-US" sz="3200" dirty="0">
                <a:solidFill>
                  <a:srgbClr val="007935"/>
                </a:solidFill>
              </a:rPr>
              <a:t> de</a:t>
            </a:r>
            <a:endParaRPr lang="en-US" altLang="zh-CN" sz="5400" dirty="0">
              <a:solidFill>
                <a:srgbClr val="007935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685800" lvl="0" indent="-685800">
              <a:buFont typeface="Arial" charset="0"/>
              <a:buChar char="•"/>
            </a:pPr>
            <a:r>
              <a:rPr lang="zh-CN" altLang="en-US" sz="6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狗的耳朵</a:t>
            </a:r>
            <a:r>
              <a:rPr lang="zh-CN" altLang="en-US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长长的</a:t>
            </a:r>
            <a:r>
              <a:rPr lang="zh-CN" altLang="en-US" sz="6000" dirty="0">
                <a:solidFill>
                  <a:srgbClr val="007935"/>
                </a:solidFill>
                <a:latin typeface="Kaiti TC" charset="-120"/>
                <a:ea typeface="Kaiti TC" charset="-120"/>
                <a:cs typeface="Kaiti TC" charset="-120"/>
              </a:rPr>
              <a:t>。</a:t>
            </a:r>
            <a:endParaRPr lang="en-US" altLang="zh-CN" sz="6000" dirty="0">
              <a:solidFill>
                <a:srgbClr val="007935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lvl="0"/>
            <a:r>
              <a:rPr lang="zh-CN" altLang="en-US" sz="5400" dirty="0">
                <a:solidFill>
                  <a:srgbClr val="007935"/>
                </a:solidFill>
                <a:latin typeface="Kaiti TC" charset="-120"/>
                <a:ea typeface="Kaiti TC" charset="-120"/>
                <a:cs typeface="Kaiti TC" charset="-120"/>
              </a:rPr>
              <a:t>                </a:t>
            </a:r>
            <a:r>
              <a:rPr lang="en-US" altLang="zh-CN" sz="3200" dirty="0" err="1">
                <a:solidFill>
                  <a:srgbClr val="007935"/>
                </a:solidFill>
              </a:rPr>
              <a:t>zhǎng</a:t>
            </a:r>
            <a:r>
              <a:rPr lang="en-US" altLang="zh-CN" sz="3200" dirty="0">
                <a:solidFill>
                  <a:srgbClr val="007935"/>
                </a:solidFill>
              </a:rPr>
              <a:t> de</a:t>
            </a:r>
          </a:p>
          <a:p>
            <a:pPr marL="685800" lvl="0" indent="-685800">
              <a:buFont typeface="Arial" charset="0"/>
              <a:buChar char="•"/>
            </a:pPr>
            <a:r>
              <a:rPr lang="zh-CN" altLang="en-US" sz="6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我妹妹</a:t>
            </a:r>
            <a:r>
              <a:rPr lang="zh-CN" altLang="en-US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长得</a:t>
            </a:r>
            <a:r>
              <a:rPr lang="zh-CN" altLang="en-US" sz="6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很可爱。</a:t>
            </a:r>
            <a:endParaRPr lang="en-US" altLang="zh-CN" sz="6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6705"/>
            <a:ext cx="12073180" cy="92333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长</a:t>
            </a:r>
            <a:r>
              <a:rPr lang="zh-CN" altLang="en-US" sz="3600" dirty="0">
                <a:ea typeface="宋体" charset="-122"/>
              </a:rPr>
              <a:t>  </a:t>
            </a:r>
            <a:r>
              <a:rPr lang="en-US" altLang="zh-CN" sz="3600" dirty="0">
                <a:ea typeface="宋体" charset="-122"/>
              </a:rPr>
              <a:t>   </a:t>
            </a:r>
            <a:r>
              <a:rPr lang="en-US" altLang="zh-CN" sz="3600" dirty="0" err="1">
                <a:latin typeface="+mn-lt"/>
                <a:ea typeface="宋体" charset="-122"/>
              </a:rPr>
              <a:t>cháng</a:t>
            </a:r>
            <a:r>
              <a:rPr lang="en-US" altLang="zh-CN" sz="3600" dirty="0">
                <a:latin typeface="+mn-lt"/>
                <a:ea typeface="宋体" charset="-122"/>
              </a:rPr>
              <a:t>   (long) </a:t>
            </a:r>
            <a:r>
              <a:rPr lang="en-US" altLang="zh-CN" sz="3600" dirty="0" err="1">
                <a:latin typeface="+mn-lt"/>
                <a:ea typeface="宋体" charset="-122"/>
              </a:rPr>
              <a:t>adj</a:t>
            </a:r>
            <a:r>
              <a:rPr lang="en-US" altLang="zh-CN" sz="3600" dirty="0">
                <a:latin typeface="+mn-lt"/>
                <a:ea typeface="宋体" charset="-122"/>
              </a:rPr>
              <a:t>;    </a:t>
            </a:r>
            <a:r>
              <a:rPr lang="en-US" altLang="zh-CN" sz="3600" dirty="0" err="1">
                <a:latin typeface="+mn-lt"/>
                <a:ea typeface="宋体" charset="-122"/>
              </a:rPr>
              <a:t>zhǎng</a:t>
            </a:r>
            <a:r>
              <a:rPr lang="en-US" altLang="zh-CN" sz="3600" dirty="0">
                <a:latin typeface="+mn-lt"/>
                <a:ea typeface="宋体" charset="-122"/>
              </a:rPr>
              <a:t>  (to grow; to appear) </a:t>
            </a:r>
            <a:r>
              <a:rPr lang="en-US" altLang="zh-CN" sz="3600" dirty="0" smtClean="0">
                <a:latin typeface="+mn-lt"/>
                <a:ea typeface="宋体" charset="-122"/>
              </a:rPr>
              <a:t>verb</a:t>
            </a:r>
            <a:endParaRPr lang="zh-CN" altLang="en-US" sz="3600" dirty="0">
              <a:latin typeface="+mn-lt"/>
              <a:ea typeface="宋体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103" y="128952"/>
            <a:ext cx="772569" cy="772569"/>
          </a:xfrm>
          <a:prstGeom prst="rect">
            <a:avLst/>
          </a:prstGeom>
        </p:spPr>
      </p:pic>
      <p:pic>
        <p:nvPicPr>
          <p:cNvPr id="1026" name="Picture 2" descr="Image result for Sno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77" y="1073533"/>
            <a:ext cx="1970351" cy="30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ister graph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577" y="4297791"/>
            <a:ext cx="18478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65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2"/>
          <p:cNvSpPr>
            <a:spLocks noGrp="1"/>
          </p:cNvSpPr>
          <p:nvPr>
            <p:ph type="body" idx="2"/>
          </p:nvPr>
        </p:nvSpPr>
        <p:spPr>
          <a:xfrm>
            <a:off x="111327" y="1255600"/>
            <a:ext cx="11814345" cy="5602400"/>
          </a:xfrm>
        </p:spPr>
        <p:txBody>
          <a:bodyPr/>
          <a:lstStyle/>
          <a:p>
            <a:pPr marL="685800" indent="-685800" eaLnBrk="1" hangingPunct="1">
              <a:buFont typeface="Arial" charset="0"/>
              <a:buChar char="•"/>
            </a:pP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你长得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像</a:t>
            </a: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妈妈</a:t>
            </a:r>
            <a:r>
              <a:rPr lang="zh-CN" altLang="en-US" sz="5400" u="sng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还是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像</a:t>
            </a: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爸爸？ </a:t>
            </a:r>
            <a:endParaRPr lang="en-US" altLang="zh-CN" sz="54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pPr eaLnBrk="1" hangingPunct="1"/>
            <a:r>
              <a:rPr lang="en-US" altLang="zh-CN" sz="3200" dirty="0"/>
              <a:t> </a:t>
            </a:r>
            <a:r>
              <a:rPr lang="zh-CN" altLang="en-US" sz="3200" dirty="0"/>
              <a:t>            </a:t>
            </a:r>
            <a:r>
              <a:rPr lang="en-US" altLang="zh-CN" sz="3600" dirty="0" err="1">
                <a:solidFill>
                  <a:srgbClr val="007935"/>
                </a:solidFill>
              </a:rPr>
              <a:t>Nǐ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zhǎng</a:t>
            </a:r>
            <a:r>
              <a:rPr lang="en-US" altLang="zh-CN" sz="3600" dirty="0">
                <a:solidFill>
                  <a:srgbClr val="007935"/>
                </a:solidFill>
              </a:rPr>
              <a:t> de </a:t>
            </a:r>
            <a:r>
              <a:rPr lang="en-US" altLang="zh-CN" sz="3600" dirty="0" err="1">
                <a:solidFill>
                  <a:srgbClr val="007935"/>
                </a:solidFill>
              </a:rPr>
              <a:t>xiàng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māmā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háishì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xiàng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bàba</a:t>
            </a:r>
            <a:r>
              <a:rPr lang="en-US" altLang="zh-CN" sz="3600" dirty="0">
                <a:solidFill>
                  <a:srgbClr val="007935"/>
                </a:solidFill>
              </a:rPr>
              <a:t>             </a:t>
            </a:r>
            <a:endParaRPr lang="en-US" altLang="zh-CN" sz="4000" dirty="0">
              <a:solidFill>
                <a:srgbClr val="007935"/>
              </a:solidFill>
            </a:endParaRPr>
          </a:p>
          <a:p>
            <a:pPr eaLnBrk="1" hangingPunct="1"/>
            <a:r>
              <a:rPr lang="zh-CN" altLang="en-US" sz="4000" dirty="0">
                <a:solidFill>
                  <a:srgbClr val="007935"/>
                </a:solidFill>
              </a:rPr>
              <a:t>          </a:t>
            </a:r>
            <a:r>
              <a:rPr lang="en-US" altLang="zh-CN" sz="4000" dirty="0">
                <a:solidFill>
                  <a:srgbClr val="007935"/>
                </a:solidFill>
              </a:rPr>
              <a:t>Do you look like (your) Mom or (your) Dad?</a:t>
            </a:r>
            <a:endParaRPr lang="en-US" altLang="zh-CN" sz="3600" dirty="0">
              <a:solidFill>
                <a:srgbClr val="007935"/>
              </a:solidFill>
            </a:endParaRPr>
          </a:p>
          <a:p>
            <a:pPr marL="857250" indent="-857250" eaLnBrk="1" hangingPunct="1">
              <a:buFont typeface="Arial" charset="0"/>
              <a:buChar char="•"/>
            </a:pPr>
            <a:r>
              <a:rPr lang="zh-CN" altLang="en-US" sz="5400" dirty="0" smtClean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他们</a:t>
            </a: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两个长得很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像</a:t>
            </a: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。 </a:t>
            </a:r>
            <a:endParaRPr lang="en-US" altLang="zh-CN" sz="54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zh-CN" altLang="en-US" sz="3600" dirty="0">
                <a:solidFill>
                  <a:srgbClr val="007935"/>
                </a:solidFill>
              </a:rPr>
              <a:t>         </a:t>
            </a:r>
            <a:r>
              <a:rPr lang="en-US" altLang="zh-CN" sz="3600" dirty="0" err="1">
                <a:solidFill>
                  <a:srgbClr val="007935"/>
                </a:solidFill>
              </a:rPr>
              <a:t>Tāmen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liǎng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gè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zhǎng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dé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hěn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xiàng</a:t>
            </a:r>
            <a:endParaRPr lang="en-US" altLang="zh-CN" sz="3600" dirty="0">
              <a:solidFill>
                <a:srgbClr val="007935"/>
              </a:solidFill>
            </a:endParaRPr>
          </a:p>
          <a:p>
            <a:r>
              <a:rPr lang="zh-CN" altLang="en-US" sz="3600" dirty="0">
                <a:solidFill>
                  <a:srgbClr val="007935"/>
                </a:solidFill>
              </a:rPr>
              <a:t>          </a:t>
            </a:r>
            <a:r>
              <a:rPr lang="en-US" altLang="zh-CN" sz="3600" dirty="0">
                <a:solidFill>
                  <a:srgbClr val="007935"/>
                </a:solidFill>
              </a:rPr>
              <a:t>They look alike.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6705"/>
            <a:ext cx="12073180" cy="92333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像</a:t>
            </a:r>
            <a:r>
              <a:rPr lang="en-US" altLang="zh-CN" sz="5400" dirty="0"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CN" sz="3600" dirty="0" err="1">
                <a:latin typeface="+mn-lt"/>
                <a:ea typeface="宋体" charset="-122"/>
              </a:rPr>
              <a:t>xiàng</a:t>
            </a:r>
            <a:r>
              <a:rPr lang="en-US" altLang="zh-CN" sz="3600" dirty="0">
                <a:latin typeface="+mn-lt"/>
                <a:ea typeface="宋体" charset="-122"/>
              </a:rPr>
              <a:t>   (to be like; to look like; to take after)    verb</a:t>
            </a:r>
            <a:endParaRPr lang="zh-CN" altLang="en-US" sz="3600" dirty="0">
              <a:latin typeface="+mn-lt"/>
              <a:ea typeface="宋体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103" y="128952"/>
            <a:ext cx="772569" cy="772569"/>
          </a:xfrm>
          <a:prstGeom prst="rect">
            <a:avLst/>
          </a:prstGeom>
        </p:spPr>
      </p:pic>
      <p:pic>
        <p:nvPicPr>
          <p:cNvPr id="5" name="Picture 2" descr="了解同卵双胞胎和异卵双胞胎的区别，为龙凤胎助力！ - 每日头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22" y="3727048"/>
            <a:ext cx="3953650" cy="296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2"/>
          <p:cNvSpPr>
            <a:spLocks noGrp="1"/>
          </p:cNvSpPr>
          <p:nvPr>
            <p:ph type="body" idx="2"/>
          </p:nvPr>
        </p:nvSpPr>
        <p:spPr>
          <a:xfrm>
            <a:off x="111327" y="1255600"/>
            <a:ext cx="8267129" cy="2380735"/>
          </a:xfrm>
        </p:spPr>
        <p:txBody>
          <a:bodyPr/>
          <a:lstStyle/>
          <a:p>
            <a:pPr marL="857250" indent="-857250" eaLnBrk="1" hangingPunct="1">
              <a:buFont typeface="Arial" charset="0"/>
              <a:buChar char="•"/>
            </a:pP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她们两个长得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像</a:t>
            </a: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吗？ </a:t>
            </a:r>
            <a:endParaRPr lang="en-US" altLang="zh-CN" sz="54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zh-CN" altLang="en-US" sz="3600" dirty="0">
                <a:solidFill>
                  <a:srgbClr val="007935"/>
                </a:solidFill>
              </a:rPr>
              <a:t>      </a:t>
            </a:r>
            <a:r>
              <a:rPr lang="en-US" altLang="zh-CN" sz="3600" dirty="0" err="1">
                <a:solidFill>
                  <a:srgbClr val="007935"/>
                </a:solidFill>
              </a:rPr>
              <a:t>Tāmen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liǎng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gè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zhǎng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dé</a:t>
            </a:r>
            <a:r>
              <a:rPr lang="en-US" altLang="zh-CN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xiàng</a:t>
            </a:r>
            <a:r>
              <a:rPr lang="zh-CN" altLang="en-US" sz="3600" dirty="0">
                <a:solidFill>
                  <a:srgbClr val="007935"/>
                </a:solidFill>
              </a:rPr>
              <a:t> </a:t>
            </a:r>
            <a:r>
              <a:rPr lang="en-US" altLang="zh-CN" sz="3600" dirty="0" err="1">
                <a:solidFill>
                  <a:srgbClr val="007935"/>
                </a:solidFill>
              </a:rPr>
              <a:t>mā</a:t>
            </a:r>
            <a:endParaRPr lang="en-US" altLang="zh-CN" sz="3600" dirty="0">
              <a:solidFill>
                <a:srgbClr val="007935"/>
              </a:solidFill>
            </a:endParaRPr>
          </a:p>
          <a:p>
            <a:r>
              <a:rPr lang="zh-CN" altLang="en-US" sz="3600" dirty="0">
                <a:solidFill>
                  <a:srgbClr val="007935"/>
                </a:solidFill>
              </a:rPr>
              <a:t>       </a:t>
            </a:r>
            <a:r>
              <a:rPr lang="en-US" altLang="zh-CN" sz="3600" dirty="0">
                <a:solidFill>
                  <a:srgbClr val="007935"/>
                </a:solidFill>
              </a:rPr>
              <a:t>Do they look alike?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6705"/>
            <a:ext cx="12073180" cy="92333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像</a:t>
            </a:r>
            <a:r>
              <a:rPr lang="en-US" altLang="zh-CN" sz="5400" dirty="0"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CN" sz="3600" dirty="0" err="1">
                <a:latin typeface="+mn-lt"/>
                <a:ea typeface="宋体" charset="-122"/>
              </a:rPr>
              <a:t>xiàng</a:t>
            </a:r>
            <a:r>
              <a:rPr lang="en-US" altLang="zh-CN" sz="3600" dirty="0">
                <a:latin typeface="+mn-lt"/>
                <a:ea typeface="宋体" charset="-122"/>
              </a:rPr>
              <a:t>   (to be like; to look like; to take after)    verb</a:t>
            </a:r>
            <a:endParaRPr lang="zh-CN" altLang="en-US" sz="3600" dirty="0">
              <a:latin typeface="+mn-lt"/>
              <a:ea typeface="宋体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103" y="128952"/>
            <a:ext cx="772569" cy="7725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823" y="2976761"/>
            <a:ext cx="5635255" cy="370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1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2"/>
          <p:cNvSpPr>
            <a:spLocks noGrp="1"/>
          </p:cNvSpPr>
          <p:nvPr>
            <p:ph type="body" idx="2"/>
          </p:nvPr>
        </p:nvSpPr>
        <p:spPr>
          <a:xfrm>
            <a:off x="153858" y="1468252"/>
            <a:ext cx="4758385" cy="3720437"/>
          </a:xfrm>
        </p:spPr>
        <p:txBody>
          <a:bodyPr/>
          <a:lstStyle/>
          <a:p>
            <a:pPr marL="857250" indent="-857250" eaLnBrk="1" hangingPunct="1">
              <a:buFont typeface="Arial" charset="0"/>
              <a:buChar char="•"/>
            </a:pP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像吗？</a:t>
            </a:r>
            <a:endParaRPr lang="en-US" altLang="zh-CN" sz="54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857250" lvl="0" indent="-857250">
              <a:buFont typeface="Arial" charset="0"/>
              <a:buChar char="•"/>
            </a:pP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像不像？</a:t>
            </a:r>
            <a:endParaRPr lang="en-US" altLang="zh-CN" sz="54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857250" lvl="0" indent="-857250">
              <a:buFont typeface="Arial" charset="0"/>
              <a:buChar char="•"/>
            </a:pP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像谁？</a:t>
            </a:r>
            <a:endParaRPr lang="en-US" altLang="zh-CN" sz="5400" dirty="0">
              <a:solidFill>
                <a:srgbClr val="007935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857250" indent="-857250" eaLnBrk="1" hangingPunct="1">
              <a:buFont typeface="Arial" charset="0"/>
              <a:buChar char="•"/>
            </a:pPr>
            <a:endParaRPr lang="en-US" altLang="zh-CN" sz="3600" dirty="0">
              <a:solidFill>
                <a:srgbClr val="007935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6705"/>
            <a:ext cx="12073180" cy="92333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像</a:t>
            </a:r>
            <a:r>
              <a:rPr lang="en-US" altLang="zh-CN" sz="5400" dirty="0"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CN" sz="3600" dirty="0" err="1">
                <a:latin typeface="+mn-lt"/>
                <a:ea typeface="宋体" charset="-122"/>
              </a:rPr>
              <a:t>xiàng</a:t>
            </a:r>
            <a:r>
              <a:rPr lang="en-US" altLang="zh-CN" sz="3600" dirty="0">
                <a:latin typeface="+mn-lt"/>
                <a:ea typeface="宋体" charset="-122"/>
              </a:rPr>
              <a:t>   (to be like; to look like; to take after)    verb</a:t>
            </a:r>
            <a:endParaRPr lang="zh-CN" altLang="en-US" sz="3600" dirty="0">
              <a:latin typeface="+mn-lt"/>
              <a:ea typeface="宋体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103" y="128952"/>
            <a:ext cx="772569" cy="772569"/>
          </a:xfrm>
          <a:prstGeom prst="rect">
            <a:avLst/>
          </a:prstGeom>
        </p:spPr>
      </p:pic>
      <p:pic>
        <p:nvPicPr>
          <p:cNvPr id="1028" name="Picture 4" descr="双胞胎是怎样形成的？ - 搜狐母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97" y="1851950"/>
            <a:ext cx="5782947" cy="432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3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20715</TotalTime>
  <Words>1251</Words>
  <Application>Microsoft Office PowerPoint</Application>
  <PresentationFormat>Widescreen</PresentationFormat>
  <Paragraphs>168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DFKai-SB</vt:lpstr>
      <vt:lpstr>KaiTi</vt:lpstr>
      <vt:lpstr>Kaiti SC</vt:lpstr>
      <vt:lpstr>Kaiti TC</vt:lpstr>
      <vt:lpstr>MS PGothic</vt:lpstr>
      <vt:lpstr>宋体</vt:lpstr>
      <vt:lpstr>宋体</vt:lpstr>
      <vt:lpstr>Arial</vt:lpstr>
      <vt:lpstr>Calibri</vt:lpstr>
      <vt:lpstr>Times New Roman</vt:lpstr>
      <vt:lpstr>Office Theme</vt:lpstr>
      <vt:lpstr>Dì                   kè:      shēngrì  pài duì  第十四课：生日派对 Lesson Fourteen: Birthday Party</vt:lpstr>
      <vt:lpstr>Duì  huà èr            Cānjiā   shēngrì   pàiduì  对话二：参加生日派对 Attending A Birthday Party</vt:lpstr>
      <vt:lpstr>PowerPoint Presentation</vt:lpstr>
      <vt:lpstr>PowerPoint Presentation</vt:lpstr>
      <vt:lpstr>第十四课   对话二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音乐活动时间  (Total Physical Response &amp; music Time)</vt:lpstr>
      <vt:lpstr>音乐活动时间  (Total Physical Response &amp; music Time)</vt:lpstr>
      <vt:lpstr>PowerPoint Presentation</vt:lpstr>
      <vt:lpstr>PowerPoint Presentation</vt:lpstr>
      <vt:lpstr>PowerPoint Presentation</vt:lpstr>
      <vt:lpstr>第十四课   对话二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你属什么？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miaowen chang</dc:creator>
  <cp:lastModifiedBy>Chang, Miaowen    IHS - Staff</cp:lastModifiedBy>
  <cp:revision>2758</cp:revision>
  <cp:lastPrinted>2017-12-04T13:54:10Z</cp:lastPrinted>
  <dcterms:created xsi:type="dcterms:W3CDTF">2016-07-30T18:46:43Z</dcterms:created>
  <dcterms:modified xsi:type="dcterms:W3CDTF">2020-05-17T18:55:24Z</dcterms:modified>
</cp:coreProperties>
</file>