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0"/>
  </p:notesMasterIdLst>
  <p:sldIdLst>
    <p:sldId id="2928" r:id="rId2"/>
    <p:sldId id="2929" r:id="rId3"/>
    <p:sldId id="2930" r:id="rId4"/>
    <p:sldId id="2931" r:id="rId5"/>
    <p:sldId id="3165" r:id="rId6"/>
    <p:sldId id="3166" r:id="rId7"/>
    <p:sldId id="3167" r:id="rId8"/>
    <p:sldId id="3118" r:id="rId9"/>
    <p:sldId id="3119" r:id="rId10"/>
    <p:sldId id="3070" r:id="rId11"/>
    <p:sldId id="261" r:id="rId12"/>
    <p:sldId id="284" r:id="rId13"/>
    <p:sldId id="3134" r:id="rId14"/>
    <p:sldId id="3135" r:id="rId15"/>
    <p:sldId id="3136" r:id="rId16"/>
    <p:sldId id="3137" r:id="rId17"/>
    <p:sldId id="3144" r:id="rId18"/>
    <p:sldId id="3145" r:id="rId19"/>
    <p:sldId id="3138" r:id="rId20"/>
    <p:sldId id="3147" r:id="rId21"/>
    <p:sldId id="3149" r:id="rId22"/>
    <p:sldId id="3151" r:id="rId23"/>
    <p:sldId id="3153" r:id="rId24"/>
    <p:sldId id="3156" r:id="rId25"/>
    <p:sldId id="3157" r:id="rId26"/>
    <p:sldId id="3158" r:id="rId27"/>
    <p:sldId id="3071" r:id="rId28"/>
    <p:sldId id="266" r:id="rId29"/>
    <p:sldId id="280" r:id="rId30"/>
    <p:sldId id="3097" r:id="rId31"/>
    <p:sldId id="3102" r:id="rId32"/>
    <p:sldId id="3090" r:id="rId33"/>
    <p:sldId id="3122" r:id="rId34"/>
    <p:sldId id="3124" r:id="rId35"/>
    <p:sldId id="3126" r:id="rId36"/>
    <p:sldId id="3128" r:id="rId37"/>
    <p:sldId id="3130" r:id="rId38"/>
    <p:sldId id="3131" r:id="rId39"/>
    <p:sldId id="3100" r:id="rId40"/>
    <p:sldId id="3103" r:id="rId41"/>
    <p:sldId id="3079" r:id="rId42"/>
    <p:sldId id="3064" r:id="rId43"/>
    <p:sldId id="3065" r:id="rId44"/>
    <p:sldId id="267" r:id="rId45"/>
    <p:sldId id="277" r:id="rId46"/>
    <p:sldId id="3073" r:id="rId47"/>
    <p:sldId id="3076" r:id="rId48"/>
    <p:sldId id="3066" r:id="rId49"/>
    <p:sldId id="3067" r:id="rId50"/>
    <p:sldId id="3159" r:id="rId51"/>
    <p:sldId id="3160" r:id="rId52"/>
    <p:sldId id="3161" r:id="rId53"/>
    <p:sldId id="3162" r:id="rId54"/>
    <p:sldId id="294" r:id="rId55"/>
    <p:sldId id="3080" r:id="rId56"/>
    <p:sldId id="3092" r:id="rId57"/>
    <p:sldId id="3081" r:id="rId58"/>
    <p:sldId id="3082" r:id="rId59"/>
    <p:sldId id="3083" r:id="rId60"/>
    <p:sldId id="3093" r:id="rId61"/>
    <p:sldId id="298" r:id="rId62"/>
    <p:sldId id="302" r:id="rId63"/>
    <p:sldId id="3105" r:id="rId64"/>
    <p:sldId id="3106" r:id="rId65"/>
    <p:sldId id="3108" r:id="rId66"/>
    <p:sldId id="3096" r:id="rId67"/>
    <p:sldId id="307" r:id="rId68"/>
    <p:sldId id="311" r:id="rId6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E8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4843"/>
    <p:restoredTop sz="94619"/>
  </p:normalViewPr>
  <p:slideViewPr>
    <p:cSldViewPr snapToGrid="0" snapToObjects="1">
      <p:cViewPr varScale="1">
        <p:scale>
          <a:sx n="62" d="100"/>
          <a:sy n="62" d="100"/>
        </p:scale>
        <p:origin x="104" y="1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E1B9F8-B269-324E-BD98-8BFD4409BEF8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098680-55F7-7B42-AAD8-F2FF9AFF91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9684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41A69F-899B-499E-AAD1-D8B86D2CAA1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4099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345A0-355E-934F-96E8-96046BCE42C0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FC8EC-D497-A542-85E7-D540785B4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6945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345A0-355E-934F-96E8-96046BCE42C0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FC8EC-D497-A542-85E7-D540785B4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850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345A0-355E-934F-96E8-96046BCE42C0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FC8EC-D497-A542-85E7-D540785B4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151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345A0-355E-934F-96E8-96046BCE42C0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FC8EC-D497-A542-85E7-D540785B4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669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345A0-355E-934F-96E8-96046BCE42C0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FC8EC-D497-A542-85E7-D540785B4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875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345A0-355E-934F-96E8-96046BCE42C0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FC8EC-D497-A542-85E7-D540785B4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2336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345A0-355E-934F-96E8-96046BCE42C0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FC8EC-D497-A542-85E7-D540785B4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94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345A0-355E-934F-96E8-96046BCE42C0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FC8EC-D497-A542-85E7-D540785B4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160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345A0-355E-934F-96E8-96046BCE42C0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FC8EC-D497-A542-85E7-D540785B4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516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345A0-355E-934F-96E8-96046BCE42C0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FC8EC-D497-A542-85E7-D540785B4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827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345A0-355E-934F-96E8-96046BCE42C0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FC8EC-D497-A542-85E7-D540785B4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219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0345A0-355E-934F-96E8-96046BCE42C0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4FC8EC-D497-A542-85E7-D540785B4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83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llaboutvision.com/conditions/itchy-eyes.htm" TargetMode="External"/><Relationship Id="rId2" Type="http://schemas.openxmlformats.org/officeDocument/2006/relationships/hyperlink" Target="https://www.google.com/imgres?imgurl=https://www.authorityhealthmag.com/wp-content/uploads/2017/02/Boy-itching-the-armpit.png&amp;imgrefurl=https://www.authorityhealthmag.com/itchy-armpits-causes-and-remedies/&amp;docid=U0S3saCs-A-9VM&amp;tbnid=Hg0ORzcWoRWHSM:&amp;vet=10ahUKEwiV_7aVyvPVAhUl5YMKHeckCv4QMwjeASgFMAU..i&amp;w=214&amp;h=310&amp;safe=strict&amp;bih=682&amp;biw=1280&amp;q=itchy&amp;ved=0ahUKEwiV_7aVyvPVAhUl5YMKHeckCv4QMwjeASgFMAU&amp;iact=mrc&amp;uact=8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tif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://photo-plus-you.blogspot.com/2016/03/time-to-take-rest-for-this-animals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s://www.google.com/imgres?imgurl=https://healthywealthyblogdotcom1.files.wordpress.com/2014/01/ghandi-your-health-is-your-wealth.jpg&amp;imgrefurl=https://healthywealthyblogdotcom1.wordpress.com/2014/01/03/why/&amp;docid=osM_Hv-6COVrgM&amp;tbnid=ORohhIZ3BPebHM:&amp;vet=10ahUKEwjyyeTmyfPVAhXj7oMKHbg5DLUQMwg6KBMwEw..i&amp;w=1280&amp;h=720&amp;bih=682&amp;biw=1280&amp;q=how%20is%20your%20health&amp;ved=0ahUKEwjyyeTmyfPVAhXj7oMKHbg5DLUQMwg6KBMwEw&amp;iact=mrc&amp;uact=8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://www.webmd.com/allergies/ss/slideshow-common-allergy-trigger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标题 1"/>
          <p:cNvSpPr>
            <a:spLocks noGrp="1"/>
          </p:cNvSpPr>
          <p:nvPr>
            <p:ph type="ctrTitle"/>
          </p:nvPr>
        </p:nvSpPr>
        <p:spPr>
          <a:xfrm>
            <a:off x="-1" y="14903"/>
            <a:ext cx="12115801" cy="1329530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l"/>
            <a:r>
              <a:rPr lang="zh-CN" alt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</a:t>
            </a:r>
            <a:r>
              <a:rPr lang="en-US" sz="2800" kern="0" dirty="0" err="1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Dì</a:t>
            </a:r>
            <a:r>
              <a:rPr lang="zh-CN" alt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zh-CN" alt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                </a:t>
            </a:r>
            <a:r>
              <a:rPr lang="en-US" sz="2800" kern="0" dirty="0" err="1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kè</a:t>
            </a:r>
            <a:r>
              <a:rPr 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: </a:t>
            </a:r>
            <a:r>
              <a:rPr lang="zh-CN" alt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      </a:t>
            </a:r>
            <a:r>
              <a:rPr lang="en-US" altLang="zh-CN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800" kern="0" dirty="0" err="1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kàn</a:t>
            </a:r>
            <a:r>
              <a:rPr lang="en-US" altLang="zh-CN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800" kern="0" dirty="0" err="1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bìng</a:t>
            </a:r>
            <a:r>
              <a:rPr 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54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/>
            </a:r>
            <a:br>
              <a:rPr lang="en-US" sz="54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</a:br>
            <a:r>
              <a:rPr lang="zh-CN" altLang="en-US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第十五课：看病</a:t>
            </a:r>
            <a:r>
              <a:rPr lang="en-US" altLang="zh-CN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en-US" sz="2800" kern="0" dirty="0">
                <a:solidFill>
                  <a:prstClr val="black"/>
                </a:solidFill>
                <a:latin typeface="Calibri" pitchFamily="34" charset="0"/>
              </a:rPr>
              <a:t>Lesson Fifteen: Seeing A Doctor</a:t>
            </a:r>
            <a:endParaRPr lang="zh-CN" altLang="en-US" sz="3200" dirty="0">
              <a:latin typeface="DFKai-SB" charset="0"/>
              <a:ea typeface="DFKai-SB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2297" y="64225"/>
            <a:ext cx="900628" cy="9006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0350" y="1471612"/>
            <a:ext cx="6281149" cy="5214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908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7BFF2FB3-581C-F442-97CE-D63AB362513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12192000" cy="1200150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zh-TW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第十五课</a:t>
            </a: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zh-TW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对话二</a:t>
            </a:r>
            <a:endParaRPr lang="en-US" altLang="zh-CN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17410" name="Rectangle 3">
            <a:extLst>
              <a:ext uri="{FF2B5EF4-FFF2-40B4-BE49-F238E27FC236}">
                <a16:creationId xmlns:a16="http://schemas.microsoft.com/office/drawing/2014/main" id="{F77AFDCB-9B42-1244-A3EA-6FC6DF48134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958151" y="2424402"/>
            <a:ext cx="9144000" cy="2992726"/>
          </a:xfrm>
        </p:spPr>
        <p:txBody>
          <a:bodyPr>
            <a:normAutofit/>
          </a:bodyPr>
          <a:lstStyle/>
          <a:p>
            <a:r>
              <a:rPr lang="en-US" sz="4300" dirty="0" err="1">
                <a:latin typeface="Calibri" panose="020F0502020204030204" pitchFamily="34" charset="0"/>
                <a:cs typeface="Calibri" panose="020F0502020204030204" pitchFamily="34" charset="0"/>
              </a:rPr>
              <a:t>Shēng</a:t>
            </a:r>
            <a:r>
              <a:rPr lang="en-US" sz="4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300" dirty="0" err="1">
                <a:latin typeface="Calibri" panose="020F0502020204030204" pitchFamily="34" charset="0"/>
                <a:cs typeface="Calibri" panose="020F0502020204030204" pitchFamily="34" charset="0"/>
              </a:rPr>
              <a:t>cí</a:t>
            </a:r>
            <a:endParaRPr lang="en-US" altLang="zh-TW" sz="4300" dirty="0"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 algn="ctr" eaLnBrk="1" hangingPunct="1"/>
            <a:r>
              <a:rPr lang="zh-TW" altLang="en-US" sz="9600" dirty="0">
                <a:latin typeface="KaiTi" panose="02010609060101010101" pitchFamily="49" charset="-122"/>
                <a:ea typeface="KaiTi" panose="02010609060101010101" pitchFamily="49" charset="-122"/>
              </a:rPr>
              <a:t>生词</a:t>
            </a:r>
            <a:endParaRPr lang="en-US" altLang="zh-TW" sz="96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algn="ctr" eaLnBrk="1" hangingPunct="1"/>
            <a:r>
              <a:rPr lang="en-US" altLang="zh-CN" sz="48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vocabulary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1C995D-4D69-7C46-8EBF-656025F185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922" y="135686"/>
            <a:ext cx="972487" cy="97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3625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22" name="Text Box 18"/>
          <p:cNvSpPr txBox="1">
            <a:spLocks noChangeArrowheads="1"/>
          </p:cNvSpPr>
          <p:nvPr/>
        </p:nvSpPr>
        <p:spPr bwMode="auto">
          <a:xfrm>
            <a:off x="9932248" y="4459069"/>
            <a:ext cx="2306255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5400" dirty="0">
                <a:latin typeface="KaiTi" panose="02010609060101010101" pitchFamily="49" charset="-122"/>
                <a:ea typeface="KaiTi" panose="02010609060101010101" pitchFamily="49" charset="-122"/>
              </a:rPr>
              <a:t>流鼻水</a:t>
            </a:r>
          </a:p>
          <a:p>
            <a:pPr>
              <a:spcBef>
                <a:spcPct val="50000"/>
              </a:spcBef>
            </a:pPr>
            <a:r>
              <a:rPr lang="en-US" altLang="zh-CN" sz="3200" dirty="0"/>
              <a:t>   </a:t>
            </a:r>
            <a:r>
              <a:rPr lang="en-US" altLang="zh-CN" sz="3200" dirty="0" err="1"/>
              <a:t>liú</a:t>
            </a:r>
            <a:r>
              <a:rPr lang="en-US" altLang="zh-CN" sz="3200" dirty="0"/>
              <a:t> </a:t>
            </a:r>
            <a:r>
              <a:rPr lang="en-US" altLang="zh-CN" sz="3200" dirty="0" err="1"/>
              <a:t>bí</a:t>
            </a:r>
            <a:r>
              <a:rPr lang="en-US" altLang="zh-CN" sz="3200" dirty="0"/>
              <a:t> </a:t>
            </a:r>
            <a:r>
              <a:rPr lang="en-US" altLang="zh-CN" sz="3200" dirty="0" err="1"/>
              <a:t>shuǐ</a:t>
            </a:r>
            <a:endParaRPr lang="en-US" altLang="zh-CN" sz="3200" dirty="0"/>
          </a:p>
        </p:txBody>
      </p:sp>
      <p:pic>
        <p:nvPicPr>
          <p:cNvPr id="21528" name="Picture 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25974" y="4163054"/>
            <a:ext cx="1911195" cy="2323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29" name="Picture 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05853" y="1239861"/>
            <a:ext cx="2076250" cy="2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410" name="AutoShape 2" descr="data:image/jpeg;base64,/9j/4AAQSkZJRgABAQAAAQABAAD/2wCEAAkGBhQSEBUUEhQVFBUVFBcUFBYXFRUUFBcUGBQXFhQYFRUXHCggFxkjGhUXIC8gJCcpLCwsGB8xNzAqNSYrLCkBCQoKDgwOGg8PGiolHiQtLCwsLCotLSwqLC8sLCwvKSwvLC0sLCwsLCwsLSwsLCosLCwsLCwsLCwsLCwsLCwsLP/AABEIAP4AxgMBIgACEQEDEQH/xAAbAAABBQEBAAAAAAAAAAAAAAAFAAECBAYDB//EAEUQAAIBAwIEBAMGAwQIBQUAAAECAwAEERIhBQYxQRMiUWEUcYEHMkJykaEjM1IVYpKxJDRDU4KywdFEouHw8RclVGN0/8QAGwEAAQUBAQAAAAAAAAAAAAAABAECAwUGAAf/xAA0EQABBAEDAgMHAwQCAwAAAAABAAIDEQQFEiExQRNRYQYUcYGRobEiMvAjweHxFdEkNEL/2gAMAwEAAhEDEQA/ACIkp/GNUwT4p9NO2/fbt/8AP0puJsRC5BwQpwa8+ig8SRsd9a+630sgYxzyOln6K34p9ajrrD2vEpVcaXY74wSSDnbGK3lxAUdkPVSQfmPnVvq2iyaaW7nAg+SrdL1WPP3BrSCFzzSzTVkuLcWlEzqshADYAG1Q6VpT9RkcxhAoXyp9S1GPBYHvBNmuFrqVVeEl3to5Hz59YBJHm0tgkAdu2/cGg/M986uqq5AK5IG3fvUmPo8k2acOwCL57cKObVI48QZVWDXHflaOnoJylM8iS6iSE0EZI21Ejuc9qN0JqOnvwsgwON13HdT4OazMhErRSWaalinzVdSPtNSp6VdSS01PmkaQFLRXWFEmmqRFNiuqkoITUqeubEk4Xr3OM49gO5/6bmpoYXyu2t/nqo5p2QM3vNBOaitwM7MP1FdGtCDpwpkJKLqOo69hg5GE3YdAR36b07x7uDG2FYhCFL6hkjfWcehyMUf7rjtoOlvzoWB9av5Ksbn5EllkPHbc4An5C/umEp70xc0vhRv4ZBwcHQGK5x0KkbfNf/lj7HOwP61DPh+GN7HBzfMdviOoRGLnMmdse0sf5H+x6FLNKlSoFWS5gnxTuOnTbP8A3xQ/miRhCAOhbDfLGR+9XgP4vf7v07dBVfmD/V3+n65q30lwbnQki+QqnU2l2HKLrgoHymE+Nh8TdQxbG+7qpZBt6sAK1skhZix6sSSfcnJrCcMDePFozq8RNOM5zqGOm9b66j0yOo7MR+hI71pPa9rt8Tr454We9lCKkFc8crhLnSdO5wce5xtXnrkknPXO/wA+9ei4rz++I8V8dNZx6YzS+x7xcra8jf1S+1TTtjdfnwiNnzLKiInlZUBCgjBALFjuOu5PWqF5dNK5dup/QDsBWv4dy3bG0hM0cgkkUyF1cghS7BfIw0kFRn61muP2EcUxSIuUwDl9OrJ6g6dq0mLNgvy3tiH9Xvx/dZ3IjzW4rDIT4fFLUcsyKtiFXGp5WaTbfy4EYJz6Ent1oTe8HvZnd0imZFOAVVtOM4XTj73TtmrHLk3h2UsjDyrKoHuTGcj9hQ1uOXMzokbuCWAjRGK+Y7DG/X3qugx5xqU0oaCOBbu3egjpsiH/AI6KOyDyaHf1KsXtvf2sYMqSIrbAuAcHcAZ30/XriunAeMPIxjcksVOg4HUDJyflk/Sq3MFteQqEutQVicZZXDFTvllJyQT3q5yFD/EmlP8As4Sq/mlOgdv6dVEZeLjuw5JZGMvkgt9OihxcuduSyON7q4FO9ev+ELtuLSpKA8hID6WySy4zhj64xvR3mS/MceEbdmwCP6R3Hsdv1oNzPb6ZtWNnAP1Gx/6VW4pxYzCPVnKJpYk5LN0z022C1GMGHOdj5bGiup49OPupXZsuGJ8V7iT2/nwWh5TidoZppHbQhWNASCDIfM2c77KM/wDEKz19xaSRydRAzsASNs1pr62a34ZHH5tbKZpARjQJdIAx12RAT+asvwfhpnmWNWRCc+Z20qNIyd/XbYd6nw4oH5M2TTaB2jjy6lD5Us7MeKCzZ/V9eg/nmid9wS9toxLJlB5dvEUuM/d1x5yv1HcUR4HxnxsqwwwGduhHc1G65Q05M9/AB0yfGck+mCBnp19q78vcAhiZpTcwXBCMESMOSHYAAksABgE0DqceHk4jnyFti6c0V8B6ozTpcuDJaxgdRqwefifRXZHwCf8A37VKFwowD59iMqGTDHDl9jpJU5ywxpbbeoSdsDOCDjpsDmuPx66iuBqUAEFk1AY6AnBwRt3+lY3Cja6FwDwCTz519Oi1OoF/jtuMuaASKqt3a7Pl+UZ4Zw1p2+94aHyaju7kKToUHrhc7HIUbHUc4Ly8owgfzHU5ABJTqdhtpHX2oEeNQNBHDIrAqG3SVFLFkdZDn3DvXOC/tI5BIEkymH/nKQACu+PTIG396q+abI3VC4taOgAHPlZ736qsOHO87pG2fx8PJK7sijgHQ+fPG4wyPuMHOd9wB1znAJIIqtcbAN6Yz97GCBrXLDJxkOM9j86s33G4WgjSNCqx/dJdMhW7euclT9BVSS+1kg+ZiuT5l6YKg/LOelWuK7e3c8htgtcDx8DQv/aVzMgAAscXNIc0jn4g89P7FTp6gmcDPXFKqEjlbAdFDfxO2MfWuXFbBpoyiY1EjAJAzv0ydhUwv8XO/T0GO3erNFQZDsaZkzeraKEmhE8TondDYQzgHJlzFdRvLGojifWzGRCvlJ7q3XIokTk+/WnJphR2q6s/US0ubVeSC0zSmYAcGuu0+aAQ8gXDHJaFFO+tplxg79Blu/TFHs0s0mmavLpwd4YB3efou1HSmZ+3eSNvku9xGq6URtYjjjjDdAdCBSQD0GQaBT8nTXEzSB4o4ywGt5AO2/l+8cY9KLg02aTD1ebFnfkNAJdd36m0uVpUeTA2AkgNqvlwox8ISK0W3LpLqd3dkG3mChfvAHICnrQVuRn+9FPCSMFQzGJwevcYyMDoaO0+aKh9osqKV8go7uo7fJDTaBjSRNj5G3oe6BXHJl9JgyGM46ap4s759D1Onv7UW4VyuLQOXuEeRlC+HHqKggg5d9gSDsMZG5qcsoUFmIAG5NAZOb1B8sZI9ScZ+mKtmahqGpQOhx4gG9DXTlVj9Pw8CZs08p3dRaIcZ4O1wqhMaxnAJC6vYMdgfnXHhX2fziVGuPDjiVgz5kjLFQ24CgnJIB/Wqqc3rneMgezA/tRmx4gkq6kPsQeoPvSMytS0nF8N8X6ex8r+CWTFwNUyfEZJ+ruPOlevpvEd2YA6iTg7jHpg9sbUCvuUA7arZlQ4yUkfTuP92/Tt0OOo3ouTSzWdwdWyMN5ew8HqD0KvczS4Mtga8UR0I6hBouRLpyDcPHEvTU8quwAH4UUkt2FGrfh0FvCIofOxOqWYjSWbGAqr+FBk/Oo0HuOaI1bADNg4zsB771byahnaswwwRjb3AVXHp+HpjxNNIb7EoxVSfhUT51ICSck987d/+EVbdSDg7EfX/KmFZgb4zxwVpf0vF9Qh54BDjGjbOfvN1/WpR8EhXOF6jB3P7ehqHFONLCQCCxIzgeld+GXZmiMoUqofRk92wGP7EVYuxc0Qe8EHZ52gRk4hm8AEb/JcDwCE4yvQYHmPrn1qzbWSIAFGMLpG56Z1f513zSqvdM88ElHiJoNgJxT1HNKok9V1P8Y/lq0DVbI8Y7b6etWRT39lGzumJpZpEUqYpUqVIUzMAMnAA3OemO9OYLICY40LQC55rwxCJlQepJBP0xtXdOaoiMkMD6Yz+9c34tYLhRaGTfU7+K6kn0X0XviqHHuIW0oXwIBCR97BOCMdwScnPfavSW6LgzNY3wXC+/8A3yfwvPXazmxOefFaa7f9f7Wlsb9ZV1JnA2ORuD71YFAOS7XUZ3JIVEXuMFy4C9euwbp+1H6xutYDMHKMTDY6/D0Ws0jOfm4wkeOeiyXMfEy7mMHyKe34j71f5c5RSSLx7l2SNiVjSPSZXKnBOWyEUH160J5gtNE59G8w2x164+taHlq+L2yocfwiUG/mIYlwSPTJI+lbeef3PSWyYY7D79T8bWPih971R0eUe5+3QKtxLk4u4FksjjT5hI0esHfcHygjH+XvV7gHK09uJmnVUGlQvmRiz6+i6WPYNmuvEOILCmpsnfAA6k1W4bx5ZjpVWDYLY2IwBknP0qlGo6hl4Lg6Pc02C7/Horf/AI7CxcxpbJtcKIb/ADzXTiXF0hG+7Hoo6/MnsKoW/NiE+dSo9R5h9az8kplly5xqYAnbABOP0ArT85cJgVMwR6PDITIOdajylm7as75HajBoun4zI4cmy9/F89UIdYzsh75MegxnNeiI210ki6kYEe3/AFFefznc/M0c5Pk/jFP6kY7nG6DV9dgaBz/ebPqc/rVjpGnDAyJo2mwQ0j7oDVdQ9+gikIogkH7L0fjVwsbOxxpUDp0OFAwPWsxHzadXmQafYnV7e1Eed7sAaBtqK4A/pVR+2cUK5U4Cly7tKxSGJQX041sWOERAe5wd+wFVuBpmK6CXIym9XO5PYAo/O1PJbLFBjHs35khDuLXYllZgdjjHyx6dq2HB5wbKBVx5RIW6Z8QyNnO5/CF/7euT5g4ekMxWMsUIDLqxqGexI2PzrQcpWhFo8hwA0wVeuo4Tz47Y3X60ZrDI36SPBP6QBXqELpL3s1T+sP1Em/QopilTZp815mvR0+KVMKVIuXPH8Tt9313/AErvVbH8b/h/fNWac/sompjSpUs0xSJYqhxu2aSFlTJOxwNy2O1X6bNE4uQceZsrRy02oMmETxOjPcUsPwy4WGdWljEgUnVG2QDsRuPYkGunHeIRSyBoolhAXBC5AJyd8EnFegPxJmGJAko9JI0k9O7DPQY61BbpB0t7UAEHa3j7EEdfyit432pxnOEjmuBHa+Fh3ezeSAWNLSPPugfJ5f4WUaCEMqNrxhWIUjSDjfGc9e9Fas3XE5Jfvuze3RR8lG1Vqx2q5rc3JMzRVrWaXhuw8cRONkIXxzgrTgaANa5wCcah/SCds56ZrMw3M1s7L5o221owxn+klT89j71uTXf4oldMipKuc4lRZOgwMFhkYHoauNL15uPB7tkM3M/nHKq9S0V883vGO7a/+crB6p7uRVVWkfoqqPU+nQfM1tuH8ISyiaMEPcSLpmkG6oveOI9/du/aracRKJohVIEP3hEujV+Zs5P61TBp2o+0Akj8DEbtYosDQnNk8fKdud9fusLfcLkibzIwByVbBwwBxkHvvXe94/JLHobTjbJAAzjpsNh0HSt5bcQkjGEdlHcAnH6dKf4/Lamjgkb+p4Y2b9cb/XNGs9pseUM94itzeQfXzQj/AGeyYy/3eTh3UeiD8qcENvEbmXKvKjJAhG+htnlbPQYyB65NYqRSzEDcknHqcn/OvSLm6aRizksx7n9seg9qna3giUCKKFCDksI1Zy2ANWps4OB2x1NNx/aVomkllaeQA0DyFp0/s68wxxREWCSSfM0gHOnBmMmqNdo0VCgG4VFABAGffNAOE8aeDUF3V9JZSTjK50nbuNR/WtwbhtWrJ1ZzqyQc+ualLKkn86CCXpuYwj7f349JpmJ7QwmIwZTLaSfoTdFS5egzCUTYzgHCvqAvO725Mjs7bE9uwrZcCuNVlEo/A0in8xbVn/Cy/pRY3kflxbW+EB0L4SkKSMZ33Y/myKjc3zOFB0hV2VURUUfIKB6UzVdbxsnE93iaRVV8v8J2maPk4+V7xKQet+fKr4pYpU9Y1a9IClSFPXJFxX+YevT6fSu4pUqUm0wCkxps1VgW5uLs21okTMkQlkaV2RUBfSB5QSSR2xXTiNteWm93alYh1mgYzxr7uAA6D3IxRzdOndGJGtsfdBu1DHbIY3O5C70qhb3KyKGRgyncEHINTzQBaQaKNBBFhIUqQpVyVNTinrtw/mJRHJ8L4OU2lvZzptYW/oTvPJ3wuxyN8UTj4z5zTUFmZbcZlnr5Lvw2ySQlXLISPI2MqG9G2/fNZTgfNkU+FZgsoDF1wQo0kgnUdgNs7nvXT4q+vrlkhkur23gcG6aPTZiSM4JiSJsEPs34ssOw79eIcjcOWCwu1WQW0twEmXI8VlmY+GshBwFRlCsOuO+RVxHpga3bL1PQj+6oTq8m/c0ceRXS049BKxWOVGb0Gd/keh+lXxVrmH7KmikM1pLOIdeprWHQrIp724byuRudBxnOAc9asPKk88bPZXsF2EOQGBguEbG6yAZVW7aXUZ7461FJpRPMZ49ev4RsOsMI/qDn7J6VVbK5csYZk8K4THixEgkZAIZcHzIeoIz6UUbh0ojaTwpCiqWJCEnA/pUbsfYVVHGlD9m02rYZMRZv3ClWqJpRcE4nLgw2QjU9GuJkjP1jUlh9a6DlDi43aC0Yeizsp/VlxRrdKySLr7oQ6rjA1u+y5YpCuj8MvEH8WynX1MZjuF/SNtX/AJaqpeoW0asP/QwMcn+BwG/ahZcSeL97Si4suCX9rgu5FRqMPiTS+BbJ4s2MkZ0xxA9Gmf8ACPQDLHGwo/xH7P5oLYypK9xOvmkjwqRuv4lhTGVYdRknVjB67EQadNKzeBXlfdDzalBC8MJ59OyB04qFvMrqrIcqwDA+xrpVc4EGirAOsWEqVKlTUqc0qVMa4JFd+xpdV3xOTuZo4x8lV9v8q9VK5FeX/ZGNF1xFPWWGUe6uj7/qK9Sr0GCjEwjyH4Xnk1+M8HzK8s525Ee1Zrzh6DRu1zaqMKwA3khA+62OqjrWbteJzXCBrSyubgHI1aPDjyDhhrbYkEEH5V7uRQe14e0N05jA8Gca3A/BcDZn+TrjP95c/iNQTYEMz97xz+UVDnzws2MPH4XlbcLv1ANwLWzVunjTLnpnvIufpmtLw3kCdwshu4JEYZwkJ0kEbYdZTke4r0KazRyC6KxXONSg4z1xkbU88ixoWOyqpYnsFAyf2FcMHHA/YEhz8k//AGV5zzHwLTotbU5u5VLNJlhHBFnS0pXc53wozud+1C4ILexi8K1jNzdrILO2kkAKfElcy+EnSNYh5nYDcnBJOavjmBoUll8Mm7uoVuRnpGJZBBw+AjrnfUR2Os0W5b5RaC+VnAeKC0WK3kzv4zuWu3dTv4jsc6htjahY4B4haRTfIcX8fgo5JXycuJJ9UX4Pw6Hhll/ElAC5luJ3OPEmbeSRyepJ6D2AoTb21txbh0yQRyQRSSs0chj0apQwcTxrncax7Z3q9zPyxbTSJdXrs0NrGz+Cxzb6hljK6fiYDIwdunyNzhPM8UzCNUliYxiRFliMRaPIXUgPUAsox21D1o89LUC4Cyu3ijkZ0iuY8q4Vme2mXO+tcArq6gjzKT1I2N6TlyBrgXHhqJgCPEA0uQRjDMMah7HNQ47f+DFlZIo5HYKjTHEY3y56jUQgYhcjOKqcP4rNHeLbTvHKJYWlikSPwsNGyh0K62yNLqwOfWmbdwopfgsf9sHD3iiS/g8s1sVSRgBqMJcFWB7FX7+jsNxtXpXCuIJPBHNGdSSIrqfZhmgf2gcAW7sJo3doxp1ll3I0efcfiG3SsL9g/OBaIWMiMFHivbyk7OquDJHjsV1g7bbmnwDaC3y/CR3mvYRSp6VEJqjisfzfayXsnwMcK6Sgee5ljDLEjEhVtww80xwdxsmM9cVsqbFcu6LJcu8v/wBmzLbwKz20weQuRl4pVC58SXHnD52zuCD26awinIpGuXLxF7bwL6+txssdx4kY7Kk6iXA9gSas125nA/tm7x3htifnpcb/AExXHNYvVGhuS6lt9McXYzbT0qYGnqsVinpqempQkK6cD4itrxGGRjhLgfByb48zHXA30cFfk/tXr6V4pyZy6vFb55pdXwtkwSMAkeJcZDFsj8K4B+q+9e2CtzgsezHa1/VYTPex+Q5zE9NmnoDfR3yXDSQNDLCVXEEmY2DjIfRMoOARpOGVt87ijUGj1c7iEOpVgCrAqwO4IIwQR6YoLHzhEpC3KvaOdgJwFQn+5OpMT/INn2FHNWRtXLl4hFzSbjjwSVFij+KWKPLff+E+ISMYx3lYHtgqo75r2aFtq8zTlKGbid7bzAq6uLu2kXZoxPpZmXscSxk7/wDWvR8YNBSH9SnDeFz41YJc28tu5IEsbRkjGQGGMjPesxdcvzvcfFXgSWO1XVZwQ6tmG5aTKgyOdCEfhB7ZANazwd6G8180xcOtGuJskLhVUfedz91R6Zwd+wBqTrwEnAWO4dx664oHt73h0kdpcAhJBkMqjcF8nIORsQPpitnwbgMNoqJGv3FKoW8zKpwWAY7gEqDgYHsK8/4L9v1vPKiTQm3DMFLF9YBY4B+6NhtnPY57YOg+2C+aHhcvhuyySMkSaclmLMMquN8lQelJto0Uu4FbFnSVWTKurAqwBB2IwQcdNjWEm5DEIszwvA+EugxPiZYxOxW6QsdicYBU9l9aJ/ZVyjb2djG8TLK8yiSSYfi1b6Rnoq9MeoOd6scy8OubeU3lgqucZuLfceOB+JcbeKB0OMkbebZalEdd1FuWtFLNBuWeaYb6LXEcMANcbY1oSMjONiD2YbH9QKXNnArm7kiijna3tiHNy0R0zuRp8NEb8KnLZI9KlTEduOKRR/zJY0/M6r/mahacaglOIpopD6JIjH9AaD8K+znh8A8lrGx6l5R4zk+paTJzRu34VChykUaEdCqKp/UCuSq1TNSrI/aZzQbOyKxn/SLg+BbjvrbYv8lBz88UhNdUoBJoLASXvxF9e3I3V5xFGexSBfD1D2LZNd6r8PsRDEka9EUL8z3J9ycn61YrCZc3jTOf5rfYkPgwtZ5KQpUwFKhUSnodzFxDwbWWTuEIX8x8o/c0SoPzBaeO9rbf/kXUaN+RTqf9qJw4/EnY31QmZJ4cDnei9O+zHgPwvDLePGGZBLJ6mSTznPyBA+la2oRJgbf+/Sulb1YBvmUqY09KuTlQiuVm8SJ1GpdnRgGUo2dDYP3kYA/VWHUUJn4I9oDJZZ0rlntCSYnHUiHP8l/QDyk7EDqG5uuRbyWlwNj8Sls/96K4Oggjvh/Dcemk+poxxewaaMokzwZ6vGE16cHIUuCFPvjNckQqfh8d0Ib+3yZVhLQHUYxIjrqWObA3TVg46g/WqdjzfHJcpAVmSVomkKyQyR40ldS5dQGPm6rkbddxlr/mK24VHb2cSSTSFQkEEeHlKj8bliAq5z5j7+mwzmNbqWza7kWOC4tgZrZYyZCo0ESRzMdpAwwCFAAIGCcVBNGC3d5KRj6O3zW6ztWE+2DlmW8soxFG03hTiV4UbS7poZToJB8w1Z6dM9aM8L5yj8KM3Q+GZ0Vsv/JYMoIMc4GhlOc7kH1FFW5htdOTcwaemfGjx+uqo22DaUleC8ufYJeTxF5ytsSwCq+WfT+Jiq7fIEivSebBr4twq0zkRl7p9v8AdR6YiQOm4atlZ8xW02vwriGTwxqk0SI+hcZy2k7D3ryz7OOKNxDmC6vGDCP4crBkEDwfEEcePnoY/PVU4/UbKjPRer8J4NHb+J4WVWSQylM+RXYDWUX8IY+Yjpkk96IYpgKfNSJB0WEsODx2XG2OCq3kTmEhiFEqsHniK9Dn+avoTJ61uxWR+09Cth8Sn8yzliukP5HAkHyMbODWsjcFQR0IyPkelclU6VUbLjUMskkaSKZIm0yR5xIp9Sh3wex6HsavZrlyY141zrcLccaOZFPwkYRI+4Z1DM/zycfRa9lNYX7S+UDMi3luv+k2wJwOs0IyXiPqcZK++3eh8mN0kTmtNEonFkbHK1zxYWT1Us1XsbxZY1kQ5Vhkf9j7jp9K75rBuaWmit80hwsdFIGnqNKmp1KdQ4FB4nG7IHpHHcTfXQFH7mp115TbHG4M97S4A+etCf2qz0n/ANpvz/CqdWP/AIrvl+V68tPUUNSrZrFjolSNMTWJ45xyW9nexsGKhTpvLsbrCD1ihP4pyP8AD8+nJVDiVz/aXEYoIt7axmWe5k/C1ygPgwIe5UnU3pgDrR/nDmdOH2clzINWgAImcF5G2RQfc/oAT2q3wTgkVpAkECaEQbDqSepZj+Jidya8+4rcpxXiyxDzW1g5ZuhSS4GxyO4Viqj5SUoFmkhNC0Q5H5bkTXd3fmvLrDyH/dIfuQp6BRjPyx2rVPHmNlwDlSADsCcbZ2O30NdUG1cmmxU5YHN29kJuIO5Y7lLmL4VWtrlWWKNiin7/AIHfwZsDPh945MYKkA4xubk4Pwq4dZTHYyMDkNiEnP8Aex975HNNxrgMVyQzhlkAwJI3aOUD01ruR7HI9qzN39mQc/61cN+ZbZm/xGLJ/WgxjTNNAgj16os5EZFmwUQ55uLdOH3UHDxD8RJEAUt1TWYy6o5IjHZWPX3q/Z80WVhGlsFmHgxrECltM4IQdQ6oQwJycg96E2P2dQR/eluWGenjtGuflEFo5I1vw62kmwQqKXOWd3YnooZiSSTgD507wZw7mq+dpPGjIoXaocZ+2Ozge3VQ7maUIwKPC8SHbxGWRQSMkDHfffaivOfHpooJfg2hM0UbO6OGYgaCykaTscKSAQQfaslwHhqcWsluOIRZncTxA4MbRxGVtKKOnlxsSCQc0V4Xy+0FxNNLM1w0yRISyKmEiUqAdJwxIJycDO+1ExxE9VC+YALtyF9ojcRSLXaugkRwZQQ8JljwHQ43jJBLANjbbet0BXkP2R5suJ3/AA450bXEXoFyAP1V0/w168KhIo0pwbCFcZ5YguirSp/ET7kqExzIf7kqEMvyzj1Bq/Z25RFVnMhUYLsFDN7tpAGfkBXelSJUqq8Sv0hiaSQlUXdiAWwO5IUE4HUntVqoSoCCCMgjBHqD1FcuXiHEbcWvFZ7ePHgTIt5b43UCT+YFI206tRH/AK1arlJy7KkwXOr+z/EtWB+8bSU+NZyg9wMmMjto+ddqyGrsDcix3FrZaPIX49HsaSpUqeqlW6lXKCYw3trcqpYRM6yKuCxilTSxUdyDg4+ddKepceZ0Mge3qENkwtmjLHdCvR+VuMG5WWX/AGZndIT6xx4j1fV1c/pR2s9yTbeHw61TuIUJ/Mw1N+5NaAV6AOgK89HBIVLjdm8tvLHFIYXdGVZANRQkY1AeoqHAOBRWdukEK6UQfVmO7Mx7sTuTRGlXJyGcytKLOcwECUQyGMk4AbQcHJ6YrB/ZBwMQ8PWTzE3DGUah5vDydGfnu3/FWv58kI4dcKpw0qeAh/vTMIV/d66WNqsMaxJsqKqL+VQFH7CpYxzahmPFKwVoLPMxv1QMQiWxkdR0LySaEJ+Sxv8ArRlmzis7w2XXxG+P+7FrEPYeFJKf3lqYdUP2RgrvTZqTmudTDlRpzuazvP6a47SM9JOIWysOxUMXwf8ACK0OjFZv7Qk0W9vMf9je2zk+xk0H/mpr+iczqtQ7+auEw2pMDXOQnHWpGilGSsrc2Ah49Y3IYjxxLauu2DpiZlJPffG390V6kK8fj4o91xm2jVD4NrdEGRVZiZRAfE1kbKoZ1XPvXo3MnOFtYoDcSYZtkjUF5XPTCRjc/PpQMtbzSsIgQ0WjdKsTBf8AFL3eKOPh8B+60y+LdkeoiB0xn2YmrsPIuTqnvL6Zz3+JeBB+WODSAKiUi1NMa8755vbqwksVtLhiJ7lYDFMPGLaiNzK3nAA7Z79a9DzXLliueeGyJPHdRIXUxSWt0Ad/CbzRPjvokyfUBzWPNescZUNBKvUmNsDqc49K8peMg4IIPoQQf3rM62072muy0+hvGxwvuo0qQFPWfWitODXTl7hMvEZXWJvCt4n0Szjd2fGWjgzsCARlz0zsDXFwcbdcHHzxtWw+x9k/siAJ95TIJR+IS+K+vV7/AD7Yq70nGjlc5z+arhUWr5L4mhrOL7o9y/wQWkXgrLLKgY+H4pDMibYjDYBKjtnejAqGKnmtWsiAbNp6VAuMc8WVr/PuYkP9OoM/0RMt+1B//qKZv9Rsrq5z+NkFtDj18SbGfoDXJSaUPtGvCZrCAdDdxTSd/Kk0caA+mXlBz/co87VgObOI3qNJc3FmoSOK1kzHceIEWG8Msgy0YBkIKjAI6AgncDZW154sSOVaPWobQ4AdcjOGAOxoiEIaY9CFbFxj5VmrGcR8UvtTBVkhtbjLEKoAV4WJJ26oP1o6Vz1FZfmmRLa7t7yVVMGDaXeoBlEcjBomKkHIWQfTNTPFCwoWG+CiEvOUTsUtVkvX6YgXKD88xIjX9fpU0s+Jy7n4W1HofEupPrgogP1Nau3jUKNAULjYKAFx2wBtipYqHeSlJA7LLx8t3nU8Q3//AJIQv6Zz+9UuO8p3tyghluLeWBsiQfDtFJuPK6kOw1KdwNs1tqbNNJJSBxCyii5hWJDC9wBGFkkUosnirsSY2bBRhg5DHfO1Rm+Ml8sFv4JO3i3DJpX3EUZZnPsSo961wFZPnLjMrSJw+zJW6uVLGXHlt7cEiSU+rbFVHqe21O8VwCVjdxWc4eklvLJY8Ika4uCc3V1NoMFszMWkICqNcrMSdJ1YwBvjbccu8lxWpMjk3Fy+8lzKAZWPop/2aDsq9AKAcQvV4MOH2VnErfE3KxSF8l2BKiWQkdXJYHJ2GMYx09AFDo4JAUjUJJlUjUQNRwuSBk9cDPU7GlLKqjcgZIAyQMk9B8zXJV59wpzxa/W93W1spJI7ZSN5psFZJj/So2AHtW9rC8Xik4bPGsEqRW15c6QHi8RYbmQE6cBlPgyEE7EFW9jgHG4reQ/zrTxV/wB5ayK+3qYZSrA+yl6cFC9pJRvG9QntEcYdQw9CAaDw86WuoLI5gc9EuEe3bPt4gAP0Jo0soIyNwenp9KUgO4KgDizpwVm7zkZGYmNyg9CNQHyOc0q0wNNQDtLxibLVZs1fKaK3ryXFCOLcRt4Gy+fEfACR6vFf0BCEE/WiNtyzf3xwgNlARnxZBmZwemiIHKD82DvW25U+z+2sfMgMk5+/PJ5pSe+Cfuj2H71U4WkSfvlJb6DqrjP1yEDZENx8z0WI4PacZldHto/gkXYNcOSWQ9jBvt33X60bP2c3ty+eI8TlljxvFAPBUn0ONsfTNehU4rRxwsjbtastLlySu3O+yCcB5FsrMDwLeNW/rI1yf42yf0o8BUc06mpaUG6zyhvM3CviLO4hABMkLouRnzFTp/RsVm+TOYEuLSHW6icJokjLKJBJH5JMpnV1X0rbZrMc5cJtUg8eSPwytxDL40KokqSGVI/EZ8bqA3mznK5rg4t5CkbTuCnj4zEZnhDDxIwrOvQhW+6d9j9KzfFL976wuIfD/iLP4MsakEmNZkYldWPvwnUOnXY0avPs/mkuROt0kekOoAg1t4bEHQzGTDAEAg46j50X4Zy1DbuHkYSTP/D8RwiFx1VNC4VsYONiRvvVc/Jy3mhtaPme/P2R4ghb3JP0RaCEIiqo0qqhVHooGAP0qWayXE+OKWNxaPcvoJWSMRTSW8ojJV0HlPhSDBAZcDI3yN61MEmpQ2CMgHBBB3Gdweh9qPY6wq6Vu0rrmmpCq9/xOKBdc0iRKPxOwQfv1p6jq1aBoRxrhdr4i3dxpRoB/NaQxgLnVpc5AZdQB0tkZFDxzJcXW3D4CUP/AIq4DRQfOOP+ZN9AB71bseR4y4lvJGvJlOVMoAhjP/6bceRPmct71GSimRuWR5u4i91LaXlnbTzR2M3jPKU0JJCQBIIFfDynAyCFxtsTXplhfxzxLLE6vG4DIynIKnuKEcy81JaaI1Rp7iXaC3TGtyOpJ6JGO7nYVjeV5ruLjhtz4MaSW5urqCIMYUkZiFMZY/zG8uogAHfbO9MKJArhaj7ROBvcWqtEA01tKl1Cp6M8RyU/4lLD5kVlftW5iS54FFLCT/pM0Ai/qDhixU+jKUIPuK9RNeb828m8Kim8e5leFjIsqRJKcGUSBmaK3AJLORg6R3J2O9KktVeepmv+IWXDYHOqB1urt1P8vQBpBODh99tjguta3kPjEs8U6XDpJJb3MkDOgwGC6Sudh5gGwcAbg7UNDXt9IzW8I4fE4Cvcyovx0qD7oSP/AGQ3OC5JGegopawWXB7bdxGrNlndi808p6k9WlkPoB9KRLS0M9urqVdVZT1VgGU/MHasbzRwaKwtZbq1eS28IeIY4zqgkOoDR4DeUFs6QV07kGrY4vfXTD4eD4WHUpM1z/OdAQW8O2G65GRlyOvSofaSuqC3iPSXiFpG35fGDn/kpUjgCOUctLjUisVKkgHS33lyM4PuOlKpE7mlUirLUhSFIU9KmpU1RZ6cGktJaRNSFQqRNKFwUqpcfgElpOhAYNBKMEZBzG3arYNMx236d64qRrqKxkPHpbfl+0lhzLM0NvpDednOkPKN+p8NZP0FP9oV+ZLawmtMSO95DLBvs48KR8Z7akBH1qHAeXLmKW2hk0/DWRnaFw+WkL5WEMmPKY0dx3ztRez5NhjmjkVpdETySQwFl8CKSQEO0a6dQ6tgFiBqOAKHEXdGuyWjgKryk5e7vplVkhma2kQMpTLm2UynB/FkqD7rWrpaaWKnaKFIRzi42U4oHxDgcN5cSR3MayJHFGY8jDI7tJqdHHmVsIu4PajgoDFduOLSxKRhrGOTBH4xPIinPphulI7opYB+pOq3tnnBN/AOgJVb1B6atkuB89Lfmoxwbj0N0haF9Wk6XUgrIjf0yRt5kb2Iqpy4LrEnxWNmATHcDOW/cfoaCccFvLfqkTSW98AFSdEDKy6SxSZTtLHgdD0PQihxIKBPF+atDA7cWt5rnjyXDgp+Eubue+jlM8szBJUhkmj+FX+SkbRhtAA3KnBz61U49O1xcC54dFepc+EYDILZUheMtqGv4oqMqdwwzj0NbnhzzLGTc+FqUneLXoKjfJD7qeu2T868i5M5zuTxGKd5pHt+I3NxEsLnKxKpHgFOwP4TjHSnlwFA91AATZC2XBuXeJmMrPdmEMdTMpFxdHoMCRlEUI26JGfmTvRmx5es7ENOQocDMtzO+uUj1aaQ5A9hge1UebvtGhsyY1R55wVGhQRGhcqE8eYjTGCWHqd+lC7OySa+VOJSfE3P30gVSLK3YDVhUP8AMkxvrfP0pHODeqeyNz72i6F/JFDzDdXu3D0EUJ/8ZOhwR628Bw0n5mwvzojwXk6GB/GbVcXB+9cTHxJfcJ2iX+6gAq7xq3d7aRYTpdkIQ9N8bb9vShPInDrmG3K3TEtrOlS2ogfm75O9NLyHBtfNSNiaYjJuFg1Xc+qtcy8TniMQt4w5diDnPYbDbpn19qHc8kn+zgdieIwHHuI5mP8AlRrjfF1t01OGxkYIBIzkbHHTPvWd5pZzLw3X1a/LgeirbTkA+vWmtd/UIv8Awh5J2FuwDkA2fP4rR5pVBKeibVRa7E1zeWo9abRXEqMuPZOpqequZFICkSWutQL0xemVd6VddroKlikRUlpwTwEgtO+1PXjX2gzScU43Dw2J2WKIZmKkgBiNcjH1KppUe5NcTSIjZu4XsofanzWcj+z20jQLAJYGA2kimkWTPqx1EN9QRTXMl3ZrqP8ApsI+9hQt0i920oNMwAycAK3zrrTi03QWlrLXtt/93QqcNJw+ZR8454mX/nopw7mSGZUKttIMxk7K/wCRujH2ByMHIFZxL5jzEiSNpAtJfBBI3DeBqKj3YP8A4D6U1/IToxZpWrrntoWghEDSyztKBh4401RjWVDSHrpYY9d6rXvPawyLLNZTR6Q4kZVinJ8uU0sjauoxnTgZ3xR655XS6sxDcgh1YujqdMkcgYlJEYdGH/pWP4dfSS2waRldtThXA0GSNWKxy6fwlgM496o83KkxY2v4I7g9VbYEAlGxxIPouUnOvELyCTEUFtHNGyor+K8yo6lQxIIAbBzjFZjifCZLSxtHiILWEolcgb4LZZwD2BOSPStYhLEGrJtQ40N0bKt+Vhpb9iaoTq0skzS/oD0H0/BV+cGOJh29aRDni5MvAJpGKsxgjkJUgqW1xurD26EUYuIbeGYXRX+K4RDjf7+AGA9dgMj1rEch2r3vLdxbLjUPHto3Y4DhcNGzf0gagvtpo0nMpuYoore3FxcRBPEfXi0glUDIa4AxKQfwxhvpWycwuaAOvqsw+R7Q4sNXfw+C3e+PQ47+tAuG3Ekt1IHQosTA9dixUD6jGT9arw8Dunw1xfSBuui3SOGIe3nVmf6n6Vn+O8y3sLzWMMbS3cqq1tcKERfBPlaSbPlDRkaTgYOVOBSviLiOen3Q7qeRz0+61vNHHrOCIi8mjjVx0ZvOfyoMsfoK8z5p+0Y3l5aR8OgkdoZ8iSZGjiLSRPGARswGGJycdOhorwX7HoUcT3k0t3cHzMzMQmr2/ER8z9BW2srFIlCxqqL6KAo/QVLt5tRSTtumhdLLV4a+Jp16Rq0506sb6c74z60q7AUqchU2aeoE0+aRQKVc5nxUtVQkWuXE8JRCu6mqwapCWuBTWupWGp1rj4lSDU+1KHKN/erFE8j/AHY0Z2+SqWP+VeW/YtYGS6u7yXeR1TUfRpyZ2/8AJ4X6mvR+M8LFzE0Lu6o/lfQQGZD95NRB0gjYkb47irlnZJEoWNFQAKoAGNlUKuT3woA39K7qiGPppVlalUQaWaWkoKHpy5bhZlEShZ21yrvoZ+7ac4Vj1yuNxnrvVfiXJ1rcCP4iITGJSkbSMzOAcZ8+clth5uud85owKeupODys6nBjAJRA9wQYmjUTXEksakjymNWJYtnA61juD8UhW0to55oopljEDRM2mQSRN4RGOu5Ax869MvrsRRPKQSI0aQgdSFUsQPfavAfs848lxc3TSpm4nk8VZMA4QklkJJyAPLjA7fKqfV4WvxyXXxzwrXTpHCUc9eF6JCtL43S4xjb16ZqFcSN6wLf3WVsdgN2hv2WcqG74fmed/hmuJma1T+GjtqAPiyA6nTy/c2HrmvV7SzSJFSNVRFGFVQFVR6ADYV5bwzi0nBwig+LZSTaTGQPGieViQYn6Omc5Vvoa9XDV6ZizMnjD4+iweVG6KQtcnoHxvgJlubW4jYK9u7ZyDh4ZF0yJt0PQj3FGya5E0Ugy6lCQVHFSZqiDTSoUlalTE09ckX//2Q=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7412" name="Picture 4" descr="http://sydneydxb.files.wordpress.com/2012/06/i-have-a-col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078" y="2340822"/>
            <a:ext cx="3515943" cy="4499503"/>
          </a:xfrm>
          <a:prstGeom prst="rect">
            <a:avLst/>
          </a:prstGeom>
          <a:noFill/>
        </p:spPr>
      </p:pic>
      <p:pic>
        <p:nvPicPr>
          <p:cNvPr id="12" name="Picture 14" descr="http://howshealth.com/wp-content/uploads/2010/03/fever-symptom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92324" y="1191846"/>
            <a:ext cx="2055021" cy="2902572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5899012" y="1874032"/>
            <a:ext cx="1755173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dirty="0">
                <a:latin typeface="KaiTi" panose="02010609060101010101" pitchFamily="49" charset="-122"/>
                <a:ea typeface="KaiTi" panose="02010609060101010101" pitchFamily="49" charset="-122"/>
              </a:rPr>
              <a:t>发烧</a:t>
            </a:r>
            <a:endParaRPr lang="en-US" altLang="zh-CN" sz="54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en-US" sz="3200" dirty="0"/>
              <a:t>  </a:t>
            </a:r>
            <a:r>
              <a:rPr lang="en-US" sz="3200" dirty="0" err="1"/>
              <a:t>fāshāo</a:t>
            </a:r>
            <a:endParaRPr lang="en-US" sz="3200" dirty="0"/>
          </a:p>
        </p:txBody>
      </p:sp>
      <p:sp>
        <p:nvSpPr>
          <p:cNvPr id="14" name="TextBox 13"/>
          <p:cNvSpPr txBox="1"/>
          <p:nvPr/>
        </p:nvSpPr>
        <p:spPr>
          <a:xfrm>
            <a:off x="47078" y="1020753"/>
            <a:ext cx="3493578" cy="129266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endParaRPr lang="en-US" altLang="zh-CN" sz="2400" dirty="0">
              <a:solidFill>
                <a:srgbClr val="C0000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zh-CN" altLang="en-US" sz="54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我感冒了！</a:t>
            </a:r>
            <a:endParaRPr lang="en-US" altLang="zh-CN" sz="5400" dirty="0">
              <a:solidFill>
                <a:srgbClr val="C0000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87A68EF-78FD-C046-BB61-38FF57AF8BB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03100" cy="102075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5400" dirty="0">
                <a:solidFill>
                  <a:srgbClr val="000000"/>
                </a:solidFill>
                <a:latin typeface="KaiTi" charset="-122"/>
                <a:ea typeface="KaiTi" charset="-122"/>
                <a:cs typeface="KaiTi" charset="-122"/>
              </a:rPr>
              <a:t>感冒</a:t>
            </a:r>
            <a:r>
              <a:rPr lang="en-US" altLang="zh-TW" sz="3600" dirty="0">
                <a:solidFill>
                  <a:srgbClr val="000000"/>
                </a:solidFill>
                <a:latin typeface="KaiTi" charset="-122"/>
                <a:ea typeface="KaiTi" charset="-122"/>
                <a:cs typeface="KaiTi" charset="-122"/>
              </a:rPr>
              <a:t>	</a:t>
            </a:r>
            <a:r>
              <a:rPr lang="en-US" altLang="zh-CN" sz="3600" dirty="0" err="1">
                <a:latin typeface="+mn-lt"/>
              </a:rPr>
              <a:t>gǎnmào</a:t>
            </a:r>
            <a:r>
              <a:rPr lang="en-US" altLang="zh-CN" sz="3600" dirty="0">
                <a:latin typeface="+mn-lt"/>
              </a:rPr>
              <a:t>		</a:t>
            </a:r>
            <a:r>
              <a:rPr lang="en-US" altLang="zh-CN" sz="4000" dirty="0">
                <a:latin typeface="+mn-lt"/>
                <a:ea typeface="宋体" pitchFamily="2" charset="-122"/>
              </a:rPr>
              <a:t>(to have a cold)     verb</a:t>
            </a:r>
            <a:endParaRPr lang="en-US" sz="4000" dirty="0">
              <a:latin typeface="+mn-lt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0B1A162-6CCE-1A4A-8257-F107670794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570" y="135686"/>
            <a:ext cx="867839" cy="867839"/>
          </a:xfrm>
          <a:prstGeom prst="rect">
            <a:avLst/>
          </a:prstGeom>
        </p:spPr>
      </p:pic>
      <p:sp>
        <p:nvSpPr>
          <p:cNvPr id="17" name="Text Box 20">
            <a:extLst>
              <a:ext uri="{FF2B5EF4-FFF2-40B4-BE49-F238E27FC236}">
                <a16:creationId xmlns:a16="http://schemas.microsoft.com/office/drawing/2014/main" id="{D8D25516-8544-5F4C-B63B-12AAF8C0DF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3677" y="4525185"/>
            <a:ext cx="1802297" cy="141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5400" dirty="0">
                <a:latin typeface="KaiTi" panose="02010609060101010101" pitchFamily="49" charset="-122"/>
                <a:ea typeface="KaiTi" panose="02010609060101010101" pitchFamily="49" charset="-122"/>
              </a:rPr>
              <a:t>咳嗽</a:t>
            </a:r>
            <a:r>
              <a:rPr lang="en-US" altLang="zh-TW" sz="5400" dirty="0">
                <a:latin typeface="KaiTi" panose="02010609060101010101" pitchFamily="49" charset="-122"/>
                <a:ea typeface="KaiTi" panose="02010609060101010101" pitchFamily="49" charset="-122"/>
              </a:rPr>
              <a:t>          </a:t>
            </a:r>
            <a:r>
              <a:rPr lang="en-US" altLang="zh-CN" sz="3200" dirty="0" err="1"/>
              <a:t>ké</a:t>
            </a:r>
            <a:r>
              <a:rPr lang="en-US" altLang="zh-CN" sz="3200" dirty="0"/>
              <a:t> </a:t>
            </a:r>
            <a:r>
              <a:rPr lang="en-US" altLang="zh-CN" sz="3200" dirty="0" err="1"/>
              <a:t>sòu</a:t>
            </a:r>
            <a:endParaRPr lang="en-US" altLang="zh-CN" sz="3200" dirty="0"/>
          </a:p>
        </p:txBody>
      </p:sp>
      <p:pic>
        <p:nvPicPr>
          <p:cNvPr id="18" name="Picture 26">
            <a:extLst>
              <a:ext uri="{FF2B5EF4-FFF2-40B4-BE49-F238E27FC236}">
                <a16:creationId xmlns:a16="http://schemas.microsoft.com/office/drawing/2014/main" id="{5CD0CB2F-C03F-4947-8C3A-57F6AA032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27190" y="4158860"/>
            <a:ext cx="2332319" cy="230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6018" lon="10500004" rev="21599458"/>
            </a:camera>
            <a:lightRig rig="threePt" dir="t"/>
          </a:scene3d>
        </p:spPr>
      </p:pic>
      <p:sp>
        <p:nvSpPr>
          <p:cNvPr id="25" name="Text Box 19">
            <a:extLst>
              <a:ext uri="{FF2B5EF4-FFF2-40B4-BE49-F238E27FC236}">
                <a16:creationId xmlns:a16="http://schemas.microsoft.com/office/drawing/2014/main" id="{67979DF1-0E1F-954E-A7C9-3271B80C1C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79162" y="1812135"/>
            <a:ext cx="2323938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5400" dirty="0">
                <a:latin typeface="KaiTi" panose="02010609060101010101" pitchFamily="49" charset="-122"/>
                <a:ea typeface="KaiTi" panose="02010609060101010101" pitchFamily="49" charset="-122"/>
              </a:rPr>
              <a:t>打噴嚏</a:t>
            </a:r>
          </a:p>
          <a:p>
            <a:pPr>
              <a:spcBef>
                <a:spcPct val="50000"/>
              </a:spcBef>
            </a:pPr>
            <a:r>
              <a:rPr lang="en-US" altLang="zh-TW" sz="3200" dirty="0"/>
              <a:t>   </a:t>
            </a:r>
            <a:r>
              <a:rPr lang="en-US" altLang="zh-TW" sz="3200" dirty="0" err="1"/>
              <a:t>dǎ</a:t>
            </a:r>
            <a:r>
              <a:rPr lang="en-US" altLang="zh-CN" sz="3200" dirty="0"/>
              <a:t> </a:t>
            </a:r>
            <a:r>
              <a:rPr lang="en-US" altLang="zh-CN" sz="3200" dirty="0" err="1"/>
              <a:t>pēn</a:t>
            </a:r>
            <a:r>
              <a:rPr lang="en-US" altLang="zh-CN" sz="3200" dirty="0"/>
              <a:t>   </a:t>
            </a:r>
            <a:r>
              <a:rPr lang="en-US" altLang="zh-CN" sz="3200" dirty="0" err="1"/>
              <a:t>tì</a:t>
            </a:r>
            <a:endParaRPr lang="en-US" altLang="zh-CN" sz="3200" dirty="0"/>
          </a:p>
        </p:txBody>
      </p:sp>
    </p:spTree>
    <p:extLst>
      <p:ext uri="{BB962C8B-B14F-4D97-AF65-F5344CB8AC3E}">
        <p14:creationId xmlns:p14="http://schemas.microsoft.com/office/powerpoint/2010/main" val="1007964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1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1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22" grpId="0"/>
      <p:bldP spid="13" grpId="0"/>
      <p:bldP spid="17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47FB2D-1EF4-3849-8C7E-0B59ACF7642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sz="8000" dirty="0">
                <a:latin typeface="KaiTi" panose="02010609060101010101" pitchFamily="49" charset="-122"/>
                <a:ea typeface="KaiTi" panose="02010609060101010101" pitchFamily="49" charset="-122"/>
              </a:rPr>
              <a:t>感冒</a:t>
            </a:r>
            <a:r>
              <a:rPr lang="zh-CN" altLang="en-US" sz="6000" dirty="0"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endParaRPr lang="en-US" altLang="zh-CN" sz="60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457200" lvl="1" indent="0">
              <a:buNone/>
            </a:pPr>
            <a:r>
              <a:rPr lang="en-US" altLang="zh-CN" sz="3600" dirty="0" err="1">
                <a:ea typeface="宋体" panose="02010600030101010101" pitchFamily="2" charset="-122"/>
              </a:rPr>
              <a:t>gǎnmào</a:t>
            </a:r>
            <a:r>
              <a:rPr lang="en-US" altLang="zh-CN" sz="3600" dirty="0">
                <a:ea typeface="宋体" panose="02010600030101010101" pitchFamily="2" charset="-122"/>
              </a:rPr>
              <a:t> </a:t>
            </a:r>
          </a:p>
          <a:p>
            <a:pPr marL="457200" lvl="1" indent="0">
              <a:buNone/>
            </a:pPr>
            <a:r>
              <a:rPr lang="en-US" altLang="zh-CN" sz="3600" dirty="0">
                <a:ea typeface="宋体" panose="02010600030101010101" pitchFamily="2" charset="-122"/>
              </a:rPr>
              <a:t>to have a cold</a:t>
            </a:r>
          </a:p>
          <a:p>
            <a:endParaRPr lang="en-US" altLang="zh-CN" dirty="0">
              <a:ea typeface="宋体" panose="02010600030101010101" pitchFamily="2" charset="-122"/>
            </a:endParaRPr>
          </a:p>
          <a:p>
            <a:endParaRPr lang="en-US" altLang="zh-CN" dirty="0">
              <a:ea typeface="宋体" panose="02010600030101010101" pitchFamily="2" charset="-122"/>
            </a:endParaRPr>
          </a:p>
          <a:p>
            <a:r>
              <a:rPr lang="en-US" altLang="zh-CN" dirty="0">
                <a:ea typeface="宋体" panose="02010600030101010101" pitchFamily="2" charset="-122"/>
              </a:rPr>
              <a:t>v</a:t>
            </a:r>
            <a:endParaRPr lang="zh-CN" altLang="en-US" dirty="0">
              <a:ea typeface="宋体" panose="02010600030101010101" pitchFamily="2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C0ACF4-7C73-0642-8606-5B8BCDA596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1056" y="403522"/>
            <a:ext cx="4307661" cy="36872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CAF117-8CB3-154C-A2D1-6F5CD49452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1573" y="3056356"/>
            <a:ext cx="3810000" cy="356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191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E35000-16A9-1644-89FF-88C87B6657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070684" cy="4351338"/>
          </a:xfrm>
        </p:spPr>
        <p:txBody>
          <a:bodyPr/>
          <a:lstStyle/>
          <a:p>
            <a:r>
              <a:rPr lang="zh-CN" altLang="en-US" sz="8000" dirty="0">
                <a:latin typeface="KaiTi" panose="02010609060101010101" pitchFamily="49" charset="-122"/>
                <a:ea typeface="KaiTi" panose="02010609060101010101" pitchFamily="49" charset="-122"/>
              </a:rPr>
              <a:t>过敏 </a:t>
            </a:r>
            <a:endParaRPr lang="en-US" altLang="zh-CN" sz="80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457200" lvl="1" indent="0">
              <a:buNone/>
            </a:pPr>
            <a:r>
              <a:rPr lang="en-US" altLang="zh-CN" sz="3600" dirty="0" err="1">
                <a:ea typeface="宋体" panose="02010600030101010101" pitchFamily="2" charset="-122"/>
              </a:rPr>
              <a:t>guòmǐn</a:t>
            </a:r>
            <a:r>
              <a:rPr lang="en-US" altLang="zh-CN" sz="3600" dirty="0">
                <a:ea typeface="宋体" panose="02010600030101010101" pitchFamily="2" charset="-122"/>
              </a:rPr>
              <a:t> </a:t>
            </a:r>
          </a:p>
          <a:p>
            <a:pPr marL="457200" lvl="1" indent="0">
              <a:buNone/>
            </a:pPr>
            <a:r>
              <a:rPr lang="en-US" altLang="zh-CN" sz="3600" dirty="0">
                <a:ea typeface="宋体" panose="02010600030101010101" pitchFamily="2" charset="-122"/>
              </a:rPr>
              <a:t>to be allergic to</a:t>
            </a:r>
          </a:p>
          <a:p>
            <a:endParaRPr lang="en-US" altLang="zh-CN" dirty="0">
              <a:ea typeface="宋体" panose="02010600030101010101" pitchFamily="2" charset="-122"/>
            </a:endParaRPr>
          </a:p>
          <a:p>
            <a:r>
              <a:rPr lang="en-US" altLang="zh-CN" dirty="0">
                <a:ea typeface="宋体" panose="02010600030101010101" pitchFamily="2" charset="-122"/>
              </a:rPr>
              <a:t>v</a:t>
            </a:r>
            <a:endParaRPr lang="zh-CN" altLang="en-US" dirty="0">
              <a:ea typeface="宋体" panose="02010600030101010101" pitchFamily="2" charset="-122"/>
            </a:endParaRPr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183FA263-2CCC-8C47-8617-C85C58BBE8A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033210" y="1825625"/>
            <a:ext cx="6308557" cy="3785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352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4C7923-5041-024D-8C0B-01A814D52A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31758" y="1636295"/>
            <a:ext cx="3252537" cy="4351338"/>
          </a:xfrm>
        </p:spPr>
        <p:txBody>
          <a:bodyPr/>
          <a:lstStyle/>
          <a:p>
            <a:r>
              <a:rPr lang="zh-CN" altLang="en-US" sz="8000" dirty="0">
                <a:latin typeface="KaiTi" panose="02010609060101010101" pitchFamily="49" charset="-122"/>
                <a:ea typeface="KaiTi" panose="02010609060101010101" pitchFamily="49" charset="-122"/>
              </a:rPr>
              <a:t>痒 </a:t>
            </a:r>
            <a:endParaRPr lang="en-US" altLang="zh-CN" sz="80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457200" lvl="1" indent="0">
              <a:buNone/>
            </a:pPr>
            <a:r>
              <a:rPr lang="en-US" altLang="zh-CN" sz="3600" dirty="0" err="1">
                <a:ea typeface="宋体" panose="02010600030101010101" pitchFamily="2" charset="-122"/>
              </a:rPr>
              <a:t>yǎng</a:t>
            </a:r>
            <a:r>
              <a:rPr lang="en-US" altLang="zh-CN" sz="3600" dirty="0">
                <a:ea typeface="宋体" panose="02010600030101010101" pitchFamily="2" charset="-122"/>
              </a:rPr>
              <a:t>  </a:t>
            </a:r>
          </a:p>
          <a:p>
            <a:pPr marL="457200" lvl="1" indent="0">
              <a:buNone/>
            </a:pPr>
            <a:r>
              <a:rPr lang="en-US" altLang="zh-CN" sz="3600" dirty="0">
                <a:ea typeface="宋体" panose="02010600030101010101" pitchFamily="2" charset="-122"/>
              </a:rPr>
              <a:t>Itchy</a:t>
            </a:r>
          </a:p>
          <a:p>
            <a:endParaRPr lang="en-US" altLang="zh-CN" dirty="0">
              <a:ea typeface="宋体" panose="02010600030101010101" pitchFamily="2" charset="-122"/>
            </a:endParaRPr>
          </a:p>
          <a:p>
            <a:endParaRPr lang="en-US" altLang="zh-CN" dirty="0">
              <a:ea typeface="宋体" panose="02010600030101010101" pitchFamily="2" charset="-122"/>
            </a:endParaRPr>
          </a:p>
          <a:p>
            <a:r>
              <a:rPr lang="en-US" altLang="zh-CN" dirty="0" err="1">
                <a:ea typeface="宋体" panose="02010600030101010101" pitchFamily="2" charset="-122"/>
              </a:rPr>
              <a:t>adj</a:t>
            </a:r>
            <a:endParaRPr lang="zh-CN" altLang="en-US" dirty="0">
              <a:ea typeface="宋体" panose="02010600030101010101" pitchFamily="2" charset="-122"/>
            </a:endParaRPr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233FD13D-A8A7-AD4F-A976-10864FC513D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329894" y="1636295"/>
            <a:ext cx="7592106" cy="330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263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E9AD95-7A1D-D441-95A7-BF284BC628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58815" y="1626332"/>
            <a:ext cx="2883568" cy="4351338"/>
          </a:xfrm>
        </p:spPr>
        <p:txBody>
          <a:bodyPr/>
          <a:lstStyle/>
          <a:p>
            <a:r>
              <a:rPr lang="zh-CN" altLang="en-US" sz="8000" dirty="0">
                <a:latin typeface="KaiTi" panose="02010609060101010101" pitchFamily="49" charset="-122"/>
                <a:ea typeface="KaiTi" panose="02010609060101010101" pitchFamily="49" charset="-122"/>
              </a:rPr>
              <a:t>懒 </a:t>
            </a:r>
            <a:endParaRPr lang="en-US" altLang="zh-CN" sz="80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457200" lvl="1" indent="0">
              <a:buNone/>
            </a:pPr>
            <a:r>
              <a:rPr lang="en-US" altLang="zh-CN" sz="3600" dirty="0" err="1">
                <a:ea typeface="宋体" panose="02010600030101010101" pitchFamily="2" charset="-122"/>
              </a:rPr>
              <a:t>lǎn</a:t>
            </a:r>
            <a:r>
              <a:rPr lang="en-US" altLang="zh-CN" sz="3600" dirty="0">
                <a:ea typeface="宋体" panose="02010600030101010101" pitchFamily="2" charset="-122"/>
              </a:rPr>
              <a:t> </a:t>
            </a:r>
          </a:p>
          <a:p>
            <a:pPr marL="457200" lvl="1" indent="0">
              <a:buNone/>
            </a:pPr>
            <a:r>
              <a:rPr lang="en-US" altLang="zh-CN" sz="3600" dirty="0">
                <a:ea typeface="宋体" panose="02010600030101010101" pitchFamily="2" charset="-122"/>
              </a:rPr>
              <a:t>Lazy</a:t>
            </a:r>
          </a:p>
          <a:p>
            <a:endParaRPr lang="en-US" altLang="zh-CN" dirty="0">
              <a:ea typeface="宋体" panose="02010600030101010101" pitchFamily="2" charset="-122"/>
            </a:endParaRPr>
          </a:p>
          <a:p>
            <a:r>
              <a:rPr lang="en-US" altLang="zh-CN" dirty="0" err="1">
                <a:ea typeface="宋体" panose="02010600030101010101" pitchFamily="2" charset="-122"/>
              </a:rPr>
              <a:t>adj</a:t>
            </a:r>
            <a:endParaRPr lang="zh-CN" altLang="en-US" dirty="0">
              <a:ea typeface="宋体" panose="02010600030101010101" pitchFamily="2" charset="-122"/>
            </a:endParaRPr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B251ADCF-9577-F542-978A-5C9094C0148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053263" y="964695"/>
            <a:ext cx="6367697" cy="5212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708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3B6C1F-DC38-2C49-A5E4-6C13237DA8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27902" y="1825625"/>
            <a:ext cx="3810000" cy="4114800"/>
          </a:xfrm>
        </p:spPr>
        <p:txBody>
          <a:bodyPr>
            <a:normAutofit fontScale="92500" lnSpcReduction="20000"/>
          </a:bodyPr>
          <a:lstStyle/>
          <a:p>
            <a:r>
              <a:rPr lang="zh-CN" altLang="en-US" sz="8000" dirty="0">
                <a:latin typeface="KaiTi" panose="02010609060101010101" pitchFamily="49" charset="-122"/>
                <a:ea typeface="KaiTi" panose="02010609060101010101" pitchFamily="49" charset="-122"/>
              </a:rPr>
              <a:t>乱</a:t>
            </a:r>
            <a:r>
              <a:rPr lang="zh-CN" altLang="en-US" dirty="0">
                <a:ea typeface="宋体" panose="02010600030101010101" pitchFamily="2" charset="-122"/>
              </a:rPr>
              <a:t> </a:t>
            </a:r>
            <a:endParaRPr lang="en-US" altLang="zh-CN" dirty="0">
              <a:ea typeface="宋体" panose="02010600030101010101" pitchFamily="2" charset="-122"/>
            </a:endParaRPr>
          </a:p>
          <a:p>
            <a:pPr marL="457200" lvl="1" indent="0">
              <a:buNone/>
            </a:pPr>
            <a:r>
              <a:rPr lang="en-US" altLang="zh-CN" sz="4000" dirty="0" err="1">
                <a:ea typeface="宋体" panose="02010600030101010101" pitchFamily="2" charset="-122"/>
              </a:rPr>
              <a:t>Luàn</a:t>
            </a:r>
            <a:endParaRPr lang="en-US" altLang="zh-CN" sz="4000" dirty="0">
              <a:ea typeface="宋体" panose="02010600030101010101" pitchFamily="2" charset="-122"/>
            </a:endParaRPr>
          </a:p>
          <a:p>
            <a:pPr marL="457200" lvl="1" indent="0">
              <a:buNone/>
            </a:pPr>
            <a:r>
              <a:rPr lang="en-US" altLang="zh-CN" sz="4000" dirty="0">
                <a:ea typeface="宋体" panose="02010600030101010101" pitchFamily="2" charset="-122"/>
              </a:rPr>
              <a:t>randomly; arbitrarily; messily;</a:t>
            </a:r>
          </a:p>
          <a:p>
            <a:pPr marL="457200" lvl="1" indent="0">
              <a:buNone/>
            </a:pPr>
            <a:r>
              <a:rPr lang="en-US" altLang="zh-CN" sz="4000" dirty="0">
                <a:ea typeface="宋体" panose="02010600030101010101" pitchFamily="2" charset="-122"/>
              </a:rPr>
              <a:t>messy</a:t>
            </a:r>
          </a:p>
          <a:p>
            <a:pPr marL="0" indent="0">
              <a:buNone/>
            </a:pPr>
            <a:r>
              <a:rPr lang="en-US" altLang="zh-CN" dirty="0">
                <a:ea typeface="宋体" panose="02010600030101010101" pitchFamily="2" charset="-122"/>
              </a:rPr>
              <a:t> </a:t>
            </a:r>
          </a:p>
          <a:p>
            <a:r>
              <a:rPr lang="en-US" altLang="zh-CN" dirty="0">
                <a:ea typeface="宋体" panose="02010600030101010101" pitchFamily="2" charset="-122"/>
              </a:rPr>
              <a:t>Adv/</a:t>
            </a:r>
            <a:r>
              <a:rPr lang="en-US" altLang="zh-CN" dirty="0" err="1">
                <a:ea typeface="宋体" panose="02010600030101010101" pitchFamily="2" charset="-122"/>
              </a:rPr>
              <a:t>Adj</a:t>
            </a:r>
            <a:endParaRPr lang="zh-CN" altLang="en-US" dirty="0">
              <a:ea typeface="宋体" panose="02010600030101010101" pitchFamily="2" charset="-12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41E2A1-3CC5-584A-8F39-0F1977D2C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4278" y="3465903"/>
            <a:ext cx="4654061" cy="3097066"/>
          </a:xfrm>
          <a:prstGeom prst="rect">
            <a:avLst/>
          </a:prstGeom>
        </p:spPr>
      </p:pic>
      <p:pic>
        <p:nvPicPr>
          <p:cNvPr id="5" name="Picture 2" descr="C:\Documents and Settings\yan.DINGFAMILY\Local Settings\Temporary Internet Files\Content.IE5\7SIFSEUH\MC900232518[1].wmf">
            <a:extLst>
              <a:ext uri="{FF2B5EF4-FFF2-40B4-BE49-F238E27FC236}">
                <a16:creationId xmlns:a16="http://schemas.microsoft.com/office/drawing/2014/main" id="{7A1C3D30-781C-4140-8306-D6F5A73DEB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764" y="380248"/>
            <a:ext cx="3091058" cy="2890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1348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BBDEF9-5EE6-4449-B2A9-0681D8D27B3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sz="8000" dirty="0">
                <a:latin typeface="KaiTi" panose="02010609060101010101" pitchFamily="49" charset="-122"/>
                <a:ea typeface="KaiTi" panose="02010609060101010101" pitchFamily="49" charset="-122"/>
              </a:rPr>
              <a:t>生病 </a:t>
            </a:r>
            <a:endParaRPr lang="en-US" altLang="zh-CN" sz="80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457200" lvl="1" indent="0">
              <a:buNone/>
            </a:pPr>
            <a:r>
              <a:rPr lang="en-US" altLang="zh-CN" sz="3600" dirty="0" err="1">
                <a:ea typeface="宋体" panose="02010600030101010101" pitchFamily="2" charset="-122"/>
              </a:rPr>
              <a:t>shēng</a:t>
            </a:r>
            <a:r>
              <a:rPr lang="en-US" altLang="zh-CN" sz="3600" dirty="0">
                <a:ea typeface="宋体" panose="02010600030101010101" pitchFamily="2" charset="-122"/>
              </a:rPr>
              <a:t> </a:t>
            </a:r>
            <a:r>
              <a:rPr lang="en-US" altLang="zh-CN" sz="3600" dirty="0" err="1">
                <a:ea typeface="宋体" panose="02010600030101010101" pitchFamily="2" charset="-122"/>
              </a:rPr>
              <a:t>bìng</a:t>
            </a:r>
            <a:r>
              <a:rPr lang="en-US" altLang="zh-CN" sz="3600" dirty="0">
                <a:ea typeface="宋体" panose="02010600030101010101" pitchFamily="2" charset="-122"/>
              </a:rPr>
              <a:t> </a:t>
            </a:r>
          </a:p>
          <a:p>
            <a:pPr marL="457200" lvl="1" indent="0">
              <a:buNone/>
            </a:pPr>
            <a:r>
              <a:rPr lang="en-US" altLang="zh-CN" sz="3600" dirty="0">
                <a:ea typeface="宋体" panose="02010600030101010101" pitchFamily="2" charset="-122"/>
              </a:rPr>
              <a:t>to get sick</a:t>
            </a:r>
          </a:p>
          <a:p>
            <a:endParaRPr lang="en-US" altLang="zh-CN" dirty="0">
              <a:ea typeface="宋体" panose="02010600030101010101" pitchFamily="2" charset="-122"/>
            </a:endParaRPr>
          </a:p>
          <a:p>
            <a:r>
              <a:rPr lang="en-US" altLang="zh-CN" dirty="0" err="1">
                <a:ea typeface="宋体" panose="02010600030101010101" pitchFamily="2" charset="-122"/>
              </a:rPr>
              <a:t>vo</a:t>
            </a:r>
            <a:endParaRPr lang="zh-CN" altLang="en-US" dirty="0">
              <a:ea typeface="宋体" panose="02010600030101010101" pitchFamily="2" charset="-122"/>
            </a:endParaRPr>
          </a:p>
        </p:txBody>
      </p:sp>
      <p:pic>
        <p:nvPicPr>
          <p:cNvPr id="17412" name="Picture 2" descr="C:\Documents and Settings\yan.DINGFAMILY\Local Settings\Temporary Internet Files\Content.IE5\U5G1J1V1\MM900295159[1].gif">
            <a:extLst>
              <a:ext uri="{FF2B5EF4-FFF2-40B4-BE49-F238E27FC236}">
                <a16:creationId xmlns:a16="http://schemas.microsoft.com/office/drawing/2014/main" id="{A5E9CC1E-EA5C-A44F-B938-60E03814BD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587" y="1629359"/>
            <a:ext cx="4726127" cy="4547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6374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DD6827-124C-6A4C-B80E-D57E6BCE7B7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sz="8000" dirty="0">
                <a:latin typeface="KaiTi" panose="02010609060101010101" pitchFamily="49" charset="-122"/>
                <a:ea typeface="KaiTi" panose="02010609060101010101" pitchFamily="49" charset="-122"/>
              </a:rPr>
              <a:t>身体 </a:t>
            </a:r>
            <a:endParaRPr lang="en-US" altLang="zh-CN" sz="80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457200" lvl="1" indent="0">
              <a:buNone/>
            </a:pPr>
            <a:r>
              <a:rPr lang="en-US" altLang="zh-CN" sz="4000" dirty="0" err="1">
                <a:ea typeface="宋体" panose="02010600030101010101" pitchFamily="2" charset="-122"/>
              </a:rPr>
              <a:t>shēntǐ</a:t>
            </a:r>
            <a:r>
              <a:rPr lang="en-US" altLang="zh-CN" sz="4000" dirty="0">
                <a:ea typeface="宋体" panose="02010600030101010101" pitchFamily="2" charset="-122"/>
              </a:rPr>
              <a:t> </a:t>
            </a:r>
          </a:p>
          <a:p>
            <a:pPr marL="457200" lvl="1" indent="0">
              <a:buNone/>
            </a:pPr>
            <a:r>
              <a:rPr lang="en-US" altLang="zh-CN" sz="4000" dirty="0">
                <a:ea typeface="宋体" panose="02010600030101010101" pitchFamily="2" charset="-122"/>
              </a:rPr>
              <a:t>body; health</a:t>
            </a:r>
          </a:p>
          <a:p>
            <a:endParaRPr lang="en-US" altLang="zh-CN" dirty="0">
              <a:ea typeface="宋体" panose="02010600030101010101" pitchFamily="2" charset="-122"/>
            </a:endParaRPr>
          </a:p>
          <a:p>
            <a:r>
              <a:rPr lang="en-US" altLang="zh-CN" dirty="0">
                <a:ea typeface="宋体" panose="02010600030101010101" pitchFamily="2" charset="-122"/>
              </a:rPr>
              <a:t>n</a:t>
            </a:r>
            <a:endParaRPr lang="zh-CN" altLang="en-US" dirty="0">
              <a:ea typeface="宋体" panose="02010600030101010101" pitchFamily="2" charset="-122"/>
            </a:endParaRPr>
          </a:p>
        </p:txBody>
      </p:sp>
      <p:pic>
        <p:nvPicPr>
          <p:cNvPr id="18436" name="Picture 2" descr="C:\Documents and Settings\yan.DINGFAMILY\Local Settings\Temporary Internet Files\Content.IE5\7SIFSEUH\MC900198184[1].wmf">
            <a:extLst>
              <a:ext uri="{FF2B5EF4-FFF2-40B4-BE49-F238E27FC236}">
                <a16:creationId xmlns:a16="http://schemas.microsoft.com/office/drawing/2014/main" id="{88F8AD8E-B8E4-2D4F-BF0C-6A5D2505B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936566"/>
            <a:ext cx="5161667" cy="5501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7780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CAFE2A-6E04-844F-8BB8-7F6029F6A9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92388" y="1943894"/>
            <a:ext cx="5649043" cy="4114800"/>
          </a:xfrm>
        </p:spPr>
        <p:txBody>
          <a:bodyPr/>
          <a:lstStyle/>
          <a:p>
            <a:r>
              <a:rPr lang="zh-CN" altLang="en-US" sz="8000" dirty="0">
                <a:latin typeface="KaiTi" panose="02010609060101010101" pitchFamily="49" charset="-122"/>
                <a:ea typeface="KaiTi" panose="02010609060101010101" pitchFamily="49" charset="-122"/>
              </a:rPr>
              <a:t>休息 </a:t>
            </a:r>
            <a:endParaRPr lang="en-US" altLang="zh-CN" sz="80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457200" lvl="1" indent="0">
              <a:buNone/>
            </a:pPr>
            <a:r>
              <a:rPr lang="en-US" altLang="zh-CN" sz="3600" dirty="0" err="1">
                <a:ea typeface="宋体" panose="02010600030101010101" pitchFamily="2" charset="-122"/>
              </a:rPr>
              <a:t>xiūxi</a:t>
            </a:r>
            <a:r>
              <a:rPr lang="en-US" altLang="zh-CN" sz="3600" dirty="0">
                <a:ea typeface="宋体" panose="02010600030101010101" pitchFamily="2" charset="-122"/>
              </a:rPr>
              <a:t> </a:t>
            </a:r>
          </a:p>
          <a:p>
            <a:pPr marL="457200" lvl="1" indent="0">
              <a:buNone/>
            </a:pPr>
            <a:r>
              <a:rPr lang="en-US" altLang="zh-CN" sz="3600" dirty="0">
                <a:ea typeface="宋体" panose="02010600030101010101" pitchFamily="2" charset="-122"/>
              </a:rPr>
              <a:t>to take a break; to rest</a:t>
            </a:r>
          </a:p>
          <a:p>
            <a:endParaRPr lang="en-US" altLang="zh-CN" dirty="0">
              <a:ea typeface="宋体" panose="02010600030101010101" pitchFamily="2" charset="-122"/>
            </a:endParaRPr>
          </a:p>
          <a:p>
            <a:r>
              <a:rPr lang="en-US" altLang="zh-CN" dirty="0">
                <a:ea typeface="宋体" panose="02010600030101010101" pitchFamily="2" charset="-122"/>
              </a:rPr>
              <a:t>v</a:t>
            </a:r>
            <a:endParaRPr lang="zh-CN" altLang="en-US" dirty="0">
              <a:ea typeface="宋体" panose="02010600030101010101" pitchFamily="2" charset="-122"/>
            </a:endParaRPr>
          </a:p>
        </p:txBody>
      </p:sp>
      <p:pic>
        <p:nvPicPr>
          <p:cNvPr id="28676" name="Picture 5" descr="C:\Documents and Settings\yan.DINGFAMILY\Local Settings\Temporary Internet Files\Content.IE5\9JY01K9M\MC900232905[1].wmf">
            <a:extLst>
              <a:ext uri="{FF2B5EF4-FFF2-40B4-BE49-F238E27FC236}">
                <a16:creationId xmlns:a16="http://schemas.microsoft.com/office/drawing/2014/main" id="{B8B6C1E4-6E01-2C4F-84C4-2E0EF4F6E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337" y="1564377"/>
            <a:ext cx="5769510" cy="4350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1453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标题 1"/>
          <p:cNvSpPr>
            <a:spLocks noGrp="1"/>
          </p:cNvSpPr>
          <p:nvPr>
            <p:ph type="ctrTitle"/>
          </p:nvPr>
        </p:nvSpPr>
        <p:spPr>
          <a:xfrm>
            <a:off x="-1" y="29190"/>
            <a:ext cx="12192001" cy="1335971"/>
          </a:xfrm>
          <a:ln>
            <a:solidFill>
              <a:schemeClr val="tx1"/>
            </a:solidFill>
          </a:ln>
        </p:spPr>
        <p:txBody>
          <a:bodyPr/>
          <a:lstStyle/>
          <a:p>
            <a:pPr algn="l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Duì</a:t>
            </a:r>
            <a:r>
              <a:rPr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huà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yī</a:t>
            </a:r>
            <a:r>
              <a:rPr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Wǒ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  de  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dù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zi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tòng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sǐ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   le </a:t>
            </a:r>
            <a:r>
              <a:rPr lang="en-US" sz="54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/>
            </a:r>
            <a:br>
              <a:rPr lang="en-US" sz="54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</a:br>
            <a:r>
              <a:rPr lang="zh-CN" altLang="en-US" sz="48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对话一：我的肚子痛死了！</a:t>
            </a:r>
            <a:r>
              <a:rPr lang="en-US" altLang="zh-CN" sz="2800" kern="0" dirty="0">
                <a:solidFill>
                  <a:prstClr val="black"/>
                </a:solidFill>
                <a:latin typeface="Calibri" pitchFamily="34" charset="0"/>
              </a:rPr>
              <a:t>My Stomachache Is Killing Me!</a:t>
            </a:r>
            <a:endParaRPr lang="zh-CN" altLang="en-US" sz="3200" dirty="0">
              <a:latin typeface="DFKai-SB" charset="0"/>
              <a:ea typeface="DFKai-SB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9191" y="81152"/>
            <a:ext cx="855282" cy="8552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5124" y="1557338"/>
            <a:ext cx="6623026" cy="530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4211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747113-B283-B740-BD66-8121159334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50495" y="1007478"/>
            <a:ext cx="3445042" cy="4351338"/>
          </a:xfrm>
        </p:spPr>
        <p:txBody>
          <a:bodyPr/>
          <a:lstStyle/>
          <a:p>
            <a:r>
              <a:rPr lang="zh-CN" altLang="en-US" sz="8000" dirty="0">
                <a:latin typeface="KaiTi" panose="02010609060101010101" pitchFamily="49" charset="-122"/>
                <a:ea typeface="KaiTi" panose="02010609060101010101" pitchFamily="49" charset="-122"/>
              </a:rPr>
              <a:t>健康 </a:t>
            </a:r>
            <a:endParaRPr lang="en-US" altLang="zh-CN" sz="80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457200" lvl="1" indent="0">
              <a:buNone/>
            </a:pPr>
            <a:r>
              <a:rPr lang="en-US" altLang="zh-CN" sz="3600" dirty="0" err="1">
                <a:ea typeface="宋体" panose="02010600030101010101" pitchFamily="2" charset="-122"/>
              </a:rPr>
              <a:t>jiànkāng</a:t>
            </a:r>
            <a:r>
              <a:rPr lang="en-US" altLang="zh-CN" sz="3600" dirty="0">
                <a:ea typeface="宋体" panose="02010600030101010101" pitchFamily="2" charset="-122"/>
              </a:rPr>
              <a:t> </a:t>
            </a:r>
          </a:p>
          <a:p>
            <a:pPr marL="457200" lvl="1" indent="0">
              <a:buNone/>
            </a:pPr>
            <a:r>
              <a:rPr lang="en-US" altLang="zh-CN" sz="3600" dirty="0">
                <a:ea typeface="宋体" panose="02010600030101010101" pitchFamily="2" charset="-122"/>
              </a:rPr>
              <a:t>healthy; health</a:t>
            </a:r>
          </a:p>
          <a:p>
            <a:endParaRPr lang="en-US" altLang="zh-CN" dirty="0">
              <a:ea typeface="宋体" panose="02010600030101010101" pitchFamily="2" charset="-122"/>
            </a:endParaRPr>
          </a:p>
          <a:p>
            <a:r>
              <a:rPr lang="en-US" altLang="zh-CN" dirty="0" err="1">
                <a:ea typeface="宋体" panose="02010600030101010101" pitchFamily="2" charset="-122"/>
              </a:rPr>
              <a:t>adj</a:t>
            </a:r>
            <a:r>
              <a:rPr lang="en-US" altLang="zh-CN" dirty="0">
                <a:ea typeface="宋体" panose="02010600030101010101" pitchFamily="2" charset="-122"/>
              </a:rPr>
              <a:t>/n</a:t>
            </a:r>
            <a:endParaRPr lang="zh-CN" altLang="en-US" dirty="0">
              <a:ea typeface="宋体" panose="02010600030101010101" pitchFamily="2" charset="-12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E35307-7734-3B48-B5DB-7B2C6C3024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8790" y="3192379"/>
            <a:ext cx="4868374" cy="3522195"/>
          </a:xfrm>
          <a:prstGeom prst="rect">
            <a:avLst/>
          </a:prstGeom>
        </p:spPr>
      </p:pic>
      <p:pic>
        <p:nvPicPr>
          <p:cNvPr id="7" name="Picture 5" descr="C:\Documents and Settings\yan.DINGFAMILY\Local Settings\Temporary Internet Files\Content.IE5\EC3NE0EU\MC900440530[1].wmf">
            <a:extLst>
              <a:ext uri="{FF2B5EF4-FFF2-40B4-BE49-F238E27FC236}">
                <a16:creationId xmlns:a16="http://schemas.microsoft.com/office/drawing/2014/main" id="{E9E2B5E5-8CFB-A442-9EF5-E67BF55AD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780" y="155751"/>
            <a:ext cx="3326051" cy="4821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4436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F14B5B-7D63-2943-A4EA-072CD33CE3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83632" y="1455298"/>
            <a:ext cx="3637547" cy="4351338"/>
          </a:xfrm>
        </p:spPr>
        <p:txBody>
          <a:bodyPr/>
          <a:lstStyle/>
          <a:p>
            <a:r>
              <a:rPr lang="zh-CN" altLang="en-US" sz="8000" dirty="0">
                <a:latin typeface="KaiTi" panose="02010609060101010101" pitchFamily="49" charset="-122"/>
                <a:ea typeface="KaiTi" panose="02010609060101010101" pitchFamily="49" charset="-122"/>
              </a:rPr>
              <a:t>保险 </a:t>
            </a:r>
            <a:endParaRPr lang="en-US" altLang="zh-CN" sz="80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457200" lvl="1" indent="0">
              <a:buNone/>
            </a:pPr>
            <a:r>
              <a:rPr lang="en-US" altLang="zh-CN" sz="4000" dirty="0" err="1">
                <a:ea typeface="宋体" panose="02010600030101010101" pitchFamily="2" charset="-122"/>
              </a:rPr>
              <a:t>bǎoxiǎn</a:t>
            </a:r>
            <a:r>
              <a:rPr lang="en-US" altLang="zh-CN" sz="4000" dirty="0">
                <a:ea typeface="宋体" panose="02010600030101010101" pitchFamily="2" charset="-122"/>
              </a:rPr>
              <a:t> </a:t>
            </a:r>
          </a:p>
          <a:p>
            <a:pPr marL="457200" lvl="1" indent="0">
              <a:buNone/>
            </a:pPr>
            <a:r>
              <a:rPr lang="en-US" altLang="zh-CN" sz="4000" dirty="0">
                <a:ea typeface="宋体" panose="02010600030101010101" pitchFamily="2" charset="-122"/>
              </a:rPr>
              <a:t>Insurance</a:t>
            </a:r>
          </a:p>
          <a:p>
            <a:endParaRPr lang="en-US" altLang="zh-CN" dirty="0">
              <a:ea typeface="宋体" panose="02010600030101010101" pitchFamily="2" charset="-122"/>
            </a:endParaRPr>
          </a:p>
          <a:p>
            <a:r>
              <a:rPr lang="en-US" altLang="zh-CN" dirty="0">
                <a:ea typeface="宋体" panose="02010600030101010101" pitchFamily="2" charset="-122"/>
              </a:rPr>
              <a:t>n</a:t>
            </a:r>
            <a:endParaRPr lang="zh-CN" altLang="en-US" dirty="0">
              <a:ea typeface="宋体" panose="02010600030101010101" pitchFamily="2" charset="-12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E723F7-9655-C947-A4F3-6CE19BDF9C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4684" y="1455298"/>
            <a:ext cx="6035842" cy="4002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557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C5B1E1-EE44-B34F-8794-EEE2FC71A0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765884" cy="4351338"/>
          </a:xfrm>
        </p:spPr>
        <p:txBody>
          <a:bodyPr/>
          <a:lstStyle/>
          <a:p>
            <a:r>
              <a:rPr lang="zh-CN" altLang="en-US" sz="8000" dirty="0">
                <a:latin typeface="KaiTi" panose="02010609060101010101" pitchFamily="49" charset="-122"/>
                <a:ea typeface="KaiTi" panose="02010609060101010101" pitchFamily="49" charset="-122"/>
              </a:rPr>
              <a:t>药店</a:t>
            </a:r>
            <a:r>
              <a:rPr lang="zh-CN" altLang="en-US" dirty="0">
                <a:ea typeface="宋体" panose="02010600030101010101" pitchFamily="2" charset="-122"/>
              </a:rPr>
              <a:t> </a:t>
            </a:r>
            <a:endParaRPr lang="en-US" altLang="zh-CN" dirty="0">
              <a:ea typeface="宋体" panose="02010600030101010101" pitchFamily="2" charset="-122"/>
            </a:endParaRPr>
          </a:p>
          <a:p>
            <a:pPr marL="457200" lvl="1" indent="0">
              <a:buNone/>
            </a:pPr>
            <a:r>
              <a:rPr lang="en-US" altLang="zh-CN" sz="3600" dirty="0" err="1">
                <a:ea typeface="宋体" panose="02010600030101010101" pitchFamily="2" charset="-122"/>
              </a:rPr>
              <a:t>yàodiàn</a:t>
            </a:r>
            <a:r>
              <a:rPr lang="en-US" altLang="zh-CN" sz="3600" dirty="0">
                <a:ea typeface="宋体" panose="02010600030101010101" pitchFamily="2" charset="-122"/>
              </a:rPr>
              <a:t> </a:t>
            </a:r>
          </a:p>
          <a:p>
            <a:pPr marL="457200" lvl="1" indent="0">
              <a:buNone/>
            </a:pPr>
            <a:r>
              <a:rPr lang="en-US" altLang="zh-CN" sz="3600" dirty="0">
                <a:ea typeface="宋体" panose="02010600030101010101" pitchFamily="2" charset="-122"/>
              </a:rPr>
              <a:t>Pharmacy</a:t>
            </a:r>
          </a:p>
          <a:p>
            <a:endParaRPr lang="en-US" altLang="zh-CN" dirty="0">
              <a:ea typeface="宋体" panose="02010600030101010101" pitchFamily="2" charset="-122"/>
            </a:endParaRPr>
          </a:p>
          <a:p>
            <a:endParaRPr lang="en-US" altLang="zh-CN" dirty="0">
              <a:ea typeface="宋体" panose="02010600030101010101" pitchFamily="2" charset="-122"/>
            </a:endParaRPr>
          </a:p>
          <a:p>
            <a:r>
              <a:rPr lang="en-US" altLang="zh-CN" dirty="0">
                <a:ea typeface="宋体" panose="02010600030101010101" pitchFamily="2" charset="-122"/>
              </a:rPr>
              <a:t>n</a:t>
            </a:r>
            <a:endParaRPr lang="zh-CN" altLang="en-US" dirty="0">
              <a:ea typeface="宋体" panose="02010600030101010101" pitchFamily="2" charset="-122"/>
            </a:endParaRPr>
          </a:p>
        </p:txBody>
      </p:sp>
      <p:pic>
        <p:nvPicPr>
          <p:cNvPr id="21508" name="Picture 3" descr="C:\Documents and Settings\yan.DINGFAMILY\Local Settings\Temporary Internet Files\Content.IE5\7SIFSEUH\MC900071342[1].wmf">
            <a:extLst>
              <a:ext uri="{FF2B5EF4-FFF2-40B4-BE49-F238E27FC236}">
                <a16:creationId xmlns:a16="http://schemas.microsoft.com/office/drawing/2014/main" id="{BB20C13D-E940-EB48-9191-18B1731363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316" y="888290"/>
            <a:ext cx="5710989" cy="5553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9654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8A58A5-CA97-D446-A1CA-473AE0601F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59042" y="1524001"/>
            <a:ext cx="5181600" cy="4351338"/>
          </a:xfrm>
        </p:spPr>
        <p:txBody>
          <a:bodyPr/>
          <a:lstStyle/>
          <a:p>
            <a:r>
              <a:rPr lang="zh-CN" altLang="en-US" sz="8000" dirty="0">
                <a:latin typeface="KaiTi" panose="02010609060101010101" pitchFamily="49" charset="-122"/>
                <a:ea typeface="KaiTi" panose="02010609060101010101" pitchFamily="49" charset="-122"/>
              </a:rPr>
              <a:t>赶快 </a:t>
            </a:r>
            <a:endParaRPr lang="en-US" altLang="zh-CN" sz="80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457200" lvl="1" indent="0">
              <a:buNone/>
            </a:pPr>
            <a:r>
              <a:rPr lang="en-US" altLang="zh-CN" sz="4000" dirty="0" err="1">
                <a:ea typeface="宋体" panose="02010600030101010101" pitchFamily="2" charset="-122"/>
              </a:rPr>
              <a:t>gǎnkuài</a:t>
            </a:r>
            <a:r>
              <a:rPr lang="en-US" altLang="zh-CN" sz="4000" dirty="0">
                <a:ea typeface="宋体" panose="02010600030101010101" pitchFamily="2" charset="-122"/>
              </a:rPr>
              <a:t> </a:t>
            </a:r>
          </a:p>
          <a:p>
            <a:pPr marL="457200" lvl="1" indent="0">
              <a:buNone/>
            </a:pPr>
            <a:r>
              <a:rPr lang="en-US" altLang="zh-CN" sz="4000" dirty="0">
                <a:ea typeface="宋体" panose="02010600030101010101" pitchFamily="2" charset="-122"/>
              </a:rPr>
              <a:t>right away; quickly; </a:t>
            </a:r>
          </a:p>
          <a:p>
            <a:pPr marL="457200" lvl="1" indent="0">
              <a:buNone/>
            </a:pPr>
            <a:r>
              <a:rPr lang="en-US" altLang="zh-CN" sz="4000" dirty="0">
                <a:ea typeface="宋体" panose="02010600030101010101" pitchFamily="2" charset="-122"/>
              </a:rPr>
              <a:t>in a hurry</a:t>
            </a:r>
          </a:p>
          <a:p>
            <a:endParaRPr lang="en-US" altLang="zh-CN" dirty="0">
              <a:ea typeface="宋体" panose="02010600030101010101" pitchFamily="2" charset="-122"/>
            </a:endParaRPr>
          </a:p>
          <a:p>
            <a:r>
              <a:rPr lang="en-US" altLang="zh-CN" dirty="0">
                <a:ea typeface="宋体" panose="02010600030101010101" pitchFamily="2" charset="-122"/>
              </a:rPr>
              <a:t>adv</a:t>
            </a:r>
            <a:endParaRPr lang="zh-CN" altLang="en-US" dirty="0">
              <a:ea typeface="宋体" panose="02010600030101010101" pitchFamily="2" charset="-122"/>
            </a:endParaRPr>
          </a:p>
        </p:txBody>
      </p:sp>
      <p:pic>
        <p:nvPicPr>
          <p:cNvPr id="24580" name="Picture 2" descr="C:\Documents and Settings\yan.DINGFAMILY\Local Settings\Temporary Internet Files\Content.IE5\9JY01K9M\MM900295153[1].gif">
            <a:extLst>
              <a:ext uri="{FF2B5EF4-FFF2-40B4-BE49-F238E27FC236}">
                <a16:creationId xmlns:a16="http://schemas.microsoft.com/office/drawing/2014/main" id="{06D8F048-1B2F-154F-B7B6-0B6BC44FC33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332" y="1155578"/>
            <a:ext cx="6029742" cy="5021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518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27E3CD-1212-524D-8393-FEBD3953D0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199021" cy="4351338"/>
          </a:xfrm>
        </p:spPr>
        <p:txBody>
          <a:bodyPr/>
          <a:lstStyle/>
          <a:p>
            <a:r>
              <a:rPr lang="zh-CN" altLang="en-US" sz="8000" dirty="0">
                <a:latin typeface="KaiTi" panose="02010609060101010101" pitchFamily="49" charset="-122"/>
                <a:ea typeface="KaiTi" panose="02010609060101010101" pitchFamily="49" charset="-122"/>
              </a:rPr>
              <a:t>要不然 </a:t>
            </a:r>
            <a:endParaRPr lang="en-US" altLang="zh-CN" sz="80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457200" lvl="1" indent="0">
              <a:buNone/>
            </a:pPr>
            <a:r>
              <a:rPr lang="en-US" altLang="zh-CN" sz="3600" dirty="0" err="1">
                <a:ea typeface="宋体" panose="02010600030101010101" pitchFamily="2" charset="-122"/>
              </a:rPr>
              <a:t>yàobùrán</a:t>
            </a:r>
            <a:r>
              <a:rPr lang="en-US" altLang="zh-CN" sz="3600" dirty="0">
                <a:ea typeface="宋体" panose="02010600030101010101" pitchFamily="2" charset="-122"/>
              </a:rPr>
              <a:t> </a:t>
            </a:r>
          </a:p>
          <a:p>
            <a:pPr marL="457200" lvl="1" indent="0">
              <a:buNone/>
            </a:pPr>
            <a:r>
              <a:rPr lang="en-US" altLang="zh-CN" sz="3600" dirty="0">
                <a:ea typeface="宋体" panose="02010600030101010101" pitchFamily="2" charset="-122"/>
              </a:rPr>
              <a:t>Otherwise</a:t>
            </a:r>
          </a:p>
          <a:p>
            <a:endParaRPr lang="en-US" altLang="zh-CN" dirty="0">
              <a:ea typeface="宋体" panose="02010600030101010101" pitchFamily="2" charset="-122"/>
            </a:endParaRPr>
          </a:p>
          <a:p>
            <a:r>
              <a:rPr lang="en-US" altLang="zh-CN" dirty="0" err="1">
                <a:ea typeface="宋体" panose="02010600030101010101" pitchFamily="2" charset="-122"/>
              </a:rPr>
              <a:t>conj</a:t>
            </a:r>
            <a:endParaRPr lang="zh-CN" altLang="en-US" dirty="0">
              <a:ea typeface="宋体" panose="02010600030101010101" pitchFamily="2" charset="-122"/>
            </a:endParaRPr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0762584C-5159-854A-8023-B7D3ECACB57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435475" y="673769"/>
            <a:ext cx="5906294" cy="5906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147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CDB31E-76AB-8A49-A7F9-0DA756ADF6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4824663" cy="4351338"/>
          </a:xfrm>
        </p:spPr>
        <p:txBody>
          <a:bodyPr>
            <a:normAutofit/>
          </a:bodyPr>
          <a:lstStyle/>
          <a:p>
            <a:r>
              <a:rPr lang="zh-CN" altLang="en-US" sz="8000" dirty="0">
                <a:latin typeface="KaiTi" panose="02010609060101010101" pitchFamily="49" charset="-122"/>
                <a:ea typeface="KaiTi" panose="02010609060101010101" pitchFamily="49" charset="-122"/>
              </a:rPr>
              <a:t>越来越</a:t>
            </a:r>
            <a:r>
              <a:rPr lang="en-US" altLang="zh-CN" sz="8000" dirty="0">
                <a:latin typeface="KaiTi" panose="02010609060101010101" pitchFamily="49" charset="-122"/>
                <a:ea typeface="KaiTi" panose="02010609060101010101" pitchFamily="49" charset="-122"/>
              </a:rPr>
              <a:t>…</a:t>
            </a:r>
            <a:r>
              <a:rPr lang="zh-CN" altLang="en-US" sz="8000" dirty="0"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endParaRPr lang="en-US" altLang="zh-CN" sz="80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457200" lvl="1" indent="0">
              <a:buNone/>
            </a:pPr>
            <a:r>
              <a:rPr lang="en-US" altLang="zh-CN" sz="4000" dirty="0" err="1">
                <a:ea typeface="宋体" panose="02010600030101010101" pitchFamily="2" charset="-122"/>
              </a:rPr>
              <a:t>yuè</a:t>
            </a:r>
            <a:r>
              <a:rPr lang="en-US" altLang="zh-CN" sz="4000" dirty="0">
                <a:ea typeface="宋体" panose="02010600030101010101" pitchFamily="2" charset="-122"/>
              </a:rPr>
              <a:t> </a:t>
            </a:r>
            <a:r>
              <a:rPr lang="en-US" altLang="zh-CN" sz="4000" dirty="0" err="1">
                <a:ea typeface="宋体" panose="02010600030101010101" pitchFamily="2" charset="-122"/>
              </a:rPr>
              <a:t>lái</a:t>
            </a:r>
            <a:r>
              <a:rPr lang="en-US" altLang="zh-CN" sz="4000" dirty="0">
                <a:ea typeface="宋体" panose="02010600030101010101" pitchFamily="2" charset="-122"/>
              </a:rPr>
              <a:t> </a:t>
            </a:r>
            <a:r>
              <a:rPr lang="en-US" altLang="zh-CN" sz="4000" dirty="0" err="1">
                <a:ea typeface="宋体" panose="02010600030101010101" pitchFamily="2" charset="-122"/>
              </a:rPr>
              <a:t>yuè</a:t>
            </a:r>
            <a:r>
              <a:rPr lang="en-US" altLang="zh-CN" sz="4000" dirty="0">
                <a:ea typeface="宋体" panose="02010600030101010101" pitchFamily="2" charset="-122"/>
              </a:rPr>
              <a:t> </a:t>
            </a:r>
          </a:p>
          <a:p>
            <a:pPr marL="457200" lvl="1" indent="0">
              <a:buNone/>
            </a:pPr>
            <a:r>
              <a:rPr lang="en-US" altLang="zh-CN" sz="4000" dirty="0">
                <a:ea typeface="宋体" panose="02010600030101010101" pitchFamily="2" charset="-122"/>
              </a:rPr>
              <a:t>more and more</a:t>
            </a:r>
          </a:p>
          <a:p>
            <a:endParaRPr lang="en-US" altLang="zh-CN" dirty="0">
              <a:ea typeface="宋体" panose="02010600030101010101" pitchFamily="2" charset="-122"/>
            </a:endParaRPr>
          </a:p>
          <a:p>
            <a:r>
              <a:rPr lang="en-US" altLang="zh-CN" dirty="0">
                <a:ea typeface="宋体" panose="02010600030101010101" pitchFamily="2" charset="-122"/>
              </a:rPr>
              <a:t>adv</a:t>
            </a:r>
            <a:endParaRPr lang="zh-CN" altLang="en-US" dirty="0">
              <a:ea typeface="宋体" panose="02010600030101010101" pitchFamily="2" charset="-122"/>
            </a:endParaRPr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96ABBA61-F717-AE47-B36F-C3988A226C1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07554" y="1491917"/>
            <a:ext cx="4435433" cy="443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935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F52BE6-44F7-6048-8366-289B2B2EA3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525253" cy="4351338"/>
          </a:xfrm>
        </p:spPr>
        <p:txBody>
          <a:bodyPr/>
          <a:lstStyle/>
          <a:p>
            <a:r>
              <a:rPr lang="zh-CN" altLang="en-US" sz="8000" dirty="0">
                <a:latin typeface="KaiTi" panose="02010609060101010101" pitchFamily="49" charset="-122"/>
                <a:ea typeface="KaiTi" panose="02010609060101010101" pitchFamily="49" charset="-122"/>
              </a:rPr>
              <a:t>上次 </a:t>
            </a:r>
            <a:endParaRPr lang="en-US" altLang="zh-CN" sz="80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457200" lvl="1" indent="0">
              <a:buNone/>
            </a:pPr>
            <a:r>
              <a:rPr lang="en-US" altLang="zh-CN" sz="3600" dirty="0" err="1">
                <a:ea typeface="宋体" panose="02010600030101010101" pitchFamily="2" charset="-122"/>
              </a:rPr>
              <a:t>shàng</a:t>
            </a:r>
            <a:r>
              <a:rPr lang="en-US" altLang="zh-CN" sz="3600" dirty="0">
                <a:ea typeface="宋体" panose="02010600030101010101" pitchFamily="2" charset="-122"/>
              </a:rPr>
              <a:t> </a:t>
            </a:r>
            <a:r>
              <a:rPr lang="en-US" altLang="zh-CN" sz="3600" dirty="0" err="1">
                <a:ea typeface="宋体" panose="02010600030101010101" pitchFamily="2" charset="-122"/>
              </a:rPr>
              <a:t>cì</a:t>
            </a:r>
            <a:r>
              <a:rPr lang="en-US" altLang="zh-CN" sz="3600" dirty="0">
                <a:ea typeface="宋体" panose="02010600030101010101" pitchFamily="2" charset="-122"/>
              </a:rPr>
              <a:t>  </a:t>
            </a:r>
          </a:p>
          <a:p>
            <a:pPr marL="457200" lvl="1" indent="0">
              <a:buNone/>
            </a:pPr>
            <a:r>
              <a:rPr lang="en-US" altLang="zh-CN" sz="3600" dirty="0">
                <a:ea typeface="宋体" panose="02010600030101010101" pitchFamily="2" charset="-122"/>
              </a:rPr>
              <a:t>last </a:t>
            </a:r>
            <a:r>
              <a:rPr lang="en-US" altLang="zh-CN" sz="3600" dirty="0" smtClean="0">
                <a:ea typeface="宋体" panose="02010600030101010101" pitchFamily="2" charset="-122"/>
              </a:rPr>
              <a:t>time</a:t>
            </a:r>
          </a:p>
          <a:p>
            <a:pPr marL="457200" lvl="1" indent="0">
              <a:buNone/>
            </a:pPr>
            <a:endParaRPr lang="en-US" altLang="zh-CN" sz="3600" dirty="0">
              <a:ea typeface="宋体" panose="02010600030101010101" pitchFamily="2" charset="-122"/>
            </a:endParaRPr>
          </a:p>
          <a:p>
            <a:pPr marL="457200" lvl="1" indent="0">
              <a:buNone/>
            </a:pPr>
            <a:r>
              <a:rPr lang="en-US" altLang="zh-CN" sz="3600" dirty="0" err="1" smtClean="0">
                <a:ea typeface="宋体" panose="02010600030101010101" pitchFamily="2" charset="-122"/>
              </a:rPr>
              <a:t>adv</a:t>
            </a:r>
            <a:endParaRPr lang="en-US" altLang="zh-CN" sz="3600" dirty="0">
              <a:ea typeface="宋体" panose="02010600030101010101" pitchFamily="2" charset="-122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68F04FA-8F15-9240-B331-BAF5F439435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839325" y="1077619"/>
            <a:ext cx="5309937" cy="5309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21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64123" y="1277231"/>
            <a:ext cx="10773508" cy="497433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CN" altLang="en-US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你常</a:t>
            </a:r>
            <a:r>
              <a:rPr lang="zh-CN" altLang="en-US" sz="44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感冒</a:t>
            </a:r>
            <a:r>
              <a:rPr lang="zh-CN" altLang="en-US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吗？</a:t>
            </a:r>
            <a:endParaRPr lang="en-US" altLang="zh-CN" sz="44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CN" altLang="en-US" sz="4400" u="sng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感冒</a:t>
            </a:r>
            <a:r>
              <a:rPr lang="zh-CN" altLang="en-US" sz="4400" u="sng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的时候</a:t>
            </a:r>
            <a:r>
              <a:rPr lang="zh-CN" altLang="en-US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怎么不舒服？</a:t>
            </a:r>
            <a:endParaRPr lang="en-US" altLang="zh-CN" sz="44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CN" altLang="en-US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你</a:t>
            </a:r>
            <a:r>
              <a:rPr lang="zh-CN" altLang="en-US" sz="4400" u="sng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感冒</a:t>
            </a:r>
            <a:r>
              <a:rPr lang="zh-CN" altLang="en-US" sz="4400" u="sng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的时候</a:t>
            </a:r>
            <a:r>
              <a:rPr lang="zh-CN" altLang="en-US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去看医生</a:t>
            </a:r>
            <a:r>
              <a:rPr lang="en-US" altLang="zh-CN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/</a:t>
            </a:r>
            <a:r>
              <a:rPr lang="zh-CN" altLang="en-US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吃药吗？</a:t>
            </a:r>
            <a:endParaRPr lang="en-US" altLang="zh-CN" sz="44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None/>
            </a:pPr>
            <a:endParaRPr lang="en-US" altLang="zh-CN" sz="44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None/>
            </a:pPr>
            <a:endParaRPr lang="en-US" altLang="zh-CN" sz="44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CN" sz="32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Other combinations: </a:t>
            </a:r>
          </a:p>
          <a:p>
            <a:pPr>
              <a:lnSpc>
                <a:spcPct val="100000"/>
              </a:lnSpc>
              <a:spcBef>
                <a:spcPts val="0"/>
              </a:spcBef>
              <a:buNone/>
            </a:pPr>
            <a:r>
              <a:rPr lang="zh-CN" altLang="en-US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感： 感谢、感觉、感想</a:t>
            </a:r>
            <a:r>
              <a:rPr lang="en-US" altLang="zh-CN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、</a:t>
            </a:r>
            <a:r>
              <a:rPr lang="zh-CN" altLang="en-US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感恩节</a:t>
            </a:r>
            <a:r>
              <a:rPr lang="en-US" altLang="zh-CN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、</a:t>
            </a:r>
            <a:r>
              <a:rPr lang="zh-CN" altLang="en-US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重感冒</a:t>
            </a:r>
            <a:endParaRPr lang="en-US" altLang="zh-CN" sz="44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pic>
        <p:nvPicPr>
          <p:cNvPr id="7" name="Picture 4" descr="http://sydneydxb.files.wordpress.com/2012/06/i-have-a-col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8492" y="995877"/>
            <a:ext cx="2721123" cy="3482338"/>
          </a:xfrm>
          <a:prstGeom prst="rect">
            <a:avLst/>
          </a:prstGeom>
          <a:noFill/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E6CBE2F-033F-EA40-B13E-CBC07043B2B9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99587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5400" dirty="0">
                <a:latin typeface="KaiTi" panose="02010609060101010101" pitchFamily="49" charset="-122"/>
                <a:ea typeface="KaiTi" panose="02010609060101010101" pitchFamily="49" charset="-122"/>
              </a:rPr>
              <a:t>感冒</a:t>
            </a:r>
            <a:r>
              <a:rPr lang="en-US" altLang="zh-TW" sz="32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  	 </a:t>
            </a:r>
            <a:r>
              <a:rPr lang="en-US" altLang="zh-CN" sz="3200" b="1" dirty="0" err="1"/>
              <a:t>gǎnmào</a:t>
            </a:r>
            <a:r>
              <a:rPr lang="zh-TW" altLang="en-US" sz="32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  </a:t>
            </a:r>
            <a:r>
              <a:rPr lang="en-US" altLang="zh-TW" sz="32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(to catch a cold/flu)                verb; noun</a:t>
            </a:r>
            <a:r>
              <a:rPr lang="en-US" altLang="zh-TW" dirty="0">
                <a:latin typeface="+mn-lt"/>
                <a:ea typeface="KaiTi" panose="02010609060101010101" pitchFamily="49" charset="-122"/>
              </a:rPr>
              <a:t>	</a:t>
            </a:r>
            <a:endParaRPr lang="zh-CN" altLang="en-US" sz="3600" dirty="0">
              <a:latin typeface="+mn-lt"/>
              <a:ea typeface="宋体" panose="02010600030101010101" pitchFamily="2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DFF2DD-04E8-4B4C-982C-5DA2F85C69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2271" y="114092"/>
            <a:ext cx="765138" cy="76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556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599" y="1383323"/>
            <a:ext cx="8387863" cy="4477117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Q: _____________?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A:</a:t>
            </a:r>
            <a:r>
              <a:rPr lang="zh-CN" altLang="en-US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我的眼睛很</a:t>
            </a:r>
            <a:r>
              <a:rPr lang="zh-CN" altLang="en-US" sz="44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痒</a:t>
            </a:r>
            <a:r>
              <a:rPr lang="zh-CN" altLang="en-US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？</a:t>
            </a:r>
            <a:endParaRPr lang="en-US" altLang="zh-CN" sz="44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zh-CN" sz="44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CN" altLang="en-US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看到同学打球，他也</a:t>
            </a:r>
            <a:r>
              <a:rPr lang="zh-CN" altLang="en-US" sz="44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手痒</a:t>
            </a:r>
            <a:r>
              <a:rPr lang="zh-CN" altLang="en-US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。</a:t>
            </a:r>
            <a:endParaRPr lang="en-US" altLang="zh-CN" sz="44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zh-CN" sz="44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CN" altLang="en-US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痒：眼睛痒、鼻子痒、</a:t>
            </a:r>
            <a:r>
              <a:rPr lang="zh-CN" altLang="en-US" sz="44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七年之痒</a:t>
            </a:r>
            <a:endParaRPr lang="en-US" altLang="zh-CN" sz="4400" dirty="0">
              <a:solidFill>
                <a:srgbClr val="C0000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endParaRPr lang="en-US" altLang="zh-CN" dirty="0"/>
          </a:p>
          <a:p>
            <a:pPr>
              <a:buNone/>
            </a:pPr>
            <a:endParaRPr lang="en-US" altLang="zh-CN" dirty="0"/>
          </a:p>
          <a:p>
            <a:pPr>
              <a:buNone/>
            </a:pPr>
            <a:endParaRPr lang="en-US" dirty="0"/>
          </a:p>
        </p:txBody>
      </p:sp>
      <p:sp>
        <p:nvSpPr>
          <p:cNvPr id="4" name="AutoShape 2" descr="mage result for itchy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2400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69" name="Picture 21" descr="mage result for itchy eyes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5953" y="1591867"/>
            <a:ext cx="4276770" cy="2851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A4E4A2-19C2-8245-989A-18C35DB579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3655" y="55477"/>
            <a:ext cx="823754" cy="82375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7B78833-2849-194A-BF79-93C80C511ECE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8792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5400" dirty="0">
                <a:latin typeface="KaiTi" panose="02010609060101010101" pitchFamily="49" charset="-122"/>
                <a:ea typeface="KaiTi" panose="02010609060101010101" pitchFamily="49" charset="-122"/>
              </a:rPr>
              <a:t>痒</a:t>
            </a:r>
            <a:r>
              <a:rPr lang="en-US" altLang="zh-TW" sz="5400" dirty="0">
                <a:latin typeface="KaiTi" panose="02010609060101010101" pitchFamily="49" charset="-122"/>
                <a:ea typeface="KaiTi" panose="02010609060101010101" pitchFamily="49" charset="-122"/>
              </a:rPr>
              <a:t>  </a:t>
            </a:r>
            <a:r>
              <a:rPr lang="en-US" altLang="zh-CN" sz="3200" dirty="0" err="1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yǎng</a:t>
            </a:r>
            <a:r>
              <a:rPr lang="zh-TW" altLang="en-US" sz="32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 </a:t>
            </a:r>
            <a:r>
              <a:rPr lang="en-US" altLang="zh-TW" sz="32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   (itchy)       adjective</a:t>
            </a:r>
            <a:r>
              <a:rPr lang="en-US" altLang="zh-TW" dirty="0">
                <a:latin typeface="+mn-lt"/>
                <a:ea typeface="KaiTi" panose="02010609060101010101" pitchFamily="49" charset="-122"/>
              </a:rPr>
              <a:t>	</a:t>
            </a:r>
            <a:endParaRPr lang="zh-CN" altLang="en-US" sz="3600" dirty="0">
              <a:latin typeface="+mn-lt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04040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8246" y="1582615"/>
            <a:ext cx="6951785" cy="369277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CN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Q:_________________?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CN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A:</a:t>
            </a: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因为他很</a:t>
            </a:r>
            <a:r>
              <a:rPr lang="zh-CN" altLang="en-US" sz="4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懒</a:t>
            </a: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。</a:t>
            </a:r>
            <a:endParaRPr lang="en-US" altLang="zh-CN" sz="48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48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懒</a:t>
            </a:r>
            <a:r>
              <a:rPr lang="en-US" altLang="zh-CN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sym typeface="Wingdings" pitchFamily="2" charset="2"/>
              </a:rPr>
              <a:t>: </a:t>
            </a:r>
            <a:r>
              <a:rPr lang="zh-CN" altLang="en-US" sz="4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sym typeface="Wingdings" pitchFamily="2" charset="2"/>
              </a:rPr>
              <a:t>懒</a:t>
            </a: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sym typeface="Wingdings" pitchFamily="2" charset="2"/>
              </a:rPr>
              <a:t>人</a:t>
            </a: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、好吃</a:t>
            </a:r>
            <a:r>
              <a:rPr lang="zh-CN" altLang="en-US" sz="4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懒</a:t>
            </a: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做</a:t>
            </a:r>
            <a:endParaRPr lang="en-US" sz="48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95123" y="3127951"/>
            <a:ext cx="403922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596216-E89A-F443-81E1-46B8316559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600" y="55476"/>
            <a:ext cx="759809" cy="75980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E22CC35-9103-554E-AA96-C54F03C3AE29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92612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5400" dirty="0">
                <a:latin typeface="KaiTi" panose="02010609060101010101" pitchFamily="49" charset="-122"/>
                <a:ea typeface="KaiTi" panose="02010609060101010101" pitchFamily="49" charset="-122"/>
              </a:rPr>
              <a:t>懒</a:t>
            </a:r>
            <a:r>
              <a:rPr lang="en-US" altLang="zh-TW" sz="5400" dirty="0">
                <a:latin typeface="KaiTi" panose="02010609060101010101" pitchFamily="49" charset="-122"/>
                <a:ea typeface="KaiTi" panose="02010609060101010101" pitchFamily="49" charset="-122"/>
              </a:rPr>
              <a:t>  </a:t>
            </a:r>
            <a:r>
              <a:rPr lang="en-US" altLang="zh-CN" sz="3200" dirty="0" err="1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lǎn</a:t>
            </a:r>
            <a:r>
              <a:rPr lang="zh-TW" altLang="en-US" sz="32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TW" sz="32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   (lazy)            adjective</a:t>
            </a:r>
            <a:r>
              <a:rPr lang="en-US" altLang="zh-TW" dirty="0">
                <a:latin typeface="+mn-lt"/>
                <a:ea typeface="KaiTi" panose="02010609060101010101" pitchFamily="49" charset="-122"/>
              </a:rPr>
              <a:t>	</a:t>
            </a:r>
            <a:endParaRPr lang="zh-CN" altLang="en-US" sz="3600" dirty="0">
              <a:latin typeface="+mn-lt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949212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标题 1"/>
          <p:cNvSpPr>
            <a:spLocks noGrp="1"/>
          </p:cNvSpPr>
          <p:nvPr>
            <p:ph type="ctrTitle"/>
          </p:nvPr>
        </p:nvSpPr>
        <p:spPr>
          <a:xfrm>
            <a:off x="-1" y="18174"/>
            <a:ext cx="12192001" cy="1220062"/>
          </a:xfrm>
          <a:ln>
            <a:solidFill>
              <a:schemeClr val="tx1"/>
            </a:solidFill>
          </a:ln>
        </p:spPr>
        <p:txBody>
          <a:bodyPr/>
          <a:lstStyle/>
          <a:p>
            <a:pPr algn="l"/>
            <a:r>
              <a:rPr lang="en-US" sz="2800" dirty="0" err="1">
                <a:latin typeface="+mn-lt"/>
              </a:rPr>
              <a:t>Duì</a:t>
            </a:r>
            <a:r>
              <a:rPr lang="zh-CN" altLang="en-US" sz="2800" dirty="0">
                <a:latin typeface="+mn-lt"/>
              </a:rPr>
              <a:t>  </a:t>
            </a:r>
            <a:r>
              <a:rPr lang="en-US" sz="2800" dirty="0" err="1">
                <a:latin typeface="+mn-lt"/>
              </a:rPr>
              <a:t>huà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èr</a:t>
            </a:r>
            <a:r>
              <a:rPr lang="zh-CN" altLang="en-US" sz="2800" dirty="0">
                <a:latin typeface="+mn-lt"/>
              </a:rPr>
              <a:t>           </a:t>
            </a:r>
            <a:r>
              <a:rPr lang="en-US" altLang="zh-CN" sz="2800" dirty="0" err="1">
                <a:latin typeface="+mn-lt"/>
              </a:rPr>
              <a:t>guò</a:t>
            </a:r>
            <a:r>
              <a:rPr lang="en-US" altLang="zh-CN" sz="2800" dirty="0">
                <a:latin typeface="+mn-lt"/>
              </a:rPr>
              <a:t> </a:t>
            </a:r>
            <a:r>
              <a:rPr lang="en-US" altLang="zh-CN" sz="2800" dirty="0" err="1">
                <a:latin typeface="+mn-lt"/>
              </a:rPr>
              <a:t>miň</a:t>
            </a:r>
            <a:r>
              <a:rPr lang="en-US" sz="54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/>
            </a:r>
            <a:br>
              <a:rPr lang="en-US" sz="54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</a:br>
            <a:r>
              <a:rPr lang="zh-CN" altLang="en-US" sz="48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对话二：过敏</a:t>
            </a:r>
            <a:r>
              <a:rPr lang="en-US" altLang="zh-CN" sz="48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	</a:t>
            </a:r>
            <a:r>
              <a:rPr lang="en-US" altLang="zh-CN" sz="3200" kern="0" dirty="0">
                <a:solidFill>
                  <a:prstClr val="black"/>
                </a:solidFill>
                <a:latin typeface="Calibri" pitchFamily="34" charset="0"/>
              </a:rPr>
              <a:t>Allergies</a:t>
            </a:r>
            <a:endParaRPr lang="zh-CN" altLang="en-US" sz="3200" dirty="0">
              <a:latin typeface="DFKai-SB" charset="0"/>
              <a:ea typeface="DFKai-SB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5182" y="89499"/>
            <a:ext cx="1045238" cy="10452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6678" y="1344058"/>
            <a:ext cx="6750665" cy="540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9403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1419" y="1389185"/>
            <a:ext cx="11709161" cy="5210907"/>
          </a:xfrm>
        </p:spPr>
        <p:txBody>
          <a:bodyPr>
            <a:normAutofit fontScale="55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zh-CN" altLang="en-US" sz="8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她的房间很</a:t>
            </a:r>
            <a:r>
              <a:rPr lang="zh-TW" altLang="en-US" sz="8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乱</a:t>
            </a:r>
            <a:r>
              <a:rPr lang="zh-CN" altLang="en-US" sz="8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。</a:t>
            </a:r>
            <a:endParaRPr lang="en-US" altLang="zh-CN" sz="84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zh-CN" sz="6600" dirty="0">
                <a:solidFill>
                  <a:srgbClr val="007935"/>
                </a:solidFill>
                <a:ea typeface="KaiTi" panose="02010609060101010101" pitchFamily="49" charset="-122"/>
              </a:rPr>
              <a:t>Her room is very </a:t>
            </a:r>
            <a:r>
              <a:rPr lang="en-US" altLang="zh-CN" sz="6600" dirty="0">
                <a:solidFill>
                  <a:srgbClr val="C00000"/>
                </a:solidFill>
                <a:ea typeface="KaiTi" panose="02010609060101010101" pitchFamily="49" charset="-122"/>
              </a:rPr>
              <a:t>messy</a:t>
            </a:r>
            <a:r>
              <a:rPr lang="en-US" altLang="zh-CN" sz="6600" dirty="0">
                <a:solidFill>
                  <a:srgbClr val="007935"/>
                </a:solidFill>
                <a:ea typeface="KaiTi" panose="02010609060101010101" pitchFamily="49" charset="-122"/>
              </a:rPr>
              <a:t>.</a:t>
            </a: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endParaRPr lang="en-US" altLang="zh-CN" sz="6600" dirty="0">
              <a:solidFill>
                <a:srgbClr val="007935"/>
              </a:solidFill>
              <a:ea typeface="KaiTi" panose="02010609060101010101" pitchFamily="49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endParaRPr lang="en-US" altLang="zh-CN" sz="6600" dirty="0">
              <a:solidFill>
                <a:srgbClr val="007935"/>
              </a:solidFill>
              <a:ea typeface="KaiTi" panose="02010609060101010101" pitchFamily="49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endParaRPr lang="en-US" altLang="zh-CN" sz="6600" dirty="0">
              <a:solidFill>
                <a:srgbClr val="007935"/>
              </a:solidFill>
              <a:ea typeface="KaiTi" panose="02010609060101010101" pitchFamily="49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zh-CN" altLang="en-US" sz="85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不能自己乱吃</a:t>
            </a:r>
            <a:r>
              <a:rPr lang="en-US" altLang="zh-CN" sz="85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/</a:t>
            </a:r>
            <a:r>
              <a:rPr lang="zh-CN" altLang="en-US" sz="85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买药。</a:t>
            </a:r>
            <a:endParaRPr lang="en-US" altLang="zh-CN" sz="85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5800" dirty="0">
                <a:solidFill>
                  <a:srgbClr val="007935"/>
                </a:solidFill>
              </a:rPr>
              <a:t>Don’t randomly take/buy medicine.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5800" dirty="0">
                <a:solidFill>
                  <a:srgbClr val="007935"/>
                </a:solidFill>
              </a:rPr>
              <a:t>That means to take/buy medicine without doctor’s prescription.</a:t>
            </a: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endParaRPr lang="en-US" sz="6600" dirty="0">
              <a:solidFill>
                <a:srgbClr val="007935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altLang="zh-CN" sz="80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endParaRPr lang="en-US" altLang="zh-CN" sz="6600" dirty="0">
              <a:solidFill>
                <a:srgbClr val="007935"/>
              </a:solidFill>
              <a:ea typeface="KaiTi" panose="02010609060101010101" pitchFamily="49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endParaRPr lang="en-US" sz="64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00AA119-59B3-E94B-93C7-308767BCF3D8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77372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5400" dirty="0">
                <a:latin typeface="KaiTi" panose="02010609060101010101" pitchFamily="49" charset="-122"/>
                <a:ea typeface="KaiTi" panose="02010609060101010101" pitchFamily="49" charset="-122"/>
              </a:rPr>
              <a:t>乱</a:t>
            </a:r>
            <a:r>
              <a:rPr lang="en-US" altLang="zh-TW" sz="5400" dirty="0"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luàn</a:t>
            </a:r>
            <a:r>
              <a:rPr lang="zh-TW" altLang="en-US" sz="32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   </a:t>
            </a:r>
            <a:r>
              <a:rPr lang="en-US" altLang="zh-TW" sz="32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(randomly, arbitrarily; messily / messy)     adv; </a:t>
            </a:r>
            <a:r>
              <a:rPr lang="en-US" altLang="zh-TW" sz="3200" dirty="0" err="1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adj</a:t>
            </a:r>
            <a:r>
              <a:rPr lang="en-US" altLang="zh-TW" dirty="0">
                <a:latin typeface="+mn-lt"/>
                <a:ea typeface="KaiTi" panose="02010609060101010101" pitchFamily="49" charset="-122"/>
              </a:rPr>
              <a:t>	</a:t>
            </a:r>
            <a:endParaRPr lang="zh-CN" altLang="en-US" sz="3600" dirty="0">
              <a:latin typeface="+mn-lt"/>
              <a:ea typeface="宋体" panose="02010600030101010101" pitchFamily="2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182B79-E7DF-0A44-9FD1-FB97AF7EE7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1385" y="55477"/>
            <a:ext cx="666023" cy="6660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8D434C-2238-C14D-AFE0-171D0E73C3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0524" y="968887"/>
            <a:ext cx="2895334" cy="19267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C3E2445-D4B9-7B46-AFB2-E1933A87AC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3677" y="3189145"/>
            <a:ext cx="2367708" cy="235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106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1419" y="1731038"/>
            <a:ext cx="11709161" cy="466159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zh-CN" altLang="en-US" sz="8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我女儿很</a:t>
            </a:r>
            <a:r>
              <a:rPr lang="zh-CN" altLang="en-US" sz="84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懒</a:t>
            </a:r>
            <a:r>
              <a:rPr lang="en-US" altLang="zh-CN" sz="8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,</a:t>
            </a:r>
            <a:r>
              <a:rPr lang="zh-CN" altLang="en-US" sz="8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都不整理她的房间</a:t>
            </a:r>
            <a:r>
              <a:rPr lang="en-US" altLang="zh-CN" sz="8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,</a:t>
            </a:r>
            <a:r>
              <a:rPr lang="zh-CN" altLang="en-US" sz="8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所以她的房间很</a:t>
            </a:r>
            <a:r>
              <a:rPr lang="en-US" altLang="zh-CN" sz="84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___</a:t>
            </a:r>
            <a:r>
              <a:rPr lang="zh-CN" altLang="en-US" sz="8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。</a:t>
            </a:r>
            <a:endParaRPr lang="en-US" altLang="zh-CN" sz="84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zh-CN" sz="5100" dirty="0">
                <a:solidFill>
                  <a:srgbClr val="007935"/>
                </a:solidFill>
                <a:ea typeface="KaiTi" panose="02010609060101010101" pitchFamily="49" charset="-122"/>
              </a:rPr>
              <a:t>My daughter is very lazy. She does not tidy her room . Her room is very </a:t>
            </a:r>
            <a:r>
              <a:rPr lang="en-US" altLang="zh-CN" sz="5100" dirty="0">
                <a:solidFill>
                  <a:srgbClr val="C00000"/>
                </a:solidFill>
                <a:ea typeface="KaiTi" panose="02010609060101010101" pitchFamily="49" charset="-122"/>
              </a:rPr>
              <a:t>messy</a:t>
            </a:r>
            <a:r>
              <a:rPr lang="en-US" altLang="zh-CN" sz="5100" dirty="0">
                <a:solidFill>
                  <a:srgbClr val="007935"/>
                </a:solidFill>
                <a:ea typeface="KaiTi" panose="02010609060101010101" pitchFamily="49" charset="-122"/>
              </a:rPr>
              <a:t>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5100" dirty="0">
                <a:solidFill>
                  <a:srgbClr val="007935"/>
                </a:solidFill>
              </a:rPr>
              <a:t>Don’t randomly take/buy medicine.[That means to take/buy medicine without doctor’s prescription].</a:t>
            </a: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endParaRPr lang="en-US" sz="5100" dirty="0">
              <a:solidFill>
                <a:srgbClr val="007935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altLang="zh-CN" sz="80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endParaRPr lang="en-US" altLang="zh-CN" sz="6600" dirty="0">
              <a:solidFill>
                <a:srgbClr val="007935"/>
              </a:solidFill>
              <a:ea typeface="KaiTi" panose="02010609060101010101" pitchFamily="49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endParaRPr lang="en-US" sz="64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00AA119-59B3-E94B-93C7-308767BCF3D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0148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5400" dirty="0">
                <a:latin typeface="KaiTi" panose="02010609060101010101" pitchFamily="49" charset="-122"/>
                <a:ea typeface="KaiTi" panose="02010609060101010101" pitchFamily="49" charset="-122"/>
              </a:rPr>
              <a:t>乱</a:t>
            </a:r>
            <a:r>
              <a:rPr lang="en-US" altLang="zh-TW" sz="5400" dirty="0"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luàn</a:t>
            </a:r>
            <a:r>
              <a:rPr lang="zh-TW" altLang="en-US" sz="32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   </a:t>
            </a:r>
            <a:r>
              <a:rPr lang="en-US" altLang="zh-TW" sz="32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(randomly, arbitrarily; messily / messy)     adv; </a:t>
            </a:r>
            <a:r>
              <a:rPr lang="en-US" altLang="zh-TW" sz="3200" dirty="0" err="1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adj</a:t>
            </a:r>
            <a:r>
              <a:rPr lang="en-US" altLang="zh-TW" dirty="0">
                <a:latin typeface="+mn-lt"/>
                <a:ea typeface="KaiTi" panose="02010609060101010101" pitchFamily="49" charset="-122"/>
              </a:rPr>
              <a:t>	</a:t>
            </a:r>
            <a:endParaRPr lang="zh-CN" altLang="en-US" sz="3600" dirty="0">
              <a:latin typeface="+mn-lt"/>
              <a:ea typeface="宋体" panose="02010600030101010101" pitchFamily="2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182B79-E7DF-0A44-9FD1-FB97AF7EE7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1401" y="55477"/>
            <a:ext cx="946008" cy="94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541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7227" y="1230925"/>
            <a:ext cx="9132619" cy="5345722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zh-CN" altLang="en-US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你中午</a:t>
            </a:r>
            <a:r>
              <a:rPr lang="zh-CN" altLang="en-US" sz="44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休息</a:t>
            </a:r>
            <a:r>
              <a:rPr lang="zh-CN" altLang="en-US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吗</a:t>
            </a:r>
            <a:r>
              <a:rPr lang="en-US" altLang="zh-CN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?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zh-CN" altLang="en-US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你晚上什么时候</a:t>
            </a:r>
            <a:r>
              <a:rPr lang="zh-CN" altLang="en-US" sz="44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休息</a:t>
            </a:r>
            <a:r>
              <a:rPr lang="en-US" altLang="zh-CN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?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zh-CN" altLang="en-US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周末你常在家</a:t>
            </a:r>
            <a:r>
              <a:rPr lang="zh-CN" altLang="en-US" sz="44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休息</a:t>
            </a:r>
            <a:r>
              <a:rPr lang="zh-CN" altLang="en-US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还是出去玩儿</a:t>
            </a:r>
            <a:r>
              <a:rPr lang="en-US" altLang="zh-CN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?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altLang="zh-CN" sz="44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zh-CN" altLang="en-US" sz="44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休息</a:t>
            </a:r>
            <a:r>
              <a:rPr lang="en-US" altLang="zh-CN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:</a:t>
            </a:r>
            <a:r>
              <a:rPr lang="zh-CN" altLang="en-US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休息室</a:t>
            </a:r>
            <a:endParaRPr lang="en-US" altLang="zh-CN" sz="44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zh-CN" altLang="en-US" sz="44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休</a:t>
            </a:r>
            <a:r>
              <a:rPr lang="en-US" altLang="zh-CN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:</a:t>
            </a:r>
            <a:r>
              <a:rPr lang="zh-CN" altLang="en-US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午休、休假、休学</a:t>
            </a:r>
            <a:endParaRPr lang="en-US" altLang="zh-CN" sz="44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zh-CN" altLang="en-US" sz="44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息</a:t>
            </a:r>
            <a:r>
              <a:rPr lang="en-US" altLang="zh-CN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:</a:t>
            </a:r>
            <a:r>
              <a:rPr lang="zh-CN" altLang="en-US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作息时间</a:t>
            </a:r>
            <a:endParaRPr lang="en-US" altLang="zh-CN" sz="44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endParaRPr lang="en-US" dirty="0"/>
          </a:p>
        </p:txBody>
      </p:sp>
      <p:pic>
        <p:nvPicPr>
          <p:cNvPr id="4192" name="Picture 96" descr="mage result for take a rest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864" y="3633422"/>
            <a:ext cx="3926545" cy="294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65ADCC-82F2-724F-821E-2CA9595D31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323" y="55477"/>
            <a:ext cx="748086" cy="74808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265A764-5B98-5347-8736-440A35F83E6E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8792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5400" dirty="0">
                <a:latin typeface="KaiTi" panose="02010609060101010101" pitchFamily="49" charset="-122"/>
                <a:ea typeface="KaiTi" panose="02010609060101010101" pitchFamily="49" charset="-122"/>
              </a:rPr>
              <a:t>休息</a:t>
            </a:r>
            <a:r>
              <a:rPr lang="en-US" altLang="zh-TW" sz="5400" dirty="0"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en-US" altLang="zh-CN" sz="3200" b="1" dirty="0" err="1"/>
              <a:t>xiūxi</a:t>
            </a:r>
            <a:r>
              <a:rPr lang="zh-TW" altLang="en-US" sz="32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TW" sz="32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   (take a break; rest)         verb; noun</a:t>
            </a:r>
            <a:r>
              <a:rPr lang="en-US" altLang="zh-TW" dirty="0">
                <a:latin typeface="+mn-lt"/>
                <a:ea typeface="KaiTi" panose="02010609060101010101" pitchFamily="49" charset="-122"/>
              </a:rPr>
              <a:t>	</a:t>
            </a:r>
            <a:endParaRPr lang="zh-CN" altLang="en-US" sz="3600" dirty="0">
              <a:latin typeface="+mn-lt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53422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" y="1371600"/>
            <a:ext cx="9867900" cy="516483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zh-CN" altLang="en-US" sz="40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我爷爷身体不好。（我爷爷不健康）</a:t>
            </a:r>
            <a:endParaRPr lang="en-US" altLang="zh-CN" sz="40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buNone/>
            </a:pPr>
            <a:r>
              <a:rPr lang="en-US" sz="3800" dirty="0">
                <a:solidFill>
                  <a:srgbClr val="007935"/>
                </a:solidFill>
                <a:ea typeface="KaiTi" panose="02010609060101010101" pitchFamily="49" charset="-122"/>
              </a:rPr>
              <a:t>My </a:t>
            </a:r>
            <a:r>
              <a:rPr lang="en-US" sz="3800" dirty="0" err="1">
                <a:solidFill>
                  <a:srgbClr val="007935"/>
                </a:solidFill>
                <a:ea typeface="KaiTi" panose="02010609060101010101" pitchFamily="49" charset="-122"/>
              </a:rPr>
              <a:t>granpa</a:t>
            </a:r>
            <a:r>
              <a:rPr lang="en-US" sz="3800" dirty="0">
                <a:solidFill>
                  <a:srgbClr val="007935"/>
                </a:solidFill>
                <a:ea typeface="KaiTi" panose="02010609060101010101" pitchFamily="49" charset="-122"/>
              </a:rPr>
              <a:t> is not in good health.</a:t>
            </a:r>
            <a:endParaRPr lang="en-US" altLang="zh-CN" sz="3800" dirty="0">
              <a:solidFill>
                <a:srgbClr val="007935"/>
              </a:solidFill>
              <a:ea typeface="KaiTi" panose="02010609060101010101" pitchFamily="49" charset="-122"/>
            </a:endParaRPr>
          </a:p>
          <a:p>
            <a:pPr marL="0" indent="0">
              <a:buNone/>
            </a:pPr>
            <a:endParaRPr lang="en-US" altLang="zh-CN" sz="40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buNone/>
            </a:pPr>
            <a:r>
              <a:rPr lang="zh-CN" altLang="en-US" sz="40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你爸妈最近身体好吗？</a:t>
            </a:r>
            <a:endParaRPr lang="en-US" altLang="zh-CN" sz="40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buNone/>
            </a:pPr>
            <a:r>
              <a:rPr lang="zh-CN" altLang="en-US" sz="40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你的身体怎么样？</a:t>
            </a:r>
            <a:endParaRPr lang="en-US" altLang="zh-CN" sz="40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buNone/>
            </a:pPr>
            <a:r>
              <a:rPr lang="zh-CN" altLang="en-US" sz="40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我的身体很好。</a:t>
            </a:r>
            <a:endParaRPr lang="en-US" altLang="zh-CN" sz="40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buNone/>
            </a:pPr>
            <a:endParaRPr lang="en-US" altLang="zh-CN" sz="40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buNone/>
            </a:pPr>
            <a:r>
              <a:rPr lang="zh-CN" altLang="en-US" sz="40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身：健身房、半身、上身、下身、身上、人身</a:t>
            </a:r>
            <a:endParaRPr lang="en-US" altLang="zh-CN" sz="40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buNone/>
            </a:pPr>
            <a:r>
              <a:rPr lang="zh-CN" altLang="en-US" sz="40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体：人体、体重、气体、体检</a:t>
            </a:r>
            <a:endParaRPr lang="en-US" altLang="zh-CN" sz="40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endParaRPr lang="en-US" dirty="0"/>
          </a:p>
        </p:txBody>
      </p:sp>
      <p:pic>
        <p:nvPicPr>
          <p:cNvPr id="1026" name="Picture 2" descr="mage result for how is your health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472" y="2679700"/>
            <a:ext cx="4486728" cy="25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E5CF68F-8CEB-FD42-9BFD-AB7221787E6A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97856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6000" dirty="0">
                <a:latin typeface="KaiTi" panose="02010609060101010101" pitchFamily="49" charset="-122"/>
                <a:ea typeface="KaiTi" panose="02010609060101010101" pitchFamily="49" charset="-122"/>
              </a:rPr>
              <a:t>身体</a:t>
            </a:r>
            <a:r>
              <a:rPr lang="en-US" altLang="zh-TW" sz="6000" dirty="0">
                <a:latin typeface="KaiTi" panose="02010609060101010101" pitchFamily="49" charset="-122"/>
                <a:ea typeface="KaiTi" panose="02010609060101010101" pitchFamily="49" charset="-122"/>
              </a:rPr>
              <a:t>  </a:t>
            </a:r>
            <a:r>
              <a:rPr lang="en-US" altLang="zh-TW" dirty="0" err="1">
                <a:latin typeface="+mn-lt"/>
                <a:ea typeface="KaiTi" panose="02010609060101010101" pitchFamily="49" charset="-122"/>
              </a:rPr>
              <a:t>shēntǐ</a:t>
            </a:r>
            <a:r>
              <a:rPr lang="zh-TW" altLang="en-US" dirty="0">
                <a:latin typeface="+mn-lt"/>
                <a:ea typeface="KaiTi" panose="02010609060101010101" pitchFamily="49" charset="-122"/>
              </a:rPr>
              <a:t>     </a:t>
            </a:r>
            <a:r>
              <a:rPr lang="en-US" altLang="zh-TW" dirty="0">
                <a:latin typeface="+mn-lt"/>
                <a:ea typeface="KaiTi" panose="02010609060101010101" pitchFamily="49" charset="-122"/>
              </a:rPr>
              <a:t>(body; health)    noun</a:t>
            </a:r>
            <a:endParaRPr lang="zh-CN" altLang="en-US" sz="3600" dirty="0">
              <a:latin typeface="+mn-lt"/>
              <a:ea typeface="宋体" panose="02010600030101010101" pitchFamily="2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5B9A56-1DDE-CF47-BB70-80E301AD4E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289" y="80877"/>
            <a:ext cx="840020" cy="84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261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399" y="1137140"/>
            <a:ext cx="11605847" cy="4337537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CN" altLang="en-US" sz="57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你现在看起来很</a:t>
            </a:r>
            <a:r>
              <a:rPr lang="zh-CN" altLang="en-US" sz="57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健康</a:t>
            </a:r>
            <a:r>
              <a:rPr lang="zh-CN" altLang="en-US" sz="57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。</a:t>
            </a:r>
            <a:r>
              <a:rPr lang="en-US" altLang="zh-CN" sz="38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You look very healthy now.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zh-CN" sz="52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CN" altLang="en-US" sz="57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为了你的</a:t>
            </a:r>
            <a:r>
              <a:rPr lang="zh-CN" altLang="en-US" sz="57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健康</a:t>
            </a:r>
            <a:r>
              <a:rPr lang="zh-CN" altLang="en-US" sz="57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，你每天得早点睡觉。</a:t>
            </a:r>
            <a:endParaRPr lang="en-US" altLang="zh-CN" sz="57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CN" sz="35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sz="4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For</a:t>
            </a:r>
            <a:r>
              <a:rPr lang="zh-CN" altLang="en-US" sz="4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sz="4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your health, you have to go to bed earlier.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zh-CN" sz="52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zh-CN" sz="57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Q: _______?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zh-CN" sz="57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A: </a:t>
            </a:r>
            <a:r>
              <a:rPr lang="zh-CN" altLang="en-US" sz="57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我的身体很</a:t>
            </a:r>
            <a:r>
              <a:rPr lang="zh-CN" altLang="en-US" sz="57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健康</a:t>
            </a:r>
            <a:r>
              <a:rPr lang="zh-CN" altLang="en-US" sz="57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。</a:t>
            </a:r>
            <a:endParaRPr lang="en-US" altLang="zh-CN" sz="57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endParaRPr lang="en-US" b="1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DD2015B-D314-CB4C-AD0F-97534E121FC2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8792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5400" dirty="0">
                <a:latin typeface="KaiTi" panose="02010609060101010101" pitchFamily="49" charset="-122"/>
                <a:ea typeface="KaiTi" panose="02010609060101010101" pitchFamily="49" charset="-122"/>
              </a:rPr>
              <a:t>健康</a:t>
            </a:r>
            <a:r>
              <a:rPr lang="en-US" altLang="zh-TW" sz="32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  </a:t>
            </a:r>
            <a:r>
              <a:rPr lang="en-US" altLang="zh-CN" sz="3200" dirty="0" err="1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jiànkāng</a:t>
            </a:r>
            <a:r>
              <a:rPr lang="zh-TW" altLang="en-US" sz="32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   </a:t>
            </a:r>
            <a:r>
              <a:rPr lang="en-US" altLang="zh-TW" sz="32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(healthy; health)     adjective; noun</a:t>
            </a:r>
            <a:r>
              <a:rPr lang="en-US" altLang="zh-TW" dirty="0">
                <a:latin typeface="+mn-lt"/>
                <a:ea typeface="KaiTi" panose="02010609060101010101" pitchFamily="49" charset="-122"/>
              </a:rPr>
              <a:t>	</a:t>
            </a:r>
            <a:endParaRPr lang="zh-CN" altLang="en-US" sz="3600" dirty="0">
              <a:latin typeface="+mn-lt"/>
              <a:ea typeface="宋体" panose="02010600030101010101" pitchFamily="2" charset="-12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8C2C06-E01E-0B42-85E0-B1AD259744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3655" y="55477"/>
            <a:ext cx="823754" cy="823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355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900" y="1587501"/>
            <a:ext cx="11328400" cy="513080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CN" altLang="en-US" sz="40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险－脸－检</a:t>
            </a:r>
            <a:endParaRPr lang="en-US" altLang="zh-CN" sz="40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CN" altLang="en-US" sz="40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险：危险</a:t>
            </a:r>
            <a:r>
              <a:rPr lang="en-US" altLang="zh-CN" sz="3200" dirty="0">
                <a:solidFill>
                  <a:srgbClr val="007935"/>
                </a:solidFill>
                <a:ea typeface="KaiTi" panose="02010609060101010101" pitchFamily="49" charset="-122"/>
              </a:rPr>
              <a:t> </a:t>
            </a:r>
            <a:r>
              <a:rPr lang="en-US" altLang="zh-CN" sz="3200" dirty="0" err="1">
                <a:solidFill>
                  <a:srgbClr val="007935"/>
                </a:solidFill>
                <a:ea typeface="KaiTi" panose="02010609060101010101" pitchFamily="49" charset="-122"/>
              </a:rPr>
              <a:t>wēixiǎn</a:t>
            </a:r>
            <a:r>
              <a:rPr lang="en-US" altLang="zh-CN" sz="3200" dirty="0">
                <a:solidFill>
                  <a:srgbClr val="007935"/>
                </a:solidFill>
                <a:ea typeface="KaiTi" panose="02010609060101010101" pitchFamily="49" charset="-122"/>
              </a:rPr>
              <a:t> (danger)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CN" altLang="en-US" sz="40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保险：健康保险、汽车保险、房屋保险</a:t>
            </a:r>
            <a:endParaRPr lang="en-US" altLang="zh-CN" sz="3200" dirty="0">
              <a:solidFill>
                <a:srgbClr val="007935"/>
              </a:solidFill>
              <a:ea typeface="KaiTi" panose="02010609060101010101" pitchFamily="49" charset="-12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zh-CN" sz="40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CN" sz="40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Q: </a:t>
            </a:r>
            <a:r>
              <a:rPr lang="zh-CN" altLang="en-US" sz="40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保险越来越贵，还是越来越便宜？</a:t>
            </a:r>
            <a:endParaRPr lang="en-US" altLang="zh-CN" sz="40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CN" sz="40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Q: </a:t>
            </a:r>
            <a:r>
              <a:rPr lang="zh-CN" altLang="en-US" sz="40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你有保险吗</a:t>
            </a:r>
            <a:r>
              <a:rPr lang="en-US" altLang="zh-CN" sz="40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?	</a:t>
            </a:r>
            <a:r>
              <a:rPr lang="zh-CN" altLang="en-US" sz="40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健康保险还是汽车保险？</a:t>
            </a:r>
            <a:endParaRPr lang="en-US" altLang="zh-CN" sz="40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zh-CN" sz="40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4886571-72C2-934B-87B6-85A84A3FB719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97856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6000" dirty="0">
                <a:latin typeface="KaiTi" panose="02010609060101010101" pitchFamily="49" charset="-122"/>
                <a:ea typeface="KaiTi" panose="02010609060101010101" pitchFamily="49" charset="-122"/>
              </a:rPr>
              <a:t>保险</a:t>
            </a:r>
            <a:r>
              <a:rPr lang="en-US" altLang="zh-TW" sz="6000" dirty="0">
                <a:latin typeface="KaiTi" panose="02010609060101010101" pitchFamily="49" charset="-122"/>
                <a:ea typeface="KaiTi" panose="02010609060101010101" pitchFamily="49" charset="-122"/>
              </a:rPr>
              <a:t>  </a:t>
            </a:r>
            <a:r>
              <a:rPr lang="en-US" altLang="zh-TW" dirty="0" err="1">
                <a:latin typeface="+mn-lt"/>
                <a:ea typeface="KaiTi" panose="02010609060101010101" pitchFamily="49" charset="-122"/>
              </a:rPr>
              <a:t>bǎoxiǎn</a:t>
            </a:r>
            <a:r>
              <a:rPr lang="zh-TW" altLang="en-US" dirty="0">
                <a:latin typeface="+mn-lt"/>
                <a:ea typeface="KaiTi" panose="02010609060101010101" pitchFamily="49" charset="-122"/>
              </a:rPr>
              <a:t>     </a:t>
            </a:r>
            <a:r>
              <a:rPr lang="en-US" altLang="zh-TW" dirty="0">
                <a:latin typeface="+mn-lt"/>
                <a:ea typeface="KaiTi" panose="02010609060101010101" pitchFamily="49" charset="-122"/>
              </a:rPr>
              <a:t>(</a:t>
            </a:r>
            <a:r>
              <a:rPr lang="en-US" altLang="zh-CN" b="1" dirty="0"/>
              <a:t>insurance</a:t>
            </a:r>
            <a:r>
              <a:rPr lang="en-US" altLang="zh-TW" dirty="0">
                <a:latin typeface="+mn-lt"/>
                <a:ea typeface="KaiTi" panose="02010609060101010101" pitchFamily="49" charset="-122"/>
              </a:rPr>
              <a:t>)    noun</a:t>
            </a:r>
            <a:endParaRPr lang="zh-CN" altLang="en-US" sz="3600" dirty="0">
              <a:latin typeface="+mn-lt"/>
              <a:ea typeface="宋体" panose="02010600030101010101" pitchFamily="2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B45922-3EB5-C843-91B1-8C4D54A4E7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289" y="80877"/>
            <a:ext cx="840020" cy="84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813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2" descr="data:image/jpeg;base64,/9j/4AAQSkZJRgABAQAAAQABAAD/2wCEAAkGBxQTEhQUExQWFhQVFxcYFxgXFxgXGBcXGRoXFxcWFxUYHCggGBolHBcVITEhJSkrLi4uFx8zODMsNygtLisBCgoKDg0OGhAQGywkHCQsLCwsLSwsLCwsLCwsLCwsLCwsLCwsLCwsLCwsLCwsLCwsLCwsLCwsLCwsLC4sLC8sLP/AABEIAMIBAwMBIgACEQEDEQH/xAAcAAABBQEBAQAAAAAAAAAAAAAGAAIDBAUBBwj/xABKEAABAwEEBgcDBwoFAwUAAAABAgMRAAQSITEFBkFRYXEHEyIygZGhscHRFCMzQlJy8BYkU2JzgpKisuEVJUNj0hc0s1SDwuLx/8QAGQEAAwEBAQAAAAAAAAAAAAAAAAECAwQF/8QALBEAAgICAgIBAgQHAQAAAAAAAAECEQMhEjEEQWFRkTJxwfAiQoGhsdHhE//aAAwDAQACEQMRAD8AzwMKe2MdlXGAiMROFIsAkxhG+vds82iuuzmmhHCpgtQO+ldnbjQA2zoB+qDxrqmynYIpgREwquYnbRQ7LKHRBnbXSo3YSBVVSIzpo50uKCyRKoGQq005hjAFVExlXEkbZNDQWW1ERnTC9A7ok7c6jSkV1IjYamh2OOIyiuspUIiDP4yrpQMMIq9ZLCtQCiQhGxStoH2U5q9nGpnOMVbKjFydIt2J8DBQFT221gSMLwiRtAOIkcoqhaNJtsiWxj+kVBPhsT4SeNB2sDrnXlagtJUlJBIIJGU447DnjXnS8qPLS0dawOtsKw6CcRFMVGN0mhOzabcTnCxxz8607LppsxPZPHEeddUPIxy90YyxTRtobBFcbzgeykwoKHZUDyginpMHACtjMa4DOKackjYKnUd4qu5aREAUuwOFQOYq02kbhVNszlV1pQGdEgRMEDdXS2moVvg7aZ1nGpodltCRsFToZG2qSXSa6p2KlodmiCkbqiceHCqKnCRXUNTto4js649wpiQDnU4s9WW2RRaQqM1YTNKrrtmTNKptDpgzfIypdcqpQjCpGLODnXbaOcpE76bVh1oAxM1EU1QhtKnXK7FADUonbSLdSoTUikCpsZWuU5KKluVNZrGpZN0ZZk4AcSo4Ck5JK2NJvSIYq5ZbKtwSMEbVqwT4bVHgJqVSGWcVkOLHggeBz5mORrh660C9IbZA+kX2EAfqjC9wAgV52bzktQ2dePxW9yHKfYYBI+cWPrKi6n7oyHMyeVQLaffBccIbb2uO4A7oSTeVwmBuq/ZdHobAWBJ/TPiAP2TOZPlzNbVh0ItwhZB/aPiT/wC0zgEczHjXnTnPI7ezsiowVIxbFZEtwttOX+vaB/42sD/T40Oa62NfWpX86q8gdpwAFWJxSiBdTuwFevWLRDbZvQVufbXiR90ZJHIChLpKR22Fb0qHkR8aqENkymeTqRvGPDA1H4+CvjRK60DmAedU3tHpOUj1HrVuBKkZKHVIMiUneP7VrWPWR1MA3VjyPmKpOaPUMvQ+41UcbIOIx/hP96alKHTG1GXYVt6ebWMZSdysvMVYZSV4giPP2UFkcY5/Gns2hbZlJUnka6YeZJfiRhLxk+mHqWiNnlXFY0O2LWpxOCwFjfkfTCtqyads7mZKTuVh65V0Q8iEvZlLFJEpbMbamaZwqwh0RhlvmalQAdtauRnRALOrYTXEyDiKuXt1PuE5xU2OiuBOwVI2jHZU6GuAp6WRuqXIdHETsIqw2o7aalupUioKInTjSpOnGlUjBoIJrkRUiRhXC3XecpXWKSWqsBqn9VRYUVCiuhNWCmo8zCQSTkBiTRYUR3Key0VGEgqO4D8QONWFWdKMXTj9hJF6dylZI9TwpjS3XgQ0EpbGcG60OK3Di4RxmNwrjzebCGo7f9jpx+NKW3pDyGm8XFBavspPZH3ljvfu4cael558dgBDSfrHsNp4g7fDxNS2XRaBCjDpnBbkpZB/Ub7zp3bONEtj0OtwhSpwyU6Mv2TGSfvKx515eTLPK9nbGEMa0YFj0YhELgLP6V4FLYP+0z3l89u+t2yaIccUFwZzDr4xHFpgQEczB3zW/ZNFtoN6Ctf219pXJOxI4CKg1k0wLKwp0i8ZCUpylZmJO6AT4VPFLbKTcmox7ZJYtFttqvYrc+2vFXGNifACr8UL6la0m3B282EKbKRgZBmdhyyonArQyfezsUGdJSOywr9ZY8wk+40ZxQp0jo/N2zudHqlfwprsR50aheVAJ3VMaYsVoIDdIazrn5sBKd5Ek+6r2htPKeUEKbBwxUk4AbyD8a5rLZkJbOAlRge8+VY9jd6pkqTgparo4Afg1G7NNcegtdZaJAkJUcgCATySc6gc0aR3SPZ/ag2zFSnEmSVSDM7sc/Ct7Q+mnXX0hRAQQrsgeRnOaNMHFotO2dQ7yfHL1GFQlPHz+IoivVXeZQcSAOOXmaHASmZdmtbjeKFFPI4eVbVi1pWMFpSsbx2VfCs86PBEoUCDkd/iKrvWNQzE+vqKIynDpg1GXYcWDWOzrwKrh3KEfzZVtNvpIkEEcDNeTRz9v96ms9rcRihRH3T7q2j5L/mRm8K9M9YQ5T+srz6x63OpwWAv+VXwrasmsjS4lVw7lYDzyraOSEvZk4Sj6CfrK4XaoIMiQQRvGI8xTw3Na0iLHu2jGlULjONdpUg2U0JwFdVFRThTL9dlHPY9SqbJ30/qoAUshCTlIlSvuozVzy41xi1KWSLOggjNwkXk8191rkMeJrmzeVjx67ZtjwTn8ITjQR9Kq6TkgCXD+79UcVQOdcZecclNnRdSO8Qdm3rHjAH3UxyNT2TQ6cFLIck5yUtE8+++fuiDRPY9BLVF4BKRleSAkfs7OMAf1lkkbq8vL5OTLr0d0MMMf5g3ZNEIgKVDuwEyhgcAO88eWFEtl0Ity6VQAMi4mAnd1dnGCeBXjW9ZNHIbMgXl/bVirkD9UcBArO0xrdZbM4G3Vm/9a6L1zaLx2cqyUUuzROUnUUaFi0ahBvCVL+2s3leBySOAAqTSduSw0t1fdQJ4ncBxJwrzTXbXe+oNWZwhkIvLcQSkqmTE5hIyjaZoYs2slofYKHXFKbvX03jJhMjM/Vxy3jhQ50tG+LxHNxt99/CCnWvpN+aSqyXkEE3ipIkqBgIGYKc5PCKHdK65P2tNnafu3+2o3BdB3KIk4gdnxVWA8yhbTbiiUoR2gN42DngPM0+xIcU2XUNytR27EgwnHYmI86i3JM6lDHhnFtpJK18/V/ovuFGqesnyJNpcUgqUsouJJgEAm8SoZYEV6lqzpkWuzofCSi9PZJmIMZ7ZwPjXjLGgnn7qVYTmlIxJ3V69qVYw3ZGwCCFSoRlEwB6VtFOtnn53jc/4Ovk3BQ7r83NjUfsrQfUj30R1i65omxvcAk+ShTRieU0006uVqSYGtbKi1eSJumTyymg9TxKAn6oUVDxEV6YtM1m2nRLagQUiDUtFxlWgP0a+hCVk9+ITy4eNQ2a1Ka7ScyDBO7afGiVrVxCTlI441W07oRSilSIwEEcNhFLZTkmzLYtb5dADqrxMYnDyyqTTltK1kEyEmOGGZ86qOWdxpwYGRBBAJBqLrPnO2NsqHPGkVVhZoO0JZs6L6gnNWJ2EzAH4zrSb0i2U3wtN3fMec5UDWp++tR2bOA2VATsmqsjhe2ejrQlWYBnb/eqzmjUnIkev96HdD6UKGlLWpSsQhKScAAJ8M/Srdh1iUpwJWlIQqYM5RjJ4YUaZNNdF12wKH63r/eqq2yMwR+NxxrQZ0y0pQQFdo5YGJ3TV6QcDB4UuCDk12Y9ktbjZlCik8DHmk1u2LW9xODiUrG/uq+B8qqLsSDsjlUI0abyYMiR7eOFVFzj0xPi+w4s9o6xKVgEXgDBzrtVXXFTSr0eDOPkTNWSU3jCU7VKMDw2nwpofEkWdBWoZrVEJ449lPNRndUjNh60gKvKgABN43fJIvHkInaRW65YW2UJVaHEMtjupITMjHsMiUpI3m8eVcXlZ8vJw6R0+Pig0pdswrNoq+bzhLijxUEE8++8fuiONE1h1fUoJvgJSMgUjD7jI7Keaio76xbbr/ZWDFlR1pWnsvEnFUEwq8LxSByqvYOlhAZSt9lRUVEHq4AjJN0KPaUd3CuJJeztePI1aX77/AFNfT+tFl0c6EqQpxd2VrmVJByEnfBMCAPGr9t16sTd4F3thMgXFlJWRKUX0giZgH214nrPbzarYowfnF3yCe62MEpPgPWodKPXbonKVn90QB/ER5U+T9G68WNPlelv89X/la/0Ea9f9IB5pIeBOJUChN26JJkRwOPKhbTVuW64UEy46srXtupJz8c6s/IVoZZdS0olabiFbDABUFcpHnWmdBPuhMwi9ndBKlcAc4pJS0XOeGPKnV+o/SuvzMu1spKE9sBvAKjFSgnugQd9XdGaJetCHLibgI7P6raRu2DGfGvQNCdG4S0L11BnIiTG8xt4UbaH0G3Z0FKQFFQhRIGI3RsHCqjBLs5s3lym7iqAKx6hhVhR2L676SkYTcAInHeTPKi/RGq7bdnLShisC+RsgyADwogSAMBgBSqzlbb7Mu0aOISENBCUgYYG8ccUlWYBE4541Dqw4S2tN24EOrSlOcCZInbiTjWwaqaKspaahUTeUpRHEk+yKBFys3WRubK+P9tXpj7qs2a1hRjI5jiPjS0m3eZdTvbWP5TSTsbVHjBrhrk1nu23t4d0etat0KrNCuGklQIkUqYjkU0pp9cNAFZ1kHMVStei215pEipNN2otNlSQCRGfEgUPt6yrGCkJVugx550nRSTZj21Avru4EGI5ba1LHoArReUSCpOA3bianRpGzqUVqRdVhjAN4+Fa9n0q0Y7acRtMee40qKbaVAqrRjyUkFORmBt2SPCo0GEKF03jhO4bRwo8EHcaicsqTsFFC5gVZHACFk4pxA3nZ4CuNWhQUSFEFWBIMTRQdBNYwkQfTluqk/qz3biiIznGaNj5Ir/4ooOoSHFFCSkZ96MCTv20ZJVQLatDOoUSBeAiCM/KijQrjpQS7E4AZTG8xTTJklWgmW+ZpVXaVIHKu16yaas852nQdaqNw9l9Q+6hLpqsziIfLibix1SEQbyTAk3piJJ9KNtWTLh+57xWd0naGW+ylxKUrDIUooUYxlJBHHCvM8rc/sej4b4+67PFncHFAZNJuD764SPED2VatVmRchRI6kgi7GzZFEeidVHbU+yVpuIwUUgEiRhfKoExHpXormojBecWEoQlaEJF1ImQACojbl/Ma5FBnfPyoJtJWv3/w8YdZWIebaxUO0TmQAYSEzn8K0tTND/LLb1ahebQg35yUqCcfEn0r1HTP+GMtdS8psqQFQm9LhVGI7J7xOwxQBoHWVvRoUplkKBHaKyQc5IEb4GPChJRZMsuTLCvm36X7+p6qjVposstqBIa3YST3p4GodLa02SyshV9CgCEJS2pJIPnCRz99eQ6f09aXrvWPuEhYCYVcgHOLkbZ8qy7RZBaUdWiVFQkXBeJCZJgbRh6Uf+gLxGvxP+n39/b7noesPSUu658mupSIhZErB2gpMpmaM9R9Ju2mxNOvEFxV68QAkZmMBwivGNBaCetrT4bCUpZTeAUCkqA2CBicBnXt+rVnDNjYSSBDaSTkJIvEyedVG/Zz5eOlE1aVY1t1oszf+oFnc32vUYetDtu19UcGWgP1lmT/AAjAeZockjJRYdVBbpuGPHlQfqprQ66+GniFBc3SEgXVAExhsIBoytNqQ2JcWlA3qUE+2i00OqZlNNlSgBgSZVwAzjjkOZmtopkRvwoZe1rsjZUWyt1Rj6NMjDYFGBGZ8agGm7c/9BZg2NinJV8B7aIqkOTs86jZWXbLPdOGR9u6tG1tOIWtJukpUoHCMQSDlURdVtR5H41q9krQ6yt3UxT1uAZ1ELTvSoeHwqtangThJpSlS0CVl4OA7RXay71IOcahZfgfAn0vZi40tIzIw55ihK06EcDc3ZVeGAzuxt8aKBaTvrvyk8KfNMKaAZVnWDik57t2dQhQxOyj0rSc01C5ZWVZpHiBsyotDtgY0siYJHLDiK0WdNvJklUz9oTHKtlzQbJyMeNV3dWgQbqzlhtHM1SBtPshsmsLqVBDiASY4HHI4YZUXAUJp1ecCkEKBg4kg7N2dFqapEOhhTXEpin1xRimI6H4wrtQrzpVfOX1I4o9W1a+kVMTcykTmNlEbjYUCCAQRBByIrG0Boptkm6pJWUiQCVEDics+ArZQsHLlWEsjm7ZooKOkdQgAAAAAYADIDdQT0s6UVZ7O0tLimx1hkpJxhOA7PGjgUOa2/IXmlN2nq3ICrqT2ilZBAMJyPOpZUHTs8MvrdXN1S3ZClY9pxakQDjlKiBzrTsWgLRaVEIBQBCVBRun5xaW524pOc7DR45phhCEIYaMJbuysgY3kLJwknFHCsx3SrhwCggY9wXSZVfxUMSb2M8KzfFHS882qWjPtWp4AZLjsS3KxIELvPSEnOAQI51p2Jux2Z3rGkFRDiiEJF1HVqSQQCcQZPlWatcnGSd5x9TTSqlzrozdy3J2aVi0stkLSyAgLwJIvKu44ScNu6qr9qWsAKWpQGABMgchkKql4cKhVaYyFTybFSRZVUSjVRx9VV3FHaTSHRoMvlshSVEKGRBMjZgdlEthVo8IQ4+tx54pBUkBSiFHME/3oHiizozYQq1rC0pUOqUQFAESFIxg+NXG7Jki9pHXNNnbv2ewpSmYCnDj/L/yrTba0paUhSnA0hQBFy6jAiRjiurHSbZwbFAAgOJwAjYoUQaAXNls53stf0JrUzPHtM6OW084guKKkqMmZk5zjzrHafd61SJEDIkYnAGjHXdEW13jdPmkUJXYtB4pHsj3VdCskcdWkSQkxums5x7Gta2plCvxlWOUVnk7LicLtNL53V25XCipSGNL9N6+kUUwopgP+U1w2qolJqNQoAtC1V0Wus5dRimI2E6R/WqwjSqt4PhWIhNWG007YG03pMnNPlVm09pGHOshgHhWoysxgUnh+DVJ/UljGlqIGFKulavsjzPwpVdknqOpFsU4tz5hLSLghWKlKJO1ROPKiJlRbQ4s/VCjG+6CT8PCqp0gtaIZacbEfSuNhKE4Z3CQpQ4AUPKtKXlFHXWu1qiShpJZbg4AnKRO+ayooF9I6cfd+kcUQfqgwnldGysh61KERT3E7CDIzqBaBvrnkbIjNsXvpqrcqo31BIkqSBxIHtqlaNItoVdKpOcAEn0pJNjs1U2hR21MiTnWArTqQQEoJJmLxCRhyk+lRWnWBwDC4nEDIk4mMyR7KpQZLkgqQion1pQJUoJHEgUKOaUWqbzqjwCiPREVQ+Ugtwe8UjGASTtk51osZLkHTRC0hSSCk5EZGq+kl9WgriY2VJq0ibM2eB9pp+nWvmVfjYaOOwsHfyhH6JVGPRLpjrNIBFwpll3EnddMV5dZ7QRsnnRr0S2r/NWREApcGX6hrTikRbPZdfW5sTnBSD/MB76uaqKmx2Y/7SB5CPdUWuQmxP8ABKT5LSaZqQubCzwvjyWql7D0BvSAiLYrihB9CPdQa6YeTxHvNHPSSn85bO9kei10DWv6Rs8/aK09CJreD1TkYG4qOcGKBCt05rV6fGj9YkHka8+XbY2zn4edNpexWy/oFRvrBJOAzNbdyh/V52XVSZkUTEVm1soF9LOrTaAApQBAMAxsPwqL5cu9AWYicbpxneRVjWRMPNK3gDyV/wDaqFsSL4wjA5VVaC9llzSLiRN4HLNKfca6NIq23T4KHsmslwZ1o6PsyVJJN08NtJRsLHJ0jIm6P4viKY3bpCjHdqkqACMQQT7d1O0eJKxvSaKCy4nSRwgZ5U1ekF7yPCKqstykHYFCfE7POrVpskCQrIjZxp8WLkbuh1BbYJxOIM8K11sgtHDIH41h6BkBaTsV6RHurdS+lKSVGBh64UJboLOlhO7dSptneBSCDOH9q7VcfgVhJZNMuOvshbq1S43gSSO8NmVemMf9+5ws7f8A5F15BoJr84Y/at/1CvWLMoi3u/sWv63K58ZpM8rtn1z94+2gL/FVKSCtwk45G6MzsTFH9qTIVxCvfQXobRySwSRMzmAYxI9gqoxtjbowHnwpBGapzOO3ecam07g+fuo/pFcCElpfZF5sxeyJExjTtZcHz9xH9Iq6pkXZTXalYcKRkiTvHtqCasEdkeFAGzYbJKZgkycIOQEzOVUktBQEYQCTxqWzWxcReOHE0rJiCBB7Bw3Y5jzqrXoTD3VNP5q3+9/Uas6bb+ZV+N9Z2rFpUizMi5N5xaTMi6L2cRjnW5pdv5lXKs2vZSZ43JFEXR5pLqdI2dwibpXhlPYUImh9RxPM1ralj/MLJH6dseaoj1rRVeyH1o+jLVbflGj31lF0lDouzOKZ2+ANR9H7k2NI+ytY9Z99aNps5FneSYlSHMsfqRu4Vi9HCvzZY3OH1Smpm05WlSCKajvsy+k9HbZUM7ix5EEe2vPrYfoz+MQD7q9I6TUdlg8VjzCT7q82tgIQiYwUMsttV6H7HaUWsBPVmDOOW7jXn72ClAjG8Z869IW2FATXnWmWrr7qdyz64++qk9CS2WtXV/PDiKMTQJoQkPo5+40chYNQMH9bU4Nq3Ej2H3Vn6QaKbiiBBomt9hS6AlcwDOGHCq72iEKASVLgZYj4U10IFHkEE4EVf0MsXSCSJGOE5YVsPaFQrNS8OI+FRNaEQjJS/T4UIdmBaGDeWdx9ormjDDqeOHnRAdGgEm8ceA2VURodKVAhasDOQoYFJhHzbqfsk+mXsrQ6guIUEieyTsGyuKssFRB72Yin2JSm4ggwIxGzzp3rRNbLGi8FkbVISrhiAc/GtZxF5ChEyMuWNZFhbhSMe6m5lsExONbTCsRSt3Y6M5lQui6cIkZ7ca5TFWgIJSYwUoeEmPSKVVyZNIONAs/nDH7Rv+oV6Cq9/iRumB1bV7iJcgedBOr6Pzlj9oj2ivQLJ/3to/Ys+1w1hE1keWvoJSqMyDHMjChexaFtKG0pKACM5WN5OyaLmxl4U7SAhOZElIkZiSBPrRBtPQ5IA29V3QHApSO3uvGMZ3CatWvVtL7l5ThHZSIAGwRnWu+VXXQ2JWld2SZBAnHhO6odHKWFALuyoqyIOACTsJxxqnaEkhll1Is/1i4r94D2Ctiz6n2TCWirZ2lqPpMVpWZNWLU8W2yoJvKjspmCpWwDeeFTbHSILPoKzo7rLY/dB9tW02VCckJHJIFZOhdOX7K48rtlsqkJiVQAUwBl3onhNaOhtIi0NB0JKcSkpOaVAwRO3f40WDiPes4VE/VMjZjVfSifmlVolNVNJp+bVyoEeNWWzpUtQVOast81saJbS3arIoSCLSyTMd3rE1lotFx1YkQFqNWXNIyUGRCVJVjsgg57K0Fo+pn04KHAj0NCPRsv5t9O5aT5pj3UYKxJ4zQhqE3C7Snik+qxUPtAumO6Sk/MNnc57UmvL9JdzkR7a9Y6QmCbLIHdcSfORXlGlE/Nq/G2rXQiZlUpHKhLTbJ693syCU4gD7KdtElktAuCSPOhvWa1LDvY7pSDOBE4jPwFU+gToyWklL6TEdpJ86MUYUCl9RWFKOMj0NGabSm6kyMhUgWprk1TNuR9oHlSTbBuIG8iqAtE0xRqubanj5UxVtTx8qVgTLqE1Eu2jcaiVbBuNAHXTUQNRrtXD1qMPSYIEHfQBcbfSFAEic4mtdtdY7dl7V5RvACAk4hI4TlVhx0t4j6x5ZCPdTaEmN0no686pW+PYK5W1YtKs3BfQCrGcTvMekUqyean0yqItD223WBbDjjKlNqIWhKiCYBGIMzB416ZYNd7P1zriwtBW22mAm/BSFEzGztCvM1W2czOG2snS2m3QoNMwDAk4SScQMeFaOKFbDdu3tApF6cphJBjbANb+lrEn5O283fVeWyoAhIhJWkyYJxywG+vKdXbetx4IcUCYKkqjaMYIyIivWXXwrRyFEgBNwb+yhwJvgboTerBri1RqqkgQ0g0ItAMn53GInvL3zVBlMKbuTmcCZkkIECAKtl1Ky+hV1RU4SEtm7eEkkg7hIqzoOzJFqs6Q2QColUysYBIEnIZDOqk32KKQf6P0O0hIC0latpvFI5QK8j6T9If5gW25SLOlASAomFkBZVJ24geFe3Jary/pp0MhDbdpQIUtwIcIAx7BukmJmExn9UVnjk+WyprQCav6XU0+SDHXJU24rH6574AyUNnjR3YbQiyaYUw3HydakouOKvYqQkzE5hYiTiZoE1Y0R1pdUTi2hJQdnWlaSid4upXhW9o+wWrS9rdcKkNuJQi+u6QEEGE3QMSvAnPZW8jJHteGxLY/cT76xtcbQpNkdKSkd0GEJyKgDswzra6v8b6xdcG5sjoj7P9Qrltm9I+fbQ5Djn3jRT0b2Np63JQ82hxPVrUAoSLybsGD40P23RrxeXdZdULxybWfYKKOjXRj7ekGlLZdQm6sEqbWkYp3kcK6X0Yas9w+Ur+0ajbUUyRgTmRhPOKaKdNYG5i66PL+SOKC1ApKDIJB76QfQ15iq2OHNxZ5qPxr1HWlsqsj4/Un+EhXury0N1pDomRHdqppdHzK+AnyrSCKr29mW1jekiqsmgEXnRA2qWxWZ/hKt/pWkwghF3bVtEIrAwcscZM7PKrSXOzHEbedQGzLJzEVKizKiJFMWhTXCamFlJ21aY0G8vutuK5IUfWKKDkjMVTVmiez6k2pR+iUPvEJ9uNabPRs8rvLbTzUo+wUUHJHnylU3rAK9LR0WL/AErXko1cY6K0fXeH7rY9pNFCsAUvCMxTLY6CnMSIOdeinUCwt/SPDxU2n0Amno0JoxvEEK5FR9lVYqPMAuu16I7aNGAxcH8B+NKoou2eYWlt1IBS6HCcw2FGPG7BqXRzTt4qW24q9uEecxu9a95/6bu/pkeAVXF9Giz/AKqDzvfCgR4j8ktF/rAwbwuhJWEwANsAgY5RERRpqtb7QpV60vWVoJUJQGGbyk4TCkxd3baNx0Xby0eZUf8A4ipkdGpGXUeS6Gh2RN6Ss09laDyifSoX9abKh0slS7wSFEpTKcdk79sVd/6dKGRZ8b3/AANP/IW0DBLjIH7/ALgKXFCKidYrOYgumdzSsPTHwrM11dZtFhfbBVeKLyLzax2k9oZjA4Hzrd/Ie1x9O0eYWfaKp23o8tq0FAtLKQoEGEqnHDdRxQzy7o70H13WkvFoJLYAulV44lW3YD60V9Gl1u06RZV3g6kgnC8PnMR4QfGtHR/RDbGUXEWxoJknBDmZzJ7WJwFWD0U2sr6w21HWRBXdVeiIAvEE5YU2IITa2bwRfTfOSbwkxuE8D5V0KSSoQezGJyM44GcYrAT0V2nrA6bUhTgwCiDMZRgmNp860vyDtcfTteSv+NKhll4oSJJSnLFRgY4DM1K02AZww3RHtrFt/RnaXk3VvslMg91U4ZbKTfRY9kX2yOAUPcaGkJBBM/8A5XC4BnPkawVdGNogBFpCQNl5cDkABT0dHluGVuIwjvuZbsqjgvoXyY7TOm2OqcQb4lKk9wnMRQYnRrcA9aYIkQ2BO6JXj5UUL6MLWc7XPNa/+NUWejlxIV+cNQlVxRVeImSnMpwxH4mmopCcmzCFks4zU8RzbT7jTi1YzkhatnaeI/pAreb6OFkd9gi7OCXAe6FxhtuqB8acOjAkgdclJMRF4iSJAi7nAPlVaFswWFWW9dTZ2cSAApbi8fFRmpHdNWZslIFmBSYISwtURnjcFbb/AEUOpE/KG80gSlWaiEj1Iqsno1dF09ez2lAAlKsSoFQOOwgE76omjNc1rZEYp/dsyfapQqP8rWDj1RUeLTSfYTW+vo2fQtKC+zK5gXVYxns47OJyFVh0duKAi0MkKWEZKzIJE7Mhz4UDoyvyzCe5Zx4kD2JrrevDxP0KI+8fx6VrNdGDijHWsyTAlKxOCoOWXYX5VIz0aOQYdZ7K7mS5vAxgBjv8MaAMka3vGewByg+0iuDWh05uLSdt1tojwkmtRzo7d/8AUNDtBP1szejPIdk57qejowdk3nkzfCDEjEgEGCk4YjGdtAGYrWA/p1/vBQJ8EJA9ahf0olyStyTuvLHoCketbieil1RUBaE4ZylQg7iYzjHkQdoqAdGjgMG0IzjurP1yj7O8HymnoQOO2WznMAq3h1X/ACujzrg0UyTkrwdn2AiiRfRwrtRaWjdMd0jHtHHYBCV5x3eU8HRi8b/z7PzcXoSraJHoc8qLQUCa9DtzkvzT8a7Ri30T2hQBD7MEble6lRaCj2KlSpVJQqVKlQAqVKlQAqVKlQAqVKlQAqVKlQAqVKlQAqVKlQAqiCBGQ7xOW28TPOaVKgCNDKRkkdwDIZZRyp6Wk3hgO7uG8UqVAjrqAVJJAJBMYZYVCplOHZGDk5DPETzpUqBk7qASCQJEe0VAtlMJ7IwKYwGEAgR4UqVAhpYTdPZT35yGe/nifOpGWgCYA75OW0gyeeJ86VKgBrjKYPZHfnIZxn6nzqcoGOA7wOW2BjzpUqAOoSO1xMniYAx8APKow0nHsjPcPtk+0k8zSpUAMcZTB7I+rsH2lfE+Zri2xLmAxicM+e+lSoAtNCAAMMBXKVKgZ//Z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08" name="AutoShape 4" descr="data:image/jpeg;base64,/9j/4AAQSkZJRgABAQAAAQABAAD/2wCEAAkGBxQTEhQUExQWFhQVFxcYFxgXFxgXGBcXGRoXFxcWFxUYHCggGBolHBcVITEhJSkrLi4uFx8zODMsNygtLisBCgoKDg0OGhAQGywkHCQsLCwsLSwsLCwsLCwsLCwsLCwsLCwsLCwsLCwsLCwsLCwsLCwsLCwsLCwsLC4sLC8sLP/AABEIAMIBAwMBIgACEQEDEQH/xAAcAAABBQEBAQAAAAAAAAAAAAAGAAIDBAUBBwj/xABKEAABAwEEBgcDBwoFAwUAAAABAgMRAAQSITEFBkFRYXEHEyIygZGhscHRFCMzQlJy8BYkU2JzgpKisuEVJUNj0hc0s1SDwuLx/8QAGQEAAwEBAQAAAAAAAAAAAAAAAAECAwQF/8QALBEAAgICAgIBAgQHAQAAAAAAAAECEQMhEjEEQWFRkTJxwfAiQoGhsdHhE//aAAwDAQACEQMRAD8AzwMKe2MdlXGAiMROFIsAkxhG+vds82iuuzmmhHCpgtQO+ldnbjQA2zoB+qDxrqmynYIpgREwquYnbRQ7LKHRBnbXSo3YSBVVSIzpo50uKCyRKoGQq005hjAFVExlXEkbZNDQWW1ERnTC9A7ok7c6jSkV1IjYamh2OOIyiuspUIiDP4yrpQMMIq9ZLCtQCiQhGxStoH2U5q9nGpnOMVbKjFydIt2J8DBQFT221gSMLwiRtAOIkcoqhaNJtsiWxj+kVBPhsT4SeNB2sDrnXlagtJUlJBIIJGU447DnjXnS8qPLS0dawOtsKw6CcRFMVGN0mhOzabcTnCxxz8607LppsxPZPHEeddUPIxy90YyxTRtobBFcbzgeykwoKHZUDyginpMHACtjMa4DOKackjYKnUd4qu5aREAUuwOFQOYq02kbhVNszlV1pQGdEgRMEDdXS2moVvg7aZ1nGpodltCRsFToZG2qSXSa6p2KlodmiCkbqiceHCqKnCRXUNTto4js649wpiQDnU4s9WW2RRaQqM1YTNKrrtmTNKptDpgzfIypdcqpQjCpGLODnXbaOcpE76bVh1oAxM1EU1QhtKnXK7FADUonbSLdSoTUikCpsZWuU5KKluVNZrGpZN0ZZk4AcSo4Ck5JK2NJvSIYq5ZbKtwSMEbVqwT4bVHgJqVSGWcVkOLHggeBz5mORrh660C9IbZA+kX2EAfqjC9wAgV52bzktQ2dePxW9yHKfYYBI+cWPrKi6n7oyHMyeVQLaffBccIbb2uO4A7oSTeVwmBuq/ZdHobAWBJ/TPiAP2TOZPlzNbVh0ItwhZB/aPiT/wC0zgEczHjXnTnPI7ezsiowVIxbFZEtwttOX+vaB/42sD/T40Oa62NfWpX86q8gdpwAFWJxSiBdTuwFevWLRDbZvQVufbXiR90ZJHIChLpKR22Fb0qHkR8aqENkymeTqRvGPDA1H4+CvjRK60DmAedU3tHpOUj1HrVuBKkZKHVIMiUneP7VrWPWR1MA3VjyPmKpOaPUMvQ+41UcbIOIx/hP96alKHTG1GXYVt6ebWMZSdysvMVYZSV4giPP2UFkcY5/Gns2hbZlJUnka6YeZJfiRhLxk+mHqWiNnlXFY0O2LWpxOCwFjfkfTCtqyads7mZKTuVh65V0Q8iEvZlLFJEpbMbamaZwqwh0RhlvmalQAdtauRnRALOrYTXEyDiKuXt1PuE5xU2OiuBOwVI2jHZU6GuAp6WRuqXIdHETsIqw2o7aalupUioKInTjSpOnGlUjBoIJrkRUiRhXC3XecpXWKSWqsBqn9VRYUVCiuhNWCmo8zCQSTkBiTRYUR3Key0VGEgqO4D8QONWFWdKMXTj9hJF6dylZI9TwpjS3XgQ0EpbGcG60OK3Di4RxmNwrjzebCGo7f9jpx+NKW3pDyGm8XFBavspPZH3ljvfu4cael558dgBDSfrHsNp4g7fDxNS2XRaBCjDpnBbkpZB/Ub7zp3bONEtj0OtwhSpwyU6Mv2TGSfvKx515eTLPK9nbGEMa0YFj0YhELgLP6V4FLYP+0z3l89u+t2yaIccUFwZzDr4xHFpgQEczB3zW/ZNFtoN6Ctf219pXJOxI4CKg1k0wLKwp0i8ZCUpylZmJO6AT4VPFLbKTcmox7ZJYtFttqvYrc+2vFXGNifACr8UL6la0m3B282EKbKRgZBmdhyyonArQyfezsUGdJSOywr9ZY8wk+40ZxQp0jo/N2zudHqlfwprsR50aheVAJ3VMaYsVoIDdIazrn5sBKd5Ek+6r2htPKeUEKbBwxUk4AbyD8a5rLZkJbOAlRge8+VY9jd6pkqTgparo4Afg1G7NNcegtdZaJAkJUcgCATySc6gc0aR3SPZ/ag2zFSnEmSVSDM7sc/Ct7Q+mnXX0hRAQQrsgeRnOaNMHFotO2dQ7yfHL1GFQlPHz+IoivVXeZQcSAOOXmaHASmZdmtbjeKFFPI4eVbVi1pWMFpSsbx2VfCs86PBEoUCDkd/iKrvWNQzE+vqKIynDpg1GXYcWDWOzrwKrh3KEfzZVtNvpIkEEcDNeTRz9v96ms9rcRihRH3T7q2j5L/mRm8K9M9YQ5T+srz6x63OpwWAv+VXwrasmsjS4lVw7lYDzyraOSEvZk4Sj6CfrK4XaoIMiQQRvGI8xTw3Na0iLHu2jGlULjONdpUg2U0JwFdVFRThTL9dlHPY9SqbJ30/qoAUshCTlIlSvuozVzy41xi1KWSLOggjNwkXk8191rkMeJrmzeVjx67ZtjwTn8ITjQR9Kq6TkgCXD+79UcVQOdcZecclNnRdSO8Qdm3rHjAH3UxyNT2TQ6cFLIck5yUtE8+++fuiDRPY9BLVF4BKRleSAkfs7OMAf1lkkbq8vL5OTLr0d0MMMf5g3ZNEIgKVDuwEyhgcAO88eWFEtl0Ity6VQAMi4mAnd1dnGCeBXjW9ZNHIbMgXl/bVirkD9UcBArO0xrdZbM4G3Vm/9a6L1zaLx2cqyUUuzROUnUUaFi0ahBvCVL+2s3leBySOAAqTSduSw0t1fdQJ4ncBxJwrzTXbXe+oNWZwhkIvLcQSkqmTE5hIyjaZoYs2slofYKHXFKbvX03jJhMjM/Vxy3jhQ50tG+LxHNxt99/CCnWvpN+aSqyXkEE3ipIkqBgIGYKc5PCKHdK65P2tNnafu3+2o3BdB3KIk4gdnxVWA8yhbTbiiUoR2gN42DngPM0+xIcU2XUNytR27EgwnHYmI86i3JM6lDHhnFtpJK18/V/ovuFGqesnyJNpcUgqUsouJJgEAm8SoZYEV6lqzpkWuzofCSi9PZJmIMZ7ZwPjXjLGgnn7qVYTmlIxJ3V69qVYw3ZGwCCFSoRlEwB6VtFOtnn53jc/4Ovk3BQ7r83NjUfsrQfUj30R1i65omxvcAk+ShTRieU0006uVqSYGtbKi1eSJumTyymg9TxKAn6oUVDxEV6YtM1m2nRLagQUiDUtFxlWgP0a+hCVk9+ITy4eNQ2a1Ka7ScyDBO7afGiVrVxCTlI441W07oRSilSIwEEcNhFLZTkmzLYtb5dADqrxMYnDyyqTTltK1kEyEmOGGZ86qOWdxpwYGRBBAJBqLrPnO2NsqHPGkVVhZoO0JZs6L6gnNWJ2EzAH4zrSb0i2U3wtN3fMec5UDWp++tR2bOA2VATsmqsjhe2ejrQlWYBnb/eqzmjUnIkev96HdD6UKGlLWpSsQhKScAAJ8M/Srdh1iUpwJWlIQqYM5RjJ4YUaZNNdF12wKH63r/eqq2yMwR+NxxrQZ0y0pQQFdo5YGJ3TV6QcDB4UuCDk12Y9ktbjZlCik8DHmk1u2LW9xODiUrG/uq+B8qqLsSDsjlUI0abyYMiR7eOFVFzj0xPi+w4s9o6xKVgEXgDBzrtVXXFTSr0eDOPkTNWSU3jCU7VKMDw2nwpofEkWdBWoZrVEJ449lPNRndUjNh60gKvKgABN43fJIvHkInaRW65YW2UJVaHEMtjupITMjHsMiUpI3m8eVcXlZ8vJw6R0+Pig0pdswrNoq+bzhLijxUEE8++8fuiONE1h1fUoJvgJSMgUjD7jI7Keaio76xbbr/ZWDFlR1pWnsvEnFUEwq8LxSByqvYOlhAZSt9lRUVEHq4AjJN0KPaUd3CuJJeztePI1aX77/AFNfT+tFl0c6EqQpxd2VrmVJByEnfBMCAPGr9t16sTd4F3thMgXFlJWRKUX0giZgH214nrPbzarYowfnF3yCe62MEpPgPWodKPXbonKVn90QB/ER5U+T9G68WNPlelv89X/la/0Ea9f9IB5pIeBOJUChN26JJkRwOPKhbTVuW64UEy46srXtupJz8c6s/IVoZZdS0olabiFbDABUFcpHnWmdBPuhMwi9ndBKlcAc4pJS0XOeGPKnV+o/SuvzMu1spKE9sBvAKjFSgnugQd9XdGaJetCHLibgI7P6raRu2DGfGvQNCdG4S0L11BnIiTG8xt4UbaH0G3Z0FKQFFQhRIGI3RsHCqjBLs5s3lym7iqAKx6hhVhR2L676SkYTcAInHeTPKi/RGq7bdnLShisC+RsgyADwogSAMBgBSqzlbb7Mu0aOISENBCUgYYG8ccUlWYBE4541Dqw4S2tN24EOrSlOcCZInbiTjWwaqaKspaahUTeUpRHEk+yKBFys3WRubK+P9tXpj7qs2a1hRjI5jiPjS0m3eZdTvbWP5TSTsbVHjBrhrk1nu23t4d0etat0KrNCuGklQIkUqYjkU0pp9cNAFZ1kHMVStei215pEipNN2otNlSQCRGfEgUPt6yrGCkJVugx550nRSTZj21Avru4EGI5ba1LHoArReUSCpOA3bianRpGzqUVqRdVhjAN4+Fa9n0q0Y7acRtMee40qKbaVAqrRjyUkFORmBt2SPCo0GEKF03jhO4bRwo8EHcaicsqTsFFC5gVZHACFk4pxA3nZ4CuNWhQUSFEFWBIMTRQdBNYwkQfTluqk/qz3biiIznGaNj5Ir/4ooOoSHFFCSkZ96MCTv20ZJVQLatDOoUSBeAiCM/KijQrjpQS7E4AZTG8xTTJklWgmW+ZpVXaVIHKu16yaas852nQdaqNw9l9Q+6hLpqsziIfLibix1SEQbyTAk3piJJ9KNtWTLh+57xWd0naGW+ylxKUrDIUooUYxlJBHHCvM8rc/sej4b4+67PFncHFAZNJuD764SPED2VatVmRchRI6kgi7GzZFEeidVHbU+yVpuIwUUgEiRhfKoExHpXormojBecWEoQlaEJF1ImQACojbl/Ma5FBnfPyoJtJWv3/w8YdZWIebaxUO0TmQAYSEzn8K0tTND/LLb1ahebQg35yUqCcfEn0r1HTP+GMtdS8psqQFQm9LhVGI7J7xOwxQBoHWVvRoUplkKBHaKyQc5IEb4GPChJRZMsuTLCvm36X7+p6qjVposstqBIa3YST3p4GodLa02SyshV9CgCEJS2pJIPnCRz99eQ6f09aXrvWPuEhYCYVcgHOLkbZ8qy7RZBaUdWiVFQkXBeJCZJgbRh6Uf+gLxGvxP+n39/b7noesPSUu658mupSIhZErB2gpMpmaM9R9Ju2mxNOvEFxV68QAkZmMBwivGNBaCetrT4bCUpZTeAUCkqA2CBicBnXt+rVnDNjYSSBDaSTkJIvEyedVG/Zz5eOlE1aVY1t1oszf+oFnc32vUYetDtu19UcGWgP1lmT/AAjAeZockjJRYdVBbpuGPHlQfqprQ66+GniFBc3SEgXVAExhsIBoytNqQ2JcWlA3qUE+2i00OqZlNNlSgBgSZVwAzjjkOZmtopkRvwoZe1rsjZUWyt1Rj6NMjDYFGBGZ8agGm7c/9BZg2NinJV8B7aIqkOTs86jZWXbLPdOGR9u6tG1tOIWtJukpUoHCMQSDlURdVtR5H41q9krQ6yt3UxT1uAZ1ELTvSoeHwqtangThJpSlS0CVl4OA7RXay71IOcahZfgfAn0vZi40tIzIw55ihK06EcDc3ZVeGAzuxt8aKBaTvrvyk8KfNMKaAZVnWDik57t2dQhQxOyj0rSc01C5ZWVZpHiBsyotDtgY0siYJHLDiK0WdNvJklUz9oTHKtlzQbJyMeNV3dWgQbqzlhtHM1SBtPshsmsLqVBDiASY4HHI4YZUXAUJp1ecCkEKBg4kg7N2dFqapEOhhTXEpin1xRimI6H4wrtQrzpVfOX1I4o9W1a+kVMTcykTmNlEbjYUCCAQRBByIrG0Boptkm6pJWUiQCVEDics+ArZQsHLlWEsjm7ZooKOkdQgAAAAAYADIDdQT0s6UVZ7O0tLimx1hkpJxhOA7PGjgUOa2/IXmlN2nq3ICrqT2ilZBAMJyPOpZUHTs8MvrdXN1S3ZClY9pxakQDjlKiBzrTsWgLRaVEIBQBCVBRun5xaW524pOc7DR45phhCEIYaMJbuysgY3kLJwknFHCsx3SrhwCggY9wXSZVfxUMSb2M8KzfFHS882qWjPtWp4AZLjsS3KxIELvPSEnOAQI51p2Jux2Z3rGkFRDiiEJF1HVqSQQCcQZPlWatcnGSd5x9TTSqlzrozdy3J2aVi0stkLSyAgLwJIvKu44ScNu6qr9qWsAKWpQGABMgchkKql4cKhVaYyFTybFSRZVUSjVRx9VV3FHaTSHRoMvlshSVEKGRBMjZgdlEthVo8IQ4+tx54pBUkBSiFHME/3oHiizozYQq1rC0pUOqUQFAESFIxg+NXG7Jki9pHXNNnbv2ewpSmYCnDj/L/yrTba0paUhSnA0hQBFy6jAiRjiurHSbZwbFAAgOJwAjYoUQaAXNls53stf0JrUzPHtM6OW084guKKkqMmZk5zjzrHafd61SJEDIkYnAGjHXdEW13jdPmkUJXYtB4pHsj3VdCskcdWkSQkxums5x7Gta2plCvxlWOUVnk7LicLtNL53V25XCipSGNL9N6+kUUwopgP+U1w2qolJqNQoAtC1V0Wus5dRimI2E6R/WqwjSqt4PhWIhNWG007YG03pMnNPlVm09pGHOshgHhWoysxgUnh+DVJ/UljGlqIGFKulavsjzPwpVdknqOpFsU4tz5hLSLghWKlKJO1ROPKiJlRbQ4s/VCjG+6CT8PCqp0gtaIZacbEfSuNhKE4Z3CQpQ4AUPKtKXlFHXWu1qiShpJZbg4AnKRO+ayooF9I6cfd+kcUQfqgwnldGysh61KERT3E7CDIzqBaBvrnkbIjNsXvpqrcqo31BIkqSBxIHtqlaNItoVdKpOcAEn0pJNjs1U2hR21MiTnWArTqQQEoJJmLxCRhyk+lRWnWBwDC4nEDIk4mMyR7KpQZLkgqQion1pQJUoJHEgUKOaUWqbzqjwCiPREVQ+Ugtwe8UjGASTtk51osZLkHTRC0hSSCk5EZGq+kl9WgriY2VJq0ibM2eB9pp+nWvmVfjYaOOwsHfyhH6JVGPRLpjrNIBFwpll3EnddMV5dZ7QRsnnRr0S2r/NWREApcGX6hrTikRbPZdfW5sTnBSD/MB76uaqKmx2Y/7SB5CPdUWuQmxP8ABKT5LSaZqQubCzwvjyWql7D0BvSAiLYrihB9CPdQa6YeTxHvNHPSSn85bO9kei10DWv6Rs8/aK09CJreD1TkYG4qOcGKBCt05rV6fGj9YkHka8+XbY2zn4edNpexWy/oFRvrBJOAzNbdyh/V52XVSZkUTEVm1soF9LOrTaAApQBAMAxsPwqL5cu9AWYicbpxneRVjWRMPNK3gDyV/wDaqFsSL4wjA5VVaC9llzSLiRN4HLNKfca6NIq23T4KHsmslwZ1o6PsyVJJN08NtJRsLHJ0jIm6P4viKY3bpCjHdqkqACMQQT7d1O0eJKxvSaKCy4nSRwgZ5U1ekF7yPCKqstykHYFCfE7POrVpskCQrIjZxp8WLkbuh1BbYJxOIM8K11sgtHDIH41h6BkBaTsV6RHurdS+lKSVGBh64UJboLOlhO7dSptneBSCDOH9q7VcfgVhJZNMuOvshbq1S43gSSO8NmVemMf9+5ws7f8A5F15BoJr84Y/at/1CvWLMoi3u/sWv63K58ZpM8rtn1z94+2gL/FVKSCtwk45G6MzsTFH9qTIVxCvfQXobRySwSRMzmAYxI9gqoxtjbowHnwpBGapzOO3ecam07g+fuo/pFcCElpfZF5sxeyJExjTtZcHz9xH9Iq6pkXZTXalYcKRkiTvHtqCasEdkeFAGzYbJKZgkycIOQEzOVUktBQEYQCTxqWzWxcReOHE0rJiCBB7Bw3Y5jzqrXoTD3VNP5q3+9/Uas6bb+ZV+N9Z2rFpUizMi5N5xaTMi6L2cRjnW5pdv5lXKs2vZSZ43JFEXR5pLqdI2dwibpXhlPYUImh9RxPM1ralj/MLJH6dseaoj1rRVeyH1o+jLVbflGj31lF0lDouzOKZ2+ANR9H7k2NI+ytY9Z99aNps5FneSYlSHMsfqRu4Vi9HCvzZY3OH1Smpm05WlSCKajvsy+k9HbZUM7ix5EEe2vPrYfoz+MQD7q9I6TUdlg8VjzCT7q82tgIQiYwUMsttV6H7HaUWsBPVmDOOW7jXn72ClAjG8Z869IW2FATXnWmWrr7qdyz64++qk9CS2WtXV/PDiKMTQJoQkPo5+40chYNQMH9bU4Nq3Ej2H3Vn6QaKbiiBBomt9hS6AlcwDOGHCq72iEKASVLgZYj4U10IFHkEE4EVf0MsXSCSJGOE5YVsPaFQrNS8OI+FRNaEQjJS/T4UIdmBaGDeWdx9ormjDDqeOHnRAdGgEm8ceA2VURodKVAhasDOQoYFJhHzbqfsk+mXsrQ6guIUEieyTsGyuKssFRB72Yin2JSm4ggwIxGzzp3rRNbLGi8FkbVISrhiAc/GtZxF5ChEyMuWNZFhbhSMe6m5lsExONbTCsRSt3Y6M5lQui6cIkZ7ca5TFWgIJSYwUoeEmPSKVVyZNIONAs/nDH7Rv+oV6Cq9/iRumB1bV7iJcgedBOr6Pzlj9oj2ivQLJ/3to/Ys+1w1hE1keWvoJSqMyDHMjChexaFtKG0pKACM5WN5OyaLmxl4U7SAhOZElIkZiSBPrRBtPQ5IA29V3QHApSO3uvGMZ3CatWvVtL7l5ThHZSIAGwRnWu+VXXQ2JWld2SZBAnHhO6odHKWFALuyoqyIOACTsJxxqnaEkhll1Is/1i4r94D2Ctiz6n2TCWirZ2lqPpMVpWZNWLU8W2yoJvKjspmCpWwDeeFTbHSILPoKzo7rLY/dB9tW02VCckJHJIFZOhdOX7K48rtlsqkJiVQAUwBl3onhNaOhtIi0NB0JKcSkpOaVAwRO3f40WDiPes4VE/VMjZjVfSifmlVolNVNJp+bVyoEeNWWzpUtQVOast81saJbS3arIoSCLSyTMd3rE1lotFx1YkQFqNWXNIyUGRCVJVjsgg57K0Fo+pn04KHAj0NCPRsv5t9O5aT5pj3UYKxJ4zQhqE3C7Snik+qxUPtAumO6Sk/MNnc57UmvL9JdzkR7a9Y6QmCbLIHdcSfORXlGlE/Nq/G2rXQiZlUpHKhLTbJ693syCU4gD7KdtElktAuCSPOhvWa1LDvY7pSDOBE4jPwFU+gToyWklL6TEdpJ86MUYUCl9RWFKOMj0NGabSm6kyMhUgWprk1TNuR9oHlSTbBuIG8iqAtE0xRqubanj5UxVtTx8qVgTLqE1Eu2jcaiVbBuNAHXTUQNRrtXD1qMPSYIEHfQBcbfSFAEic4mtdtdY7dl7V5RvACAk4hI4TlVhx0t4j6x5ZCPdTaEmN0no686pW+PYK5W1YtKs3BfQCrGcTvMekUqyean0yqItD223WBbDjjKlNqIWhKiCYBGIMzB416ZYNd7P1zriwtBW22mAm/BSFEzGztCvM1W2czOG2snS2m3QoNMwDAk4SScQMeFaOKFbDdu3tApF6cphJBjbANb+lrEn5O283fVeWyoAhIhJWkyYJxywG+vKdXbetx4IcUCYKkqjaMYIyIivWXXwrRyFEgBNwb+yhwJvgboTerBri1RqqkgQ0g0ItAMn53GInvL3zVBlMKbuTmcCZkkIECAKtl1Ky+hV1RU4SEtm7eEkkg7hIqzoOzJFqs6Q2QColUysYBIEnIZDOqk32KKQf6P0O0hIC0latpvFI5QK8j6T9If5gW25SLOlASAomFkBZVJ24geFe3Jary/pp0MhDbdpQIUtwIcIAx7BukmJmExn9UVnjk+WyprQCav6XU0+SDHXJU24rH6574AyUNnjR3YbQiyaYUw3HydakouOKvYqQkzE5hYiTiZoE1Y0R1pdUTi2hJQdnWlaSid4upXhW9o+wWrS9rdcKkNuJQi+u6QEEGE3QMSvAnPZW8jJHteGxLY/cT76xtcbQpNkdKSkd0GEJyKgDswzra6v8b6xdcG5sjoj7P9Qrltm9I+fbQ5Djn3jRT0b2Np63JQ82hxPVrUAoSLybsGD40P23RrxeXdZdULxybWfYKKOjXRj7ekGlLZdQm6sEqbWkYp3kcK6X0Yas9w+Ur+0ajbUUyRgTmRhPOKaKdNYG5i66PL+SOKC1ApKDIJB76QfQ15iq2OHNxZ5qPxr1HWlsqsj4/Un+EhXury0N1pDomRHdqppdHzK+AnyrSCKr29mW1jekiqsmgEXnRA2qWxWZ/hKt/pWkwghF3bVtEIrAwcscZM7PKrSXOzHEbedQGzLJzEVKizKiJFMWhTXCamFlJ21aY0G8vutuK5IUfWKKDkjMVTVmiez6k2pR+iUPvEJ9uNabPRs8rvLbTzUo+wUUHJHnylU3rAK9LR0WL/AErXko1cY6K0fXeH7rY9pNFCsAUvCMxTLY6CnMSIOdeinUCwt/SPDxU2n0Amno0JoxvEEK5FR9lVYqPMAuu16I7aNGAxcH8B+NKoou2eYWlt1IBS6HCcw2FGPG7BqXRzTt4qW24q9uEecxu9a95/6bu/pkeAVXF9Giz/AKqDzvfCgR4j8ktF/rAwbwuhJWEwANsAgY5RERRpqtb7QpV60vWVoJUJQGGbyk4TCkxd3baNx0Xby0eZUf8A4ipkdGpGXUeS6Gh2RN6Ss09laDyifSoX9abKh0slS7wSFEpTKcdk79sVd/6dKGRZ8b3/AANP/IW0DBLjIH7/ALgKXFCKidYrOYgumdzSsPTHwrM11dZtFhfbBVeKLyLzax2k9oZjA4Hzrd/Ie1x9O0eYWfaKp23o8tq0FAtLKQoEGEqnHDdRxQzy7o70H13WkvFoJLYAulV44lW3YD60V9Gl1u06RZV3g6kgnC8PnMR4QfGtHR/RDbGUXEWxoJknBDmZzJ7WJwFWD0U2sr6w21HWRBXdVeiIAvEE5YU2IITa2bwRfTfOSbwkxuE8D5V0KSSoQezGJyM44GcYrAT0V2nrA6bUhTgwCiDMZRgmNp860vyDtcfTteSv+NKhll4oSJJSnLFRgY4DM1K02AZww3RHtrFt/RnaXk3VvslMg91U4ZbKTfRY9kX2yOAUPcaGkJBBM/8A5XC4BnPkawVdGNogBFpCQNl5cDkABT0dHluGVuIwjvuZbsqjgvoXyY7TOm2OqcQb4lKk9wnMRQYnRrcA9aYIkQ2BO6JXj5UUL6MLWc7XPNa/+NUWejlxIV+cNQlVxRVeImSnMpwxH4mmopCcmzCFks4zU8RzbT7jTi1YzkhatnaeI/pAreb6OFkd9gi7OCXAe6FxhtuqB8acOjAkgdclJMRF4iSJAi7nAPlVaFswWFWW9dTZ2cSAApbi8fFRmpHdNWZslIFmBSYISwtURnjcFbb/AEUOpE/KG80gSlWaiEj1Iqsno1dF09ez2lAAlKsSoFQOOwgE76omjNc1rZEYp/dsyfapQqP8rWDj1RUeLTSfYTW+vo2fQtKC+zK5gXVYxns47OJyFVh0duKAi0MkKWEZKzIJE7Mhz4UDoyvyzCe5Zx4kD2JrrevDxP0KI+8fx6VrNdGDijHWsyTAlKxOCoOWXYX5VIz0aOQYdZ7K7mS5vAxgBjv8MaAMka3vGewByg+0iuDWh05uLSdt1tojwkmtRzo7d/8AUNDtBP1szejPIdk57qejowdk3nkzfCDEjEgEGCk4YjGdtAGYrWA/p1/vBQJ8EJA9ahf0olyStyTuvLHoCketbieil1RUBaE4ZylQg7iYzjHkQdoqAdGjgMG0IzjurP1yj7O8HymnoQOO2WznMAq3h1X/ACujzrg0UyTkrwdn2AiiRfRwrtRaWjdMd0jHtHHYBCV5x3eU8HRi8b/z7PzcXoSraJHoc8qLQUCa9DtzkvzT8a7Ri30T2hQBD7MEble6lRaCj2KlSpVJQqVKlQAqVKlQAqVKlQAqVKlQAqVKlQAqVKlQAqVKlQAqiCBGQ7xOW28TPOaVKgCNDKRkkdwDIZZRyp6Wk3hgO7uG8UqVAjrqAVJJAJBMYZYVCplOHZGDk5DPETzpUqBk7qASCQJEe0VAtlMJ7IwKYwGEAgR4UqVAhpYTdPZT35yGe/nifOpGWgCYA75OW0gyeeJ86VKgBrjKYPZHfnIZxn6nzqcoGOA7wOW2BjzpUqAOoSO1xMniYAx8APKow0nHsjPcPtk+0k8zSpUAMcZTB7I+rsH2lfE+Zri2xLmAxicM+e+lSoAtNCAAMMBXKVKgZ//Z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10" name="AutoShape 6" descr="data:image/jpeg;base64,/9j/4AAQSkZJRgABAQAAAQABAAD/2wCEAAkGBxQTEhQUExQWFhQVFxcYFxgXFxgXGBcXGRoXFxcWFxUYHCggGBolHBcVITEhJSkrLi4uFx8zODMsNygtLisBCgoKDg0OGhAQGywkHCQsLCwsLSwsLCwsLCwsLCwsLCwsLCwsLCwsLCwsLCwsLCwsLCwsLCwsLCwsLC4sLC8sLP/AABEIAMIBAwMBIgACEQEDEQH/xAAcAAABBQEBAQAAAAAAAAAAAAAGAAIDBAUBBwj/xABKEAABAwEEBgcDBwoFAwUAAAABAgMRAAQSITEFBkFRYXEHEyIygZGhscHRFCMzQlJy8BYkU2JzgpKisuEVJUNj0hc0s1SDwuLx/8QAGQEAAwEBAQAAAAAAAAAAAAAAAAECAwQF/8QALBEAAgICAgIBAgQHAQAAAAAAAAECEQMhEjEEQWFRkTJxwfAiQoGhsdHhE//aAAwDAQACEQMRAD8AzwMKe2MdlXGAiMROFIsAkxhG+vds82iuuzmmhHCpgtQO+ldnbjQA2zoB+qDxrqmynYIpgREwquYnbRQ7LKHRBnbXSo3YSBVVSIzpo50uKCyRKoGQq005hjAFVExlXEkbZNDQWW1ERnTC9A7ok7c6jSkV1IjYamh2OOIyiuspUIiDP4yrpQMMIq9ZLCtQCiQhGxStoH2U5q9nGpnOMVbKjFydIt2J8DBQFT221gSMLwiRtAOIkcoqhaNJtsiWxj+kVBPhsT4SeNB2sDrnXlagtJUlJBIIJGU447DnjXnS8qPLS0dawOtsKw6CcRFMVGN0mhOzabcTnCxxz8607LppsxPZPHEeddUPIxy90YyxTRtobBFcbzgeykwoKHZUDyginpMHACtjMa4DOKackjYKnUd4qu5aREAUuwOFQOYq02kbhVNszlV1pQGdEgRMEDdXS2moVvg7aZ1nGpodltCRsFToZG2qSXSa6p2KlodmiCkbqiceHCqKnCRXUNTto4js649wpiQDnU4s9WW2RRaQqM1YTNKrrtmTNKptDpgzfIypdcqpQjCpGLODnXbaOcpE76bVh1oAxM1EU1QhtKnXK7FADUonbSLdSoTUikCpsZWuU5KKluVNZrGpZN0ZZk4AcSo4Ck5JK2NJvSIYq5ZbKtwSMEbVqwT4bVHgJqVSGWcVkOLHggeBz5mORrh660C9IbZA+kX2EAfqjC9wAgV52bzktQ2dePxW9yHKfYYBI+cWPrKi6n7oyHMyeVQLaffBccIbb2uO4A7oSTeVwmBuq/ZdHobAWBJ/TPiAP2TOZPlzNbVh0ItwhZB/aPiT/wC0zgEczHjXnTnPI7ezsiowVIxbFZEtwttOX+vaB/42sD/T40Oa62NfWpX86q8gdpwAFWJxSiBdTuwFevWLRDbZvQVufbXiR90ZJHIChLpKR22Fb0qHkR8aqENkymeTqRvGPDA1H4+CvjRK60DmAedU3tHpOUj1HrVuBKkZKHVIMiUneP7VrWPWR1MA3VjyPmKpOaPUMvQ+41UcbIOIx/hP96alKHTG1GXYVt6ebWMZSdysvMVYZSV4giPP2UFkcY5/Gns2hbZlJUnka6YeZJfiRhLxk+mHqWiNnlXFY0O2LWpxOCwFjfkfTCtqyads7mZKTuVh65V0Q8iEvZlLFJEpbMbamaZwqwh0RhlvmalQAdtauRnRALOrYTXEyDiKuXt1PuE5xU2OiuBOwVI2jHZU6GuAp6WRuqXIdHETsIqw2o7aalupUioKInTjSpOnGlUjBoIJrkRUiRhXC3XecpXWKSWqsBqn9VRYUVCiuhNWCmo8zCQSTkBiTRYUR3Key0VGEgqO4D8QONWFWdKMXTj9hJF6dylZI9TwpjS3XgQ0EpbGcG60OK3Di4RxmNwrjzebCGo7f9jpx+NKW3pDyGm8XFBavspPZH3ljvfu4cael558dgBDSfrHsNp4g7fDxNS2XRaBCjDpnBbkpZB/Ub7zp3bONEtj0OtwhSpwyU6Mv2TGSfvKx515eTLPK9nbGEMa0YFj0YhELgLP6V4FLYP+0z3l89u+t2yaIccUFwZzDr4xHFpgQEczB3zW/ZNFtoN6Ctf219pXJOxI4CKg1k0wLKwp0i8ZCUpylZmJO6AT4VPFLbKTcmox7ZJYtFttqvYrc+2vFXGNifACr8UL6la0m3B282EKbKRgZBmdhyyonArQyfezsUGdJSOywr9ZY8wk+40ZxQp0jo/N2zudHqlfwprsR50aheVAJ3VMaYsVoIDdIazrn5sBKd5Ek+6r2htPKeUEKbBwxUk4AbyD8a5rLZkJbOAlRge8+VY9jd6pkqTgparo4Afg1G7NNcegtdZaJAkJUcgCATySc6gc0aR3SPZ/ag2zFSnEmSVSDM7sc/Ct7Q+mnXX0hRAQQrsgeRnOaNMHFotO2dQ7yfHL1GFQlPHz+IoivVXeZQcSAOOXmaHASmZdmtbjeKFFPI4eVbVi1pWMFpSsbx2VfCs86PBEoUCDkd/iKrvWNQzE+vqKIynDpg1GXYcWDWOzrwKrh3KEfzZVtNvpIkEEcDNeTRz9v96ms9rcRihRH3T7q2j5L/mRm8K9M9YQ5T+srz6x63OpwWAv+VXwrasmsjS4lVw7lYDzyraOSEvZk4Sj6CfrK4XaoIMiQQRvGI8xTw3Na0iLHu2jGlULjONdpUg2U0JwFdVFRThTL9dlHPY9SqbJ30/qoAUshCTlIlSvuozVzy41xi1KWSLOggjNwkXk8191rkMeJrmzeVjx67ZtjwTn8ITjQR9Kq6TkgCXD+79UcVQOdcZecclNnRdSO8Qdm3rHjAH3UxyNT2TQ6cFLIck5yUtE8+++fuiDRPY9BLVF4BKRleSAkfs7OMAf1lkkbq8vL5OTLr0d0MMMf5g3ZNEIgKVDuwEyhgcAO88eWFEtl0Ity6VQAMi4mAnd1dnGCeBXjW9ZNHIbMgXl/bVirkD9UcBArO0xrdZbM4G3Vm/9a6L1zaLx2cqyUUuzROUnUUaFi0ahBvCVL+2s3leBySOAAqTSduSw0t1fdQJ4ncBxJwrzTXbXe+oNWZwhkIvLcQSkqmTE5hIyjaZoYs2slofYKHXFKbvX03jJhMjM/Vxy3jhQ50tG+LxHNxt99/CCnWvpN+aSqyXkEE3ipIkqBgIGYKc5PCKHdK65P2tNnafu3+2o3BdB3KIk4gdnxVWA8yhbTbiiUoR2gN42DngPM0+xIcU2XUNytR27EgwnHYmI86i3JM6lDHhnFtpJK18/V/ovuFGqesnyJNpcUgqUsouJJgEAm8SoZYEV6lqzpkWuzofCSi9PZJmIMZ7ZwPjXjLGgnn7qVYTmlIxJ3V69qVYw3ZGwCCFSoRlEwB6VtFOtnn53jc/4Ovk3BQ7r83NjUfsrQfUj30R1i65omxvcAk+ShTRieU0006uVqSYGtbKi1eSJumTyymg9TxKAn6oUVDxEV6YtM1m2nRLagQUiDUtFxlWgP0a+hCVk9+ITy4eNQ2a1Ka7ScyDBO7afGiVrVxCTlI441W07oRSilSIwEEcNhFLZTkmzLYtb5dADqrxMYnDyyqTTltK1kEyEmOGGZ86qOWdxpwYGRBBAJBqLrPnO2NsqHPGkVVhZoO0JZs6L6gnNWJ2EzAH4zrSb0i2U3wtN3fMec5UDWp++tR2bOA2VATsmqsjhe2ejrQlWYBnb/eqzmjUnIkev96HdD6UKGlLWpSsQhKScAAJ8M/Srdh1iUpwJWlIQqYM5RjJ4YUaZNNdF12wKH63r/eqq2yMwR+NxxrQZ0y0pQQFdo5YGJ3TV6QcDB4UuCDk12Y9ktbjZlCik8DHmk1u2LW9xODiUrG/uq+B8qqLsSDsjlUI0abyYMiR7eOFVFzj0xPi+w4s9o6xKVgEXgDBzrtVXXFTSr0eDOPkTNWSU3jCU7VKMDw2nwpofEkWdBWoZrVEJ449lPNRndUjNh60gKvKgABN43fJIvHkInaRW65YW2UJVaHEMtjupITMjHsMiUpI3m8eVcXlZ8vJw6R0+Pig0pdswrNoq+bzhLijxUEE8++8fuiONE1h1fUoJvgJSMgUjD7jI7Keaio76xbbr/ZWDFlR1pWnsvEnFUEwq8LxSByqvYOlhAZSt9lRUVEHq4AjJN0KPaUd3CuJJeztePI1aX77/AFNfT+tFl0c6EqQpxd2VrmVJByEnfBMCAPGr9t16sTd4F3thMgXFlJWRKUX0giZgH214nrPbzarYowfnF3yCe62MEpPgPWodKPXbonKVn90QB/ER5U+T9G68WNPlelv89X/la/0Ea9f9IB5pIeBOJUChN26JJkRwOPKhbTVuW64UEy46srXtupJz8c6s/IVoZZdS0olabiFbDABUFcpHnWmdBPuhMwi9ndBKlcAc4pJS0XOeGPKnV+o/SuvzMu1spKE9sBvAKjFSgnugQd9XdGaJetCHLibgI7P6raRu2DGfGvQNCdG4S0L11BnIiTG8xt4UbaH0G3Z0FKQFFQhRIGI3RsHCqjBLs5s3lym7iqAKx6hhVhR2L676SkYTcAInHeTPKi/RGq7bdnLShisC+RsgyADwogSAMBgBSqzlbb7Mu0aOISENBCUgYYG8ccUlWYBE4541Dqw4S2tN24EOrSlOcCZInbiTjWwaqaKspaahUTeUpRHEk+yKBFys3WRubK+P9tXpj7qs2a1hRjI5jiPjS0m3eZdTvbWP5TSTsbVHjBrhrk1nu23t4d0etat0KrNCuGklQIkUqYjkU0pp9cNAFZ1kHMVStei215pEipNN2otNlSQCRGfEgUPt6yrGCkJVugx550nRSTZj21Avru4EGI5ba1LHoArReUSCpOA3bianRpGzqUVqRdVhjAN4+Fa9n0q0Y7acRtMee40qKbaVAqrRjyUkFORmBt2SPCo0GEKF03jhO4bRwo8EHcaicsqTsFFC5gVZHACFk4pxA3nZ4CuNWhQUSFEFWBIMTRQdBNYwkQfTluqk/qz3biiIznGaNj5Ir/4ooOoSHFFCSkZ96MCTv20ZJVQLatDOoUSBeAiCM/KijQrjpQS7E4AZTG8xTTJklWgmW+ZpVXaVIHKu16yaas852nQdaqNw9l9Q+6hLpqsziIfLibix1SEQbyTAk3piJJ9KNtWTLh+57xWd0naGW+ylxKUrDIUooUYxlJBHHCvM8rc/sej4b4+67PFncHFAZNJuD764SPED2VatVmRchRI6kgi7GzZFEeidVHbU+yVpuIwUUgEiRhfKoExHpXormojBecWEoQlaEJF1ImQACojbl/Ma5FBnfPyoJtJWv3/w8YdZWIebaxUO0TmQAYSEzn8K0tTND/LLb1ahebQg35yUqCcfEn0r1HTP+GMtdS8psqQFQm9LhVGI7J7xOwxQBoHWVvRoUplkKBHaKyQc5IEb4GPChJRZMsuTLCvm36X7+p6qjVposstqBIa3YST3p4GodLa02SyshV9CgCEJS2pJIPnCRz99eQ6f09aXrvWPuEhYCYVcgHOLkbZ8qy7RZBaUdWiVFQkXBeJCZJgbRh6Uf+gLxGvxP+n39/b7noesPSUu658mupSIhZErB2gpMpmaM9R9Ju2mxNOvEFxV68QAkZmMBwivGNBaCetrT4bCUpZTeAUCkqA2CBicBnXt+rVnDNjYSSBDaSTkJIvEyedVG/Zz5eOlE1aVY1t1oszf+oFnc32vUYetDtu19UcGWgP1lmT/AAjAeZockjJRYdVBbpuGPHlQfqprQ66+GniFBc3SEgXVAExhsIBoytNqQ2JcWlA3qUE+2i00OqZlNNlSgBgSZVwAzjjkOZmtopkRvwoZe1rsjZUWyt1Rj6NMjDYFGBGZ8agGm7c/9BZg2NinJV8B7aIqkOTs86jZWXbLPdOGR9u6tG1tOIWtJukpUoHCMQSDlURdVtR5H41q9krQ6yt3UxT1uAZ1ELTvSoeHwqtangThJpSlS0CVl4OA7RXay71IOcahZfgfAn0vZi40tIzIw55ihK06EcDc3ZVeGAzuxt8aKBaTvrvyk8KfNMKaAZVnWDik57t2dQhQxOyj0rSc01C5ZWVZpHiBsyotDtgY0siYJHLDiK0WdNvJklUz9oTHKtlzQbJyMeNV3dWgQbqzlhtHM1SBtPshsmsLqVBDiASY4HHI4YZUXAUJp1ecCkEKBg4kg7N2dFqapEOhhTXEpin1xRimI6H4wrtQrzpVfOX1I4o9W1a+kVMTcykTmNlEbjYUCCAQRBByIrG0Boptkm6pJWUiQCVEDics+ArZQsHLlWEsjm7ZooKOkdQgAAAAAYADIDdQT0s6UVZ7O0tLimx1hkpJxhOA7PGjgUOa2/IXmlN2nq3ICrqT2ilZBAMJyPOpZUHTs8MvrdXN1S3ZClY9pxakQDjlKiBzrTsWgLRaVEIBQBCVBRun5xaW524pOc7DR45phhCEIYaMJbuysgY3kLJwknFHCsx3SrhwCggY9wXSZVfxUMSb2M8KzfFHS882qWjPtWp4AZLjsS3KxIELvPSEnOAQI51p2Jux2Z3rGkFRDiiEJF1HVqSQQCcQZPlWatcnGSd5x9TTSqlzrozdy3J2aVi0stkLSyAgLwJIvKu44ScNu6qr9qWsAKWpQGABMgchkKql4cKhVaYyFTybFSRZVUSjVRx9VV3FHaTSHRoMvlshSVEKGRBMjZgdlEthVo8IQ4+tx54pBUkBSiFHME/3oHiizozYQq1rC0pUOqUQFAESFIxg+NXG7Jki9pHXNNnbv2ewpSmYCnDj/L/yrTba0paUhSnA0hQBFy6jAiRjiurHSbZwbFAAgOJwAjYoUQaAXNls53stf0JrUzPHtM6OW084guKKkqMmZk5zjzrHafd61SJEDIkYnAGjHXdEW13jdPmkUJXYtB4pHsj3VdCskcdWkSQkxums5x7Gta2plCvxlWOUVnk7LicLtNL53V25XCipSGNL9N6+kUUwopgP+U1w2qolJqNQoAtC1V0Wus5dRimI2E6R/WqwjSqt4PhWIhNWG007YG03pMnNPlVm09pGHOshgHhWoysxgUnh+DVJ/UljGlqIGFKulavsjzPwpVdknqOpFsU4tz5hLSLghWKlKJO1ROPKiJlRbQ4s/VCjG+6CT8PCqp0gtaIZacbEfSuNhKE4Z3CQpQ4AUPKtKXlFHXWu1qiShpJZbg4AnKRO+ayooF9I6cfd+kcUQfqgwnldGysh61KERT3E7CDIzqBaBvrnkbIjNsXvpqrcqo31BIkqSBxIHtqlaNItoVdKpOcAEn0pJNjs1U2hR21MiTnWArTqQQEoJJmLxCRhyk+lRWnWBwDC4nEDIk4mMyR7KpQZLkgqQion1pQJUoJHEgUKOaUWqbzqjwCiPREVQ+Ugtwe8UjGASTtk51osZLkHTRC0hSSCk5EZGq+kl9WgriY2VJq0ibM2eB9pp+nWvmVfjYaOOwsHfyhH6JVGPRLpjrNIBFwpll3EnddMV5dZ7QRsnnRr0S2r/NWREApcGX6hrTikRbPZdfW5sTnBSD/MB76uaqKmx2Y/7SB5CPdUWuQmxP8ABKT5LSaZqQubCzwvjyWql7D0BvSAiLYrihB9CPdQa6YeTxHvNHPSSn85bO9kei10DWv6Rs8/aK09CJreD1TkYG4qOcGKBCt05rV6fGj9YkHka8+XbY2zn4edNpexWy/oFRvrBJOAzNbdyh/V52XVSZkUTEVm1soF9LOrTaAApQBAMAxsPwqL5cu9AWYicbpxneRVjWRMPNK3gDyV/wDaqFsSL4wjA5VVaC9llzSLiRN4HLNKfca6NIq23T4KHsmslwZ1o6PsyVJJN08NtJRsLHJ0jIm6P4viKY3bpCjHdqkqACMQQT7d1O0eJKxvSaKCy4nSRwgZ5U1ekF7yPCKqstykHYFCfE7POrVpskCQrIjZxp8WLkbuh1BbYJxOIM8K11sgtHDIH41h6BkBaTsV6RHurdS+lKSVGBh64UJboLOlhO7dSptneBSCDOH9q7VcfgVhJZNMuOvshbq1S43gSSO8NmVemMf9+5ws7f8A5F15BoJr84Y/at/1CvWLMoi3u/sWv63K58ZpM8rtn1z94+2gL/FVKSCtwk45G6MzsTFH9qTIVxCvfQXobRySwSRMzmAYxI9gqoxtjbowHnwpBGapzOO3ecam07g+fuo/pFcCElpfZF5sxeyJExjTtZcHz9xH9Iq6pkXZTXalYcKRkiTvHtqCasEdkeFAGzYbJKZgkycIOQEzOVUktBQEYQCTxqWzWxcReOHE0rJiCBB7Bw3Y5jzqrXoTD3VNP5q3+9/Uas6bb+ZV+N9Z2rFpUizMi5N5xaTMi6L2cRjnW5pdv5lXKs2vZSZ43JFEXR5pLqdI2dwibpXhlPYUImh9RxPM1ralj/MLJH6dseaoj1rRVeyH1o+jLVbflGj31lF0lDouzOKZ2+ANR9H7k2NI+ytY9Z99aNps5FneSYlSHMsfqRu4Vi9HCvzZY3OH1Smpm05WlSCKajvsy+k9HbZUM7ix5EEe2vPrYfoz+MQD7q9I6TUdlg8VjzCT7q82tgIQiYwUMsttV6H7HaUWsBPVmDOOW7jXn72ClAjG8Z869IW2FATXnWmWrr7qdyz64++qk9CS2WtXV/PDiKMTQJoQkPo5+40chYNQMH9bU4Nq3Ej2H3Vn6QaKbiiBBomt9hS6AlcwDOGHCq72iEKASVLgZYj4U10IFHkEE4EVf0MsXSCSJGOE5YVsPaFQrNS8OI+FRNaEQjJS/T4UIdmBaGDeWdx9ormjDDqeOHnRAdGgEm8ceA2VURodKVAhasDOQoYFJhHzbqfsk+mXsrQ6guIUEieyTsGyuKssFRB72Yin2JSm4ggwIxGzzp3rRNbLGi8FkbVISrhiAc/GtZxF5ChEyMuWNZFhbhSMe6m5lsExONbTCsRSt3Y6M5lQui6cIkZ7ca5TFWgIJSYwUoeEmPSKVVyZNIONAs/nDH7Rv+oV6Cq9/iRumB1bV7iJcgedBOr6Pzlj9oj2ivQLJ/3to/Ys+1w1hE1keWvoJSqMyDHMjChexaFtKG0pKACM5WN5OyaLmxl4U7SAhOZElIkZiSBPrRBtPQ5IA29V3QHApSO3uvGMZ3CatWvVtL7l5ThHZSIAGwRnWu+VXXQ2JWld2SZBAnHhO6odHKWFALuyoqyIOACTsJxxqnaEkhll1Is/1i4r94D2Ctiz6n2TCWirZ2lqPpMVpWZNWLU8W2yoJvKjspmCpWwDeeFTbHSILPoKzo7rLY/dB9tW02VCckJHJIFZOhdOX7K48rtlsqkJiVQAUwBl3onhNaOhtIi0NB0JKcSkpOaVAwRO3f40WDiPes4VE/VMjZjVfSifmlVolNVNJp+bVyoEeNWWzpUtQVOast81saJbS3arIoSCLSyTMd3rE1lotFx1YkQFqNWXNIyUGRCVJVjsgg57K0Fo+pn04KHAj0NCPRsv5t9O5aT5pj3UYKxJ4zQhqE3C7Snik+qxUPtAumO6Sk/MNnc57UmvL9JdzkR7a9Y6QmCbLIHdcSfORXlGlE/Nq/G2rXQiZlUpHKhLTbJ693syCU4gD7KdtElktAuCSPOhvWa1LDvY7pSDOBE4jPwFU+gToyWklL6TEdpJ86MUYUCl9RWFKOMj0NGabSm6kyMhUgWprk1TNuR9oHlSTbBuIG8iqAtE0xRqubanj5UxVtTx8qVgTLqE1Eu2jcaiVbBuNAHXTUQNRrtXD1qMPSYIEHfQBcbfSFAEic4mtdtdY7dl7V5RvACAk4hI4TlVhx0t4j6x5ZCPdTaEmN0no686pW+PYK5W1YtKs3BfQCrGcTvMekUqyean0yqItD223WBbDjjKlNqIWhKiCYBGIMzB416ZYNd7P1zriwtBW22mAm/BSFEzGztCvM1W2czOG2snS2m3QoNMwDAk4SScQMeFaOKFbDdu3tApF6cphJBjbANb+lrEn5O283fVeWyoAhIhJWkyYJxywG+vKdXbetx4IcUCYKkqjaMYIyIivWXXwrRyFEgBNwb+yhwJvgboTerBri1RqqkgQ0g0ItAMn53GInvL3zVBlMKbuTmcCZkkIECAKtl1Ky+hV1RU4SEtm7eEkkg7hIqzoOzJFqs6Q2QColUysYBIEnIZDOqk32KKQf6P0O0hIC0latpvFI5QK8j6T9If5gW25SLOlASAomFkBZVJ24geFe3Jary/pp0MhDbdpQIUtwIcIAx7BukmJmExn9UVnjk+WyprQCav6XU0+SDHXJU24rH6574AyUNnjR3YbQiyaYUw3HydakouOKvYqQkzE5hYiTiZoE1Y0R1pdUTi2hJQdnWlaSid4upXhW9o+wWrS9rdcKkNuJQi+u6QEEGE3QMSvAnPZW8jJHteGxLY/cT76xtcbQpNkdKSkd0GEJyKgDswzra6v8b6xdcG5sjoj7P9Qrltm9I+fbQ5Djn3jRT0b2Np63JQ82hxPVrUAoSLybsGD40P23RrxeXdZdULxybWfYKKOjXRj7ekGlLZdQm6sEqbWkYp3kcK6X0Yas9w+Ur+0ajbUUyRgTmRhPOKaKdNYG5i66PL+SOKC1ApKDIJB76QfQ15iq2OHNxZ5qPxr1HWlsqsj4/Un+EhXury0N1pDomRHdqppdHzK+AnyrSCKr29mW1jekiqsmgEXnRA2qWxWZ/hKt/pWkwghF3bVtEIrAwcscZM7PKrSXOzHEbedQGzLJzEVKizKiJFMWhTXCamFlJ21aY0G8vutuK5IUfWKKDkjMVTVmiez6k2pR+iUPvEJ9uNabPRs8rvLbTzUo+wUUHJHnylU3rAK9LR0WL/AErXko1cY6K0fXeH7rY9pNFCsAUvCMxTLY6CnMSIOdeinUCwt/SPDxU2n0Amno0JoxvEEK5FR9lVYqPMAuu16I7aNGAxcH8B+NKoou2eYWlt1IBS6HCcw2FGPG7BqXRzTt4qW24q9uEecxu9a95/6bu/pkeAVXF9Giz/AKqDzvfCgR4j8ktF/rAwbwuhJWEwANsAgY5RERRpqtb7QpV60vWVoJUJQGGbyk4TCkxd3baNx0Xby0eZUf8A4ipkdGpGXUeS6Gh2RN6Ss09laDyifSoX9abKh0slS7wSFEpTKcdk79sVd/6dKGRZ8b3/AANP/IW0DBLjIH7/ALgKXFCKidYrOYgumdzSsPTHwrM11dZtFhfbBVeKLyLzax2k9oZjA4Hzrd/Ie1x9O0eYWfaKp23o8tq0FAtLKQoEGEqnHDdRxQzy7o70H13WkvFoJLYAulV44lW3YD60V9Gl1u06RZV3g6kgnC8PnMR4QfGtHR/RDbGUXEWxoJknBDmZzJ7WJwFWD0U2sr6w21HWRBXdVeiIAvEE5YU2IITa2bwRfTfOSbwkxuE8D5V0KSSoQezGJyM44GcYrAT0V2nrA6bUhTgwCiDMZRgmNp860vyDtcfTteSv+NKhll4oSJJSnLFRgY4DM1K02AZww3RHtrFt/RnaXk3VvslMg91U4ZbKTfRY9kX2yOAUPcaGkJBBM/8A5XC4BnPkawVdGNogBFpCQNl5cDkABT0dHluGVuIwjvuZbsqjgvoXyY7TOm2OqcQb4lKk9wnMRQYnRrcA9aYIkQ2BO6JXj5UUL6MLWc7XPNa/+NUWejlxIV+cNQlVxRVeImSnMpwxH4mmopCcmzCFks4zU8RzbT7jTi1YzkhatnaeI/pAreb6OFkd9gi7OCXAe6FxhtuqB8acOjAkgdclJMRF4iSJAi7nAPlVaFswWFWW9dTZ2cSAApbi8fFRmpHdNWZslIFmBSYISwtURnjcFbb/AEUOpE/KG80gSlWaiEj1Iqsno1dF09ez2lAAlKsSoFQOOwgE76omjNc1rZEYp/dsyfapQqP8rWDj1RUeLTSfYTW+vo2fQtKC+zK5gXVYxns47OJyFVh0duKAi0MkKWEZKzIJE7Mhz4UDoyvyzCe5Zx4kD2JrrevDxP0KI+8fx6VrNdGDijHWsyTAlKxOCoOWXYX5VIz0aOQYdZ7K7mS5vAxgBjv8MaAMka3vGewByg+0iuDWh05uLSdt1tojwkmtRzo7d/8AUNDtBP1szejPIdk57qejowdk3nkzfCDEjEgEGCk4YjGdtAGYrWA/p1/vBQJ8EJA9ahf0olyStyTuvLHoCketbieil1RUBaE4ZylQg7iYzjHkQdoqAdGjgMG0IzjurP1yj7O8HymnoQOO2WznMAq3h1X/ACujzrg0UyTkrwdn2AiiRfRwrtRaWjdMd0jHtHHYBCV5x3eU8HRi8b/z7PzcXoSraJHoc8qLQUCa9DtzkvzT8a7Ri30T2hQBD7MEble6lRaCj2KlSpVJQqVKlQAqVKlQAqVKlQAqVKlQAqVKlQAqVKlQAqVKlQAqiCBGQ7xOW28TPOaVKgCNDKRkkdwDIZZRyp6Wk3hgO7uG8UqVAjrqAVJJAJBMYZYVCplOHZGDk5DPETzpUqBk7qASCQJEe0VAtlMJ7IwKYwGEAgR4UqVAhpYTdPZT35yGe/nifOpGWgCYA75OW0gyeeJ86VKgBrjKYPZHfnIZxn6nzqcoGOA7wOW2BjzpUqAOoSO1xMniYAx8APKow0nHsjPcPtk+0k8zSpUAMcZTB7I+rsH2lfE+Zri2xLmAxicM+e+lSoAtNCAAMMBXKVKgZ//Z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89766" y="1333500"/>
            <a:ext cx="7500197" cy="497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8CCE553-2E05-1F42-AC1A-991835B5FAC7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97856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6000" dirty="0">
                <a:latin typeface="KaiTi" panose="02010609060101010101" pitchFamily="49" charset="-122"/>
                <a:ea typeface="KaiTi" panose="02010609060101010101" pitchFamily="49" charset="-122"/>
              </a:rPr>
              <a:t>药店</a:t>
            </a:r>
            <a:r>
              <a:rPr lang="en-US" altLang="zh-TW" sz="6000" dirty="0">
                <a:latin typeface="KaiTi" panose="02010609060101010101" pitchFamily="49" charset="-122"/>
                <a:ea typeface="KaiTi" panose="02010609060101010101" pitchFamily="49" charset="-122"/>
              </a:rPr>
              <a:t>/</a:t>
            </a:r>
            <a:r>
              <a:rPr lang="zh-TW" altLang="en-US" sz="6000" dirty="0">
                <a:latin typeface="KaiTi" panose="02010609060101010101" pitchFamily="49" charset="-122"/>
                <a:ea typeface="KaiTi" panose="02010609060101010101" pitchFamily="49" charset="-122"/>
              </a:rPr>
              <a:t>局</a:t>
            </a:r>
            <a:r>
              <a:rPr lang="en-US" altLang="zh-TW" sz="6000" dirty="0">
                <a:latin typeface="KaiTi" panose="02010609060101010101" pitchFamily="49" charset="-122"/>
                <a:ea typeface="KaiTi" panose="02010609060101010101" pitchFamily="49" charset="-122"/>
              </a:rPr>
              <a:t>  </a:t>
            </a:r>
            <a:r>
              <a:rPr lang="en-US" altLang="zh-TW" dirty="0" err="1">
                <a:latin typeface="+mn-lt"/>
                <a:ea typeface="KaiTi" panose="02010609060101010101" pitchFamily="49" charset="-122"/>
              </a:rPr>
              <a:t>yào</a:t>
            </a:r>
            <a:r>
              <a:rPr lang="en-US" altLang="zh-TW" dirty="0">
                <a:latin typeface="+mn-lt"/>
                <a:ea typeface="KaiTi" panose="02010609060101010101" pitchFamily="49" charset="-122"/>
              </a:rPr>
              <a:t> </a:t>
            </a:r>
            <a:r>
              <a:rPr lang="en-US" altLang="zh-TW" dirty="0" err="1">
                <a:latin typeface="+mn-lt"/>
                <a:ea typeface="KaiTi" panose="02010609060101010101" pitchFamily="49" charset="-122"/>
              </a:rPr>
              <a:t>diàn</a:t>
            </a:r>
            <a:r>
              <a:rPr lang="en-US" altLang="zh-TW" dirty="0">
                <a:latin typeface="+mn-lt"/>
                <a:ea typeface="KaiTi" panose="02010609060101010101" pitchFamily="49" charset="-122"/>
              </a:rPr>
              <a:t>/</a:t>
            </a:r>
            <a:r>
              <a:rPr lang="en-US" altLang="zh-TW" dirty="0" err="1">
                <a:latin typeface="+mn-lt"/>
                <a:ea typeface="KaiTi" panose="02010609060101010101" pitchFamily="49" charset="-122"/>
              </a:rPr>
              <a:t>jú</a:t>
            </a:r>
            <a:r>
              <a:rPr lang="zh-TW" altLang="en-US" dirty="0">
                <a:latin typeface="+mn-lt"/>
                <a:ea typeface="KaiTi" panose="02010609060101010101" pitchFamily="49" charset="-122"/>
              </a:rPr>
              <a:t>     </a:t>
            </a:r>
            <a:r>
              <a:rPr lang="en-US" altLang="zh-TW" dirty="0">
                <a:latin typeface="+mn-lt"/>
                <a:ea typeface="KaiTi" panose="02010609060101010101" pitchFamily="49" charset="-122"/>
              </a:rPr>
              <a:t>(pharmacy)    noun</a:t>
            </a:r>
            <a:endParaRPr lang="zh-CN" altLang="en-US" sz="3600" dirty="0">
              <a:latin typeface="+mn-lt"/>
              <a:ea typeface="宋体" panose="02010600030101010101" pitchFamily="2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CFD7515-85F4-BD4E-8B29-DC57C09A89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289" y="80877"/>
            <a:ext cx="840020" cy="84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4641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1016" y="978569"/>
            <a:ext cx="10492154" cy="5879431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zh-CN" altLang="en-US" sz="4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赶</a:t>
            </a: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：</a:t>
            </a:r>
            <a:r>
              <a:rPr lang="en-US" altLang="zh-CN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zh-CN" altLang="en-US" sz="4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赶</a:t>
            </a: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飞机</a:t>
            </a:r>
            <a:r>
              <a:rPr lang="en-US" altLang="zh-CN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en-US" altLang="zh-CN" sz="30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(catch a flight)</a:t>
            </a:r>
            <a:r>
              <a:rPr lang="zh-CN" altLang="en-US" sz="36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、</a:t>
            </a:r>
            <a:r>
              <a:rPr lang="zh-CN" altLang="en-US" sz="4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赶</a:t>
            </a: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功课、</a:t>
            </a:r>
            <a:r>
              <a:rPr lang="zh-CN" altLang="en-US" sz="4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赶</a:t>
            </a: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时间</a:t>
            </a:r>
            <a:endParaRPr lang="en-US" altLang="zh-CN" sz="48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zh-CN" sz="36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    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你赶时间吗？</a:t>
            </a:r>
            <a:r>
              <a:rPr lang="en-US" altLang="zh-CN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000" dirty="0" err="1">
                <a:solidFill>
                  <a:srgbClr val="007935"/>
                </a:solidFill>
                <a:ea typeface="KaiTi" panose="02010609060101010101" pitchFamily="49" charset="-122"/>
              </a:rPr>
              <a:t>Nǐ</a:t>
            </a:r>
            <a:r>
              <a:rPr lang="en-US" sz="3000" dirty="0">
                <a:solidFill>
                  <a:srgbClr val="007935"/>
                </a:solidFill>
                <a:ea typeface="KaiTi" panose="02010609060101010101" pitchFamily="49" charset="-122"/>
              </a:rPr>
              <a:t> </a:t>
            </a:r>
            <a:r>
              <a:rPr lang="en-US" sz="3000" dirty="0" err="1">
                <a:solidFill>
                  <a:srgbClr val="007935"/>
                </a:solidFill>
                <a:ea typeface="KaiTi" panose="02010609060101010101" pitchFamily="49" charset="-122"/>
              </a:rPr>
              <a:t>gǎn</a:t>
            </a:r>
            <a:r>
              <a:rPr lang="en-US" sz="3000" dirty="0">
                <a:solidFill>
                  <a:srgbClr val="007935"/>
                </a:solidFill>
                <a:ea typeface="KaiTi" panose="02010609060101010101" pitchFamily="49" charset="-122"/>
              </a:rPr>
              <a:t> </a:t>
            </a:r>
            <a:r>
              <a:rPr lang="en-US" sz="3000" dirty="0" err="1">
                <a:solidFill>
                  <a:srgbClr val="007935"/>
                </a:solidFill>
                <a:ea typeface="KaiTi" panose="02010609060101010101" pitchFamily="49" charset="-122"/>
              </a:rPr>
              <a:t>shíjiān</a:t>
            </a:r>
            <a:r>
              <a:rPr lang="en-US" sz="3000" dirty="0">
                <a:solidFill>
                  <a:srgbClr val="007935"/>
                </a:solidFill>
                <a:ea typeface="KaiTi" panose="02010609060101010101" pitchFamily="49" charset="-122"/>
              </a:rPr>
              <a:t> ma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000" dirty="0">
                <a:solidFill>
                  <a:srgbClr val="007935"/>
                </a:solidFill>
                <a:ea typeface="KaiTi" panose="02010609060101010101" pitchFamily="49" charset="-122"/>
              </a:rPr>
              <a:t>Are you in a hurry?</a:t>
            </a: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endParaRPr lang="en-US" sz="36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zh-CN" altLang="en-US" sz="52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快</a:t>
            </a:r>
            <a:r>
              <a:rPr lang="zh-CN" altLang="en-US" sz="52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：</a:t>
            </a:r>
            <a:r>
              <a:rPr lang="en-US" altLang="zh-CN" sz="52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zh-CN" altLang="en-US" sz="52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快</a:t>
            </a:r>
            <a:r>
              <a:rPr lang="zh-CN" altLang="en-US" sz="52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乐</a:t>
            </a:r>
            <a:endParaRPr lang="en-US" altLang="zh-CN" sz="52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457200" lvl="1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zh-CN" sz="52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   </a:t>
            </a:r>
            <a:r>
              <a:rPr lang="zh-CN" altLang="en-US" sz="52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你喜欢开</a:t>
            </a:r>
            <a:r>
              <a:rPr lang="zh-CN" altLang="en-US" sz="52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快</a:t>
            </a:r>
            <a:r>
              <a:rPr lang="zh-CN" altLang="en-US" sz="52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车吗？</a:t>
            </a:r>
            <a:endParaRPr lang="en-US" altLang="zh-CN" sz="52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457200" lvl="1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zh-CN" sz="52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   </a:t>
            </a:r>
            <a:r>
              <a:rPr lang="zh-CN" altLang="en-US" sz="52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中国新年</a:t>
            </a:r>
            <a:r>
              <a:rPr lang="zh-CN" altLang="en-US" sz="52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快</a:t>
            </a:r>
            <a:r>
              <a:rPr lang="zh-CN" altLang="en-US" sz="52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到了</a:t>
            </a:r>
            <a:endParaRPr lang="en-US" sz="52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E70F2C2-3C28-3744-8AE2-271357A320BA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77372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5400" dirty="0">
                <a:latin typeface="KaiTi" panose="02010609060101010101" pitchFamily="49" charset="-122"/>
                <a:ea typeface="KaiTi" panose="02010609060101010101" pitchFamily="49" charset="-122"/>
              </a:rPr>
              <a:t>赶快</a:t>
            </a:r>
            <a:r>
              <a:rPr lang="en-US" altLang="zh-TW" sz="6000" dirty="0">
                <a:latin typeface="KaiTi" panose="02010609060101010101" pitchFamily="49" charset="-122"/>
                <a:ea typeface="KaiTi" panose="02010609060101010101" pitchFamily="49" charset="-122"/>
              </a:rPr>
              <a:t>  </a:t>
            </a:r>
            <a:r>
              <a:rPr lang="en-US" altLang="zh-TW" sz="3200" dirty="0" err="1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gǎnkuài</a:t>
            </a:r>
            <a:r>
              <a:rPr lang="zh-TW" altLang="en-US" sz="32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    </a:t>
            </a:r>
            <a:r>
              <a:rPr lang="en-US" altLang="zh-TW" sz="32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(quickly, in a hurry, hurry up)     adverb</a:t>
            </a:r>
            <a:r>
              <a:rPr lang="en-US" altLang="zh-TW" dirty="0">
                <a:latin typeface="+mn-lt"/>
                <a:ea typeface="KaiTi" panose="02010609060101010101" pitchFamily="49" charset="-122"/>
              </a:rPr>
              <a:t>	</a:t>
            </a:r>
            <a:endParaRPr lang="zh-CN" altLang="en-US" sz="3600" dirty="0">
              <a:latin typeface="+mn-lt"/>
              <a:ea typeface="宋体" panose="02010600030101010101" pitchFamily="2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06E968-1045-104A-A09D-9264EE5406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1385" y="55477"/>
            <a:ext cx="666023" cy="666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212" y="1108599"/>
            <a:ext cx="11625384" cy="5406501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endParaRPr lang="en-US" altLang="zh-CN" sz="900" dirty="0">
              <a:solidFill>
                <a:srgbClr val="C0000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zh-CN" altLang="en-US" sz="60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赶快</a:t>
            </a:r>
            <a:r>
              <a:rPr lang="en-US" altLang="zh-CN" sz="60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! </a:t>
            </a:r>
            <a:r>
              <a:rPr lang="zh-CN" altLang="en-US" sz="60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要不然看不到电影了。</a:t>
            </a:r>
            <a:endParaRPr lang="en-US" altLang="zh-CN" sz="60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4200" dirty="0">
                <a:solidFill>
                  <a:srgbClr val="007935"/>
                </a:solidFill>
              </a:rPr>
              <a:t>   </a:t>
            </a:r>
            <a:r>
              <a:rPr lang="en-US" sz="3900" dirty="0" err="1">
                <a:solidFill>
                  <a:srgbClr val="007935"/>
                </a:solidFill>
              </a:rPr>
              <a:t>Gǎnkuài</a:t>
            </a:r>
            <a:r>
              <a:rPr lang="en-US" sz="3900" dirty="0">
                <a:solidFill>
                  <a:srgbClr val="007935"/>
                </a:solidFill>
              </a:rPr>
              <a:t>! </a:t>
            </a:r>
            <a:r>
              <a:rPr lang="en-US" sz="3900" dirty="0" err="1">
                <a:solidFill>
                  <a:srgbClr val="007935"/>
                </a:solidFill>
              </a:rPr>
              <a:t>Yào</a:t>
            </a:r>
            <a:r>
              <a:rPr lang="en-US" sz="3900" dirty="0">
                <a:solidFill>
                  <a:srgbClr val="007935"/>
                </a:solidFill>
              </a:rPr>
              <a:t> </a:t>
            </a:r>
            <a:r>
              <a:rPr lang="en-US" sz="3900" dirty="0" err="1">
                <a:solidFill>
                  <a:srgbClr val="007935"/>
                </a:solidFill>
              </a:rPr>
              <a:t>bùrán</a:t>
            </a:r>
            <a:r>
              <a:rPr lang="en-US" sz="3900" dirty="0">
                <a:solidFill>
                  <a:srgbClr val="007935"/>
                </a:solidFill>
              </a:rPr>
              <a:t> </a:t>
            </a:r>
            <a:r>
              <a:rPr lang="en-US" sz="3900" dirty="0" err="1">
                <a:solidFill>
                  <a:srgbClr val="007935"/>
                </a:solidFill>
              </a:rPr>
              <a:t>kàn</a:t>
            </a:r>
            <a:r>
              <a:rPr lang="en-US" sz="3900" dirty="0">
                <a:solidFill>
                  <a:srgbClr val="007935"/>
                </a:solidFill>
              </a:rPr>
              <a:t> </a:t>
            </a:r>
            <a:r>
              <a:rPr lang="en-US" sz="3900" dirty="0" err="1">
                <a:solidFill>
                  <a:srgbClr val="007935"/>
                </a:solidFill>
              </a:rPr>
              <a:t>bù</a:t>
            </a:r>
            <a:r>
              <a:rPr lang="en-US" sz="3900" dirty="0">
                <a:solidFill>
                  <a:srgbClr val="007935"/>
                </a:solidFill>
              </a:rPr>
              <a:t> </a:t>
            </a:r>
            <a:r>
              <a:rPr lang="en-US" sz="3900" dirty="0" err="1">
                <a:solidFill>
                  <a:srgbClr val="007935"/>
                </a:solidFill>
              </a:rPr>
              <a:t>dào</a:t>
            </a:r>
            <a:r>
              <a:rPr lang="en-US" sz="3900" dirty="0">
                <a:solidFill>
                  <a:srgbClr val="007935"/>
                </a:solidFill>
              </a:rPr>
              <a:t> </a:t>
            </a:r>
            <a:r>
              <a:rPr lang="en-US" sz="3900" dirty="0" err="1">
                <a:solidFill>
                  <a:srgbClr val="007935"/>
                </a:solidFill>
              </a:rPr>
              <a:t>diànyǐngle</a:t>
            </a:r>
            <a:r>
              <a:rPr lang="en-US" sz="3900" dirty="0">
                <a:solidFill>
                  <a:srgbClr val="007935"/>
                </a:solidFill>
              </a:rPr>
              <a:t>.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900" dirty="0">
                <a:solidFill>
                  <a:srgbClr val="007935"/>
                </a:solidFill>
              </a:rPr>
              <a:t>   Hurry up! Otherwise (we will) miss the </a:t>
            </a:r>
            <a:r>
              <a:rPr lang="en-US" sz="3900" dirty="0" err="1">
                <a:solidFill>
                  <a:srgbClr val="007935"/>
                </a:solidFill>
              </a:rPr>
              <a:t>moive</a:t>
            </a:r>
            <a:r>
              <a:rPr lang="en-US" sz="3900" dirty="0">
                <a:solidFill>
                  <a:srgbClr val="007935"/>
                </a:solidFill>
              </a:rPr>
              <a:t>!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900" dirty="0">
              <a:solidFill>
                <a:srgbClr val="007935"/>
              </a:solidFill>
              <a:ea typeface="KaiTi" panose="02010609060101010101" pitchFamily="49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altLang="zh-CN" sz="2200" dirty="0">
              <a:solidFill>
                <a:srgbClr val="C0000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zh-CN" altLang="en-US" sz="60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生病的时候得</a:t>
            </a:r>
            <a:r>
              <a:rPr lang="zh-CN" altLang="en-US" sz="60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赶快</a:t>
            </a:r>
            <a:r>
              <a:rPr lang="en-US" altLang="zh-CN" sz="36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_____________</a:t>
            </a:r>
            <a:r>
              <a:rPr lang="zh-CN" altLang="en-US" sz="36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。</a:t>
            </a:r>
            <a:endParaRPr lang="en-US" altLang="zh-CN" sz="36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900" dirty="0">
                <a:solidFill>
                  <a:srgbClr val="007935"/>
                </a:solidFill>
              </a:rPr>
              <a:t>   </a:t>
            </a:r>
            <a:r>
              <a:rPr lang="en-US" sz="3900" dirty="0" err="1">
                <a:solidFill>
                  <a:srgbClr val="007935"/>
                </a:solidFill>
              </a:rPr>
              <a:t>Shēngbìng</a:t>
            </a:r>
            <a:r>
              <a:rPr lang="en-US" sz="3900" dirty="0">
                <a:solidFill>
                  <a:srgbClr val="007935"/>
                </a:solidFill>
              </a:rPr>
              <a:t> de </a:t>
            </a:r>
            <a:r>
              <a:rPr lang="en-US" sz="3900" dirty="0" err="1">
                <a:solidFill>
                  <a:srgbClr val="007935"/>
                </a:solidFill>
              </a:rPr>
              <a:t>shíhòu</a:t>
            </a:r>
            <a:r>
              <a:rPr lang="en-US" sz="3900" dirty="0">
                <a:solidFill>
                  <a:srgbClr val="007935"/>
                </a:solidFill>
              </a:rPr>
              <a:t> </a:t>
            </a:r>
            <a:r>
              <a:rPr lang="en-US" sz="3900" dirty="0" err="1">
                <a:solidFill>
                  <a:srgbClr val="007935"/>
                </a:solidFill>
              </a:rPr>
              <a:t>dé</a:t>
            </a:r>
            <a:r>
              <a:rPr lang="en-US" sz="3900" dirty="0">
                <a:solidFill>
                  <a:srgbClr val="007935"/>
                </a:solidFill>
              </a:rPr>
              <a:t> </a:t>
            </a:r>
            <a:r>
              <a:rPr lang="en-US" sz="3900" dirty="0" err="1">
                <a:solidFill>
                  <a:srgbClr val="007935"/>
                </a:solidFill>
              </a:rPr>
              <a:t>gǎnkuài</a:t>
            </a:r>
            <a:endParaRPr lang="en-US" sz="3900" dirty="0">
              <a:solidFill>
                <a:srgbClr val="007935"/>
              </a:solidFill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900" dirty="0">
                <a:solidFill>
                  <a:srgbClr val="007935"/>
                </a:solidFill>
              </a:rPr>
              <a:t>   When you are ill, you have to hurry up….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altLang="zh-CN" sz="2200" dirty="0">
              <a:solidFill>
                <a:srgbClr val="007935"/>
              </a:solidFill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zh-CN" altLang="en-US" sz="60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明天考试，你得</a:t>
            </a:r>
            <a:r>
              <a:rPr lang="zh-CN" altLang="en-US" sz="60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赶快</a:t>
            </a:r>
            <a:r>
              <a:rPr lang="en-US" altLang="zh-CN" sz="60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______</a:t>
            </a:r>
            <a:r>
              <a:rPr lang="zh-CN" altLang="en-US" sz="60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。 </a:t>
            </a:r>
            <a:endParaRPr lang="en-US" altLang="zh-CN" sz="60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900" dirty="0">
                <a:solidFill>
                  <a:srgbClr val="007935"/>
                </a:solidFill>
              </a:rPr>
              <a:t>    </a:t>
            </a:r>
            <a:r>
              <a:rPr lang="en-US" sz="3900" dirty="0" err="1">
                <a:solidFill>
                  <a:srgbClr val="007935"/>
                </a:solidFill>
              </a:rPr>
              <a:t>Míngtiān</a:t>
            </a:r>
            <a:r>
              <a:rPr lang="en-US" sz="3900" dirty="0">
                <a:solidFill>
                  <a:srgbClr val="007935"/>
                </a:solidFill>
              </a:rPr>
              <a:t> </a:t>
            </a:r>
            <a:r>
              <a:rPr lang="en-US" sz="3900" dirty="0" err="1">
                <a:solidFill>
                  <a:srgbClr val="007935"/>
                </a:solidFill>
              </a:rPr>
              <a:t>kǎoshì</a:t>
            </a:r>
            <a:r>
              <a:rPr lang="en-US" sz="3900" dirty="0">
                <a:solidFill>
                  <a:srgbClr val="007935"/>
                </a:solidFill>
              </a:rPr>
              <a:t>,      </a:t>
            </a:r>
            <a:r>
              <a:rPr lang="en-US" sz="3900" dirty="0" err="1">
                <a:solidFill>
                  <a:srgbClr val="007935"/>
                </a:solidFill>
              </a:rPr>
              <a:t>nǐ</a:t>
            </a:r>
            <a:r>
              <a:rPr lang="en-US" sz="3900" dirty="0">
                <a:solidFill>
                  <a:srgbClr val="007935"/>
                </a:solidFill>
              </a:rPr>
              <a:t> </a:t>
            </a:r>
            <a:r>
              <a:rPr lang="en-US" sz="3900" dirty="0" err="1">
                <a:solidFill>
                  <a:srgbClr val="007935"/>
                </a:solidFill>
              </a:rPr>
              <a:t>dé</a:t>
            </a:r>
            <a:r>
              <a:rPr lang="en-US" sz="3900" dirty="0">
                <a:solidFill>
                  <a:srgbClr val="007935"/>
                </a:solidFill>
              </a:rPr>
              <a:t> </a:t>
            </a:r>
            <a:r>
              <a:rPr lang="en-US" sz="3900" dirty="0" err="1">
                <a:solidFill>
                  <a:srgbClr val="007935"/>
                </a:solidFill>
              </a:rPr>
              <a:t>gǎnkuài</a:t>
            </a:r>
            <a:endParaRPr lang="en-US" sz="3900" dirty="0">
              <a:solidFill>
                <a:srgbClr val="007935"/>
              </a:solidFill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zh-CN" sz="3900" dirty="0">
                <a:solidFill>
                  <a:srgbClr val="007935"/>
                </a:solidFill>
              </a:rPr>
              <a:t>   There is a test tomorrow, you have to hurry up …..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32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E70F2C2-3C28-3744-8AE2-271357A320BA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77372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5400" dirty="0">
                <a:latin typeface="KaiTi" panose="02010609060101010101" pitchFamily="49" charset="-122"/>
                <a:ea typeface="KaiTi" panose="02010609060101010101" pitchFamily="49" charset="-122"/>
              </a:rPr>
              <a:t>赶快</a:t>
            </a:r>
            <a:r>
              <a:rPr lang="en-US" altLang="zh-TW" sz="6000" dirty="0">
                <a:latin typeface="KaiTi" panose="02010609060101010101" pitchFamily="49" charset="-122"/>
                <a:ea typeface="KaiTi" panose="02010609060101010101" pitchFamily="49" charset="-122"/>
              </a:rPr>
              <a:t>  </a:t>
            </a:r>
            <a:r>
              <a:rPr lang="en-US" altLang="zh-TW" sz="3200" dirty="0" err="1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gǎnkuài</a:t>
            </a:r>
            <a:r>
              <a:rPr lang="zh-TW" altLang="en-US" sz="32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    </a:t>
            </a:r>
            <a:r>
              <a:rPr lang="en-US" altLang="zh-TW" sz="32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(quickly, in a hurry, hurry up)     adverb</a:t>
            </a:r>
            <a:r>
              <a:rPr lang="en-US" altLang="zh-TW" dirty="0">
                <a:latin typeface="+mn-lt"/>
                <a:ea typeface="KaiTi" panose="02010609060101010101" pitchFamily="49" charset="-122"/>
              </a:rPr>
              <a:t>	</a:t>
            </a:r>
            <a:endParaRPr lang="zh-CN" altLang="en-US" sz="3600" dirty="0">
              <a:latin typeface="+mn-lt"/>
              <a:ea typeface="宋体" panose="02010600030101010101" pitchFamily="2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06E968-1045-104A-A09D-9264EE5406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1385" y="55477"/>
            <a:ext cx="666023" cy="666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809" y="920897"/>
            <a:ext cx="10841789" cy="607060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CN" sz="40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Q: </a:t>
            </a:r>
            <a:r>
              <a:rPr lang="zh-CN" altLang="en-US" sz="40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你</a:t>
            </a:r>
            <a:r>
              <a:rPr lang="zh-CN" altLang="en-US" sz="40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上次</a:t>
            </a:r>
            <a:r>
              <a:rPr lang="zh-CN" altLang="en-US" sz="40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考试考得怎么样</a:t>
            </a:r>
            <a:r>
              <a:rPr lang="en-US" altLang="zh-CN" sz="40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?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solidFill>
                  <a:srgbClr val="007935"/>
                </a:solidFill>
                <a:ea typeface="KaiTi" panose="02010609060101010101" pitchFamily="49" charset="-122"/>
              </a:rPr>
              <a:t>            How did you do in the exam last time?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CN" sz="36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A: </a:t>
            </a:r>
            <a:r>
              <a:rPr lang="zh-CN" altLang="en-US" sz="36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我</a:t>
            </a:r>
            <a:r>
              <a:rPr lang="zh-CN" altLang="en-US" sz="36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上次</a:t>
            </a:r>
            <a:r>
              <a:rPr lang="zh-CN" altLang="en-US" sz="36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考试考得不错。</a:t>
            </a:r>
            <a:endParaRPr lang="en-US" altLang="zh-CN" sz="36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solidFill>
                  <a:srgbClr val="007935"/>
                </a:solidFill>
                <a:ea typeface="KaiTi" panose="02010609060101010101" pitchFamily="49" charset="-122"/>
              </a:rPr>
              <a:t>       </a:t>
            </a:r>
            <a:r>
              <a:rPr lang="zh-CN" altLang="en-US" sz="2400" dirty="0">
                <a:solidFill>
                  <a:srgbClr val="007935"/>
                </a:solidFill>
                <a:ea typeface="KaiTi" panose="02010609060101010101" pitchFamily="49" charset="-122"/>
              </a:rPr>
              <a:t>    </a:t>
            </a:r>
            <a:r>
              <a:rPr lang="en-US" altLang="zh-CN" sz="2400" dirty="0">
                <a:solidFill>
                  <a:srgbClr val="007935"/>
                </a:solidFill>
                <a:ea typeface="KaiTi" panose="02010609060101010101" pitchFamily="49" charset="-122"/>
              </a:rPr>
              <a:t>  I did well on the last exam.</a:t>
            </a:r>
            <a:r>
              <a:rPr lang="en-US" sz="2400" dirty="0">
                <a:solidFill>
                  <a:srgbClr val="007935"/>
                </a:solidFill>
                <a:ea typeface="KaiTi" panose="02010609060101010101" pitchFamily="49" charset="-122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zh-CN" sz="2400" dirty="0">
              <a:solidFill>
                <a:srgbClr val="007935"/>
              </a:solidFill>
              <a:ea typeface="KaiTi" panose="02010609060101010101" pitchFamily="49" charset="-12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CN" altLang="en-US" sz="40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请你</a:t>
            </a:r>
            <a:r>
              <a:rPr lang="zh-CN" altLang="en-US" sz="40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下次</a:t>
            </a:r>
            <a:r>
              <a:rPr lang="zh-CN" altLang="en-US" sz="40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来看我的时候</a:t>
            </a:r>
            <a:r>
              <a:rPr lang="en-US" altLang="zh-CN" sz="40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,</a:t>
            </a:r>
            <a:r>
              <a:rPr lang="zh-CN" altLang="en-US" sz="40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把书带给我</a:t>
            </a:r>
            <a:r>
              <a:rPr lang="en-US" altLang="zh-CN" sz="40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CN" altLang="en-US" sz="2400" dirty="0">
                <a:solidFill>
                  <a:srgbClr val="0070C0"/>
                </a:solidFill>
                <a:ea typeface="KaiTi" panose="02010609060101010101" pitchFamily="49" charset="-122"/>
              </a:rPr>
              <a:t>  </a:t>
            </a:r>
            <a:r>
              <a:rPr lang="en-US" sz="2400" dirty="0">
                <a:solidFill>
                  <a:srgbClr val="0070C0"/>
                </a:solidFill>
                <a:ea typeface="KaiTi" panose="02010609060101010101" pitchFamily="49" charset="-122"/>
              </a:rPr>
              <a:t>Please bring your book to me next time you come to see me.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zh-CN" sz="20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CN" sz="40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Q:</a:t>
            </a:r>
            <a:r>
              <a:rPr lang="zh-CN" altLang="en-US" sz="40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我跟你说</a:t>
            </a:r>
            <a:r>
              <a:rPr lang="zh-CN" altLang="en-US" sz="40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几次</a:t>
            </a:r>
            <a:r>
              <a:rPr lang="zh-CN" altLang="en-US" sz="40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了</a:t>
            </a:r>
            <a:r>
              <a:rPr lang="en-US" altLang="zh-CN" sz="40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? </a:t>
            </a:r>
            <a:r>
              <a:rPr lang="zh-CN" altLang="en-US" sz="40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你为什么还问我。</a:t>
            </a:r>
            <a:endParaRPr lang="en-US" altLang="zh-CN" sz="40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CN" dirty="0">
                <a:solidFill>
                  <a:srgbClr val="007935"/>
                </a:solidFill>
                <a:ea typeface="KaiTi" panose="02010609060101010101" pitchFamily="49" charset="-122"/>
              </a:rPr>
              <a:t>        How many times did I tell you ?Why do you still ask me?</a:t>
            </a:r>
            <a:endParaRPr lang="en-US" altLang="zh-CN" sz="40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CN" sz="40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A:</a:t>
            </a:r>
            <a:r>
              <a:rPr lang="zh-CN" altLang="en-US" sz="40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你只跟我说了</a:t>
            </a:r>
            <a:r>
              <a:rPr lang="zh-CN" altLang="en-US" sz="40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两次</a:t>
            </a:r>
            <a:r>
              <a:rPr lang="en-US" altLang="zh-CN" sz="40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rgbClr val="007935"/>
                </a:solidFill>
                <a:ea typeface="KaiTi" panose="02010609060101010101" pitchFamily="49" charset="-122"/>
              </a:rPr>
              <a:t>        You only told me two </a:t>
            </a:r>
            <a:r>
              <a:rPr lang="en-US">
                <a:solidFill>
                  <a:srgbClr val="007935"/>
                </a:solidFill>
                <a:ea typeface="KaiTi" panose="02010609060101010101" pitchFamily="49" charset="-122"/>
              </a:rPr>
              <a:t>times.</a:t>
            </a:r>
            <a:endParaRPr lang="en-US" dirty="0">
              <a:solidFill>
                <a:srgbClr val="007935"/>
              </a:solidFill>
              <a:ea typeface="KaiTi" panose="02010609060101010101" pitchFamily="49" charset="-122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70C5B9D-EB92-EC4A-BBB5-9185B2E57921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81279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5400" dirty="0">
                <a:latin typeface="KaiTi" panose="02010609060101010101" pitchFamily="49" charset="-122"/>
                <a:ea typeface="KaiTi" panose="02010609060101010101" pitchFamily="49" charset="-122"/>
              </a:rPr>
              <a:t>上次</a:t>
            </a:r>
            <a:r>
              <a:rPr lang="en-US" altLang="zh-TW" sz="5400" dirty="0">
                <a:latin typeface="KaiTi" panose="02010609060101010101" pitchFamily="49" charset="-122"/>
                <a:ea typeface="KaiTi" panose="02010609060101010101" pitchFamily="49" charset="-122"/>
              </a:rPr>
              <a:t>/</a:t>
            </a:r>
            <a:r>
              <a:rPr lang="zh-TW" altLang="en-US" sz="5400" dirty="0">
                <a:latin typeface="KaiTi" panose="02010609060101010101" pitchFamily="49" charset="-122"/>
                <a:ea typeface="KaiTi" panose="02010609060101010101" pitchFamily="49" charset="-122"/>
              </a:rPr>
              <a:t>下次</a:t>
            </a:r>
            <a:r>
              <a:rPr lang="en-US" altLang="zh-TW" sz="6000" dirty="0"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en-US" altLang="zh-TW" sz="3600" dirty="0" err="1">
                <a:latin typeface="+mn-lt"/>
                <a:ea typeface="KaiTi" panose="02010609060101010101" pitchFamily="49" charset="-122"/>
              </a:rPr>
              <a:t>shàngcì</a:t>
            </a:r>
            <a:r>
              <a:rPr lang="en-US" altLang="zh-TW" sz="3600" dirty="0">
                <a:latin typeface="+mn-lt"/>
                <a:ea typeface="KaiTi" panose="02010609060101010101" pitchFamily="49" charset="-122"/>
              </a:rPr>
              <a:t>/</a:t>
            </a:r>
            <a:r>
              <a:rPr lang="en-US" altLang="zh-TW" sz="3600" dirty="0" err="1">
                <a:latin typeface="+mn-lt"/>
                <a:ea typeface="KaiTi" panose="02010609060101010101" pitchFamily="49" charset="-122"/>
              </a:rPr>
              <a:t>xiàcì</a:t>
            </a:r>
            <a:r>
              <a:rPr lang="en-US" altLang="zh-TW" sz="3600" dirty="0">
                <a:latin typeface="+mn-lt"/>
                <a:ea typeface="KaiTi" panose="02010609060101010101" pitchFamily="49" charset="-122"/>
              </a:rPr>
              <a:t>  (last/next time)     adverb</a:t>
            </a:r>
            <a:endParaRPr lang="zh-CN" altLang="en-US" sz="3600" dirty="0">
              <a:latin typeface="+mn-lt"/>
              <a:ea typeface="宋体" panose="02010600030101010101" pitchFamily="2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C1E7C6-94BF-0841-965A-4785009B81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289" y="80877"/>
            <a:ext cx="840020" cy="84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012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0" y="1378634"/>
            <a:ext cx="11805587" cy="5682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5575" lvl="8" indent="-685800">
              <a:spcBef>
                <a:spcPts val="0"/>
              </a:spcBef>
              <a:buClr>
                <a:prstClr val="black">
                  <a:lumMod val="75000"/>
                  <a:lumOff val="25000"/>
                </a:prstClr>
              </a:buClr>
            </a:pPr>
            <a:endParaRPr lang="en-US" altLang="zh-CN" sz="5400" dirty="0">
              <a:solidFill>
                <a:srgbClr val="0070C0"/>
              </a:solidFill>
              <a:latin typeface="Kaiti SC" charset="-122"/>
              <a:ea typeface="SimSun" panose="02010600030101010101" pitchFamily="2" charset="-122"/>
              <a:cs typeface="Kaiti SC" charset="-122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black">
          <a:xfrm>
            <a:off x="15118" y="19908"/>
            <a:ext cx="12176881" cy="1161778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4400" dirty="0">
                <a:latin typeface="KaiTi" charset="-122"/>
                <a:ea typeface="KaiTi" charset="-122"/>
                <a:cs typeface="KaiTi" charset="-122"/>
              </a:rPr>
              <a:t>第十五课</a:t>
            </a:r>
            <a:r>
              <a:rPr lang="en-US" altLang="zh-CN" sz="4400" dirty="0"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zh-CN" altLang="en-US" sz="4400" dirty="0">
                <a:latin typeface="KaiTi" charset="-122"/>
                <a:ea typeface="KaiTi" charset="-122"/>
                <a:cs typeface="KaiTi" charset="-122"/>
              </a:rPr>
              <a:t>学习目标</a:t>
            </a:r>
            <a:r>
              <a:rPr lang="en-US" altLang="zh-CN" sz="4400" dirty="0"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en-US" altLang="zh-CN" sz="3100" dirty="0">
                <a:latin typeface="+mn-lt"/>
                <a:ea typeface="KaiTi" charset="-122"/>
                <a:cs typeface="KaiTi" charset="-122"/>
              </a:rPr>
              <a:t>(Lesson 15 Learning objectives) </a:t>
            </a:r>
            <a:r>
              <a:rPr lang="it-IT" altLang="zh-CN" sz="3300" dirty="0">
                <a:latin typeface="+mn-lt"/>
                <a:ea typeface="Calibri" charset="0"/>
                <a:cs typeface="Calibri" charset="0"/>
              </a:rPr>
              <a:t>	 </a:t>
            </a:r>
            <a:endParaRPr lang="en-US" sz="3300" dirty="0">
              <a:latin typeface="+mn-lt"/>
              <a:ea typeface="Calibri" charset="0"/>
              <a:cs typeface="Calibri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922" y="135686"/>
            <a:ext cx="972487" cy="972487"/>
          </a:xfrm>
          <a:prstGeom prst="rect">
            <a:avLst/>
          </a:prstGeom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96045" y="1418325"/>
            <a:ext cx="11841364" cy="52668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-457200">
              <a:spcBef>
                <a:spcPts val="0"/>
              </a:spcBef>
              <a:buClrTx/>
              <a:buNone/>
              <a:defRPr/>
            </a:pPr>
            <a:r>
              <a:rPr lang="en-US" altLang="zh-CN" sz="3600" dirty="0">
                <a:solidFill>
                  <a:srgbClr val="007935"/>
                </a:solidFill>
              </a:rPr>
              <a:t>In this lesson, you will learn to use Chinese to</a:t>
            </a:r>
          </a:p>
          <a:p>
            <a:pPr marL="0" lvl="2" indent="-457200">
              <a:spcBef>
                <a:spcPts val="0"/>
              </a:spcBef>
              <a:buClrTx/>
              <a:buNone/>
              <a:defRPr/>
            </a:pPr>
            <a:endParaRPr lang="en-US" altLang="zh-CN" sz="2200" dirty="0">
              <a:solidFill>
                <a:srgbClr val="007935"/>
              </a:solidFill>
            </a:endParaRPr>
          </a:p>
          <a:p>
            <a:pPr marL="571500" lvl="1" indent="-571500">
              <a:spcBef>
                <a:spcPts val="0"/>
              </a:spcBef>
              <a:buClrTx/>
              <a:defRPr/>
            </a:pPr>
            <a:r>
              <a:rPr lang="en-US" altLang="zh-CN" sz="3600" dirty="0">
                <a:solidFill>
                  <a:srgbClr val="007935"/>
                </a:solidFill>
              </a:rPr>
              <a:t>Talk about basic symptoms of a cold;</a:t>
            </a:r>
          </a:p>
          <a:p>
            <a:pPr marL="571500" lvl="1" indent="-571500">
              <a:spcBef>
                <a:spcPts val="0"/>
              </a:spcBef>
              <a:buClrTx/>
              <a:defRPr/>
            </a:pPr>
            <a:r>
              <a:rPr lang="en-US" altLang="zh-CN" sz="3600" dirty="0">
                <a:solidFill>
                  <a:srgbClr val="007935"/>
                </a:solidFill>
              </a:rPr>
              <a:t>Describe common symptoms of allergies;</a:t>
            </a:r>
          </a:p>
          <a:p>
            <a:pPr marL="571500" lvl="1" indent="-571500">
              <a:spcBef>
                <a:spcPts val="0"/>
              </a:spcBef>
              <a:buClrTx/>
              <a:defRPr/>
            </a:pPr>
            <a:r>
              <a:rPr lang="en-US" altLang="zh-CN" sz="3600" dirty="0">
                <a:solidFill>
                  <a:srgbClr val="007935"/>
                </a:solidFill>
              </a:rPr>
              <a:t>Understand and repeat instructions on when and how often to</a:t>
            </a:r>
            <a:r>
              <a:rPr lang="zh-CN" altLang="en-US" sz="3600" dirty="0">
                <a:solidFill>
                  <a:srgbClr val="007935"/>
                </a:solidFill>
              </a:rPr>
              <a:t> </a:t>
            </a:r>
            <a:r>
              <a:rPr lang="en-US" altLang="zh-CN" sz="3600" dirty="0">
                <a:solidFill>
                  <a:srgbClr val="007935"/>
                </a:solidFill>
              </a:rPr>
              <a:t>take medications;</a:t>
            </a:r>
          </a:p>
          <a:p>
            <a:pPr marL="571500" lvl="1" indent="-571500">
              <a:spcBef>
                <a:spcPts val="0"/>
              </a:spcBef>
              <a:buClrTx/>
              <a:defRPr/>
            </a:pPr>
            <a:r>
              <a:rPr lang="en-US" altLang="zh-CN" sz="3600" dirty="0">
                <a:solidFill>
                  <a:srgbClr val="0070C0"/>
                </a:solidFill>
                <a:ea typeface="Kaiti TC" charset="-120"/>
                <a:cs typeface="Kaiti TC" charset="-120"/>
              </a:rPr>
              <a:t>Talk about why you do or don’t want to see the doctor;</a:t>
            </a:r>
          </a:p>
          <a:p>
            <a:pPr marL="571500" lvl="1" indent="-571500">
              <a:spcBef>
                <a:spcPts val="0"/>
              </a:spcBef>
              <a:buClrTx/>
              <a:defRPr/>
            </a:pPr>
            <a:r>
              <a:rPr lang="en-US" altLang="zh-CN" sz="3600" dirty="0">
                <a:solidFill>
                  <a:srgbClr val="0070C0"/>
                </a:solidFill>
                <a:ea typeface="Kaiti TC" charset="-120"/>
                <a:cs typeface="Kaiti TC" charset="-120"/>
              </a:rPr>
              <a:t>Urge others to see a doctor when they are not feeling well.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D3C528-8FB7-E94C-9974-AA90AC50F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3693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809" y="1378097"/>
            <a:ext cx="11874499" cy="480680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你</a:t>
            </a:r>
            <a:r>
              <a:rPr lang="zh-CN" altLang="en-US" sz="4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下次</a:t>
            </a: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考试记得要带索引卡。</a:t>
            </a:r>
            <a:endParaRPr lang="en-US" altLang="zh-CN" sz="48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dirty="0">
                <a:solidFill>
                  <a:srgbClr val="007935"/>
                </a:solidFill>
                <a:ea typeface="KaiTi" panose="02010609060101010101" pitchFamily="49" charset="-122"/>
              </a:rPr>
              <a:t>    </a:t>
            </a:r>
            <a:r>
              <a:rPr lang="en-US" sz="3600" dirty="0" err="1">
                <a:solidFill>
                  <a:srgbClr val="007935"/>
                </a:solidFill>
                <a:ea typeface="KaiTi" panose="02010609060101010101" pitchFamily="49" charset="-122"/>
              </a:rPr>
              <a:t>Nǐ</a:t>
            </a:r>
            <a:r>
              <a:rPr lang="en-US" sz="3600" dirty="0">
                <a:solidFill>
                  <a:srgbClr val="007935"/>
                </a:solidFill>
                <a:ea typeface="KaiTi" panose="02010609060101010101" pitchFamily="49" charset="-122"/>
              </a:rPr>
              <a:t> </a:t>
            </a:r>
            <a:r>
              <a:rPr lang="en-US" sz="3600" dirty="0" err="1">
                <a:solidFill>
                  <a:srgbClr val="C00000"/>
                </a:solidFill>
                <a:ea typeface="KaiTi" panose="02010609060101010101" pitchFamily="49" charset="-122"/>
              </a:rPr>
              <a:t>xià</a:t>
            </a:r>
            <a:r>
              <a:rPr lang="en-US" sz="3600" dirty="0">
                <a:solidFill>
                  <a:srgbClr val="C00000"/>
                </a:solidFill>
                <a:ea typeface="KaiTi" panose="02010609060101010101" pitchFamily="49" charset="-122"/>
              </a:rPr>
              <a:t> </a:t>
            </a:r>
            <a:r>
              <a:rPr lang="en-US" sz="3600" dirty="0" err="1">
                <a:solidFill>
                  <a:srgbClr val="C00000"/>
                </a:solidFill>
                <a:ea typeface="KaiTi" panose="02010609060101010101" pitchFamily="49" charset="-122"/>
              </a:rPr>
              <a:t>cì</a:t>
            </a:r>
            <a:r>
              <a:rPr lang="en-US" sz="3600" dirty="0">
                <a:solidFill>
                  <a:srgbClr val="C00000"/>
                </a:solidFill>
                <a:ea typeface="KaiTi" panose="02010609060101010101" pitchFamily="49" charset="-122"/>
              </a:rPr>
              <a:t>   </a:t>
            </a:r>
            <a:r>
              <a:rPr lang="en-US" sz="3600" dirty="0" err="1">
                <a:solidFill>
                  <a:srgbClr val="007935"/>
                </a:solidFill>
                <a:ea typeface="KaiTi" panose="02010609060101010101" pitchFamily="49" charset="-122"/>
              </a:rPr>
              <a:t>kǎoshì</a:t>
            </a:r>
            <a:r>
              <a:rPr lang="en-US" sz="3600" dirty="0">
                <a:solidFill>
                  <a:srgbClr val="007935"/>
                </a:solidFill>
                <a:ea typeface="KaiTi" panose="02010609060101010101" pitchFamily="49" charset="-122"/>
              </a:rPr>
              <a:t>  </a:t>
            </a:r>
            <a:r>
              <a:rPr lang="en-US" sz="3600" dirty="0" err="1">
                <a:solidFill>
                  <a:srgbClr val="007935"/>
                </a:solidFill>
                <a:ea typeface="KaiTi" panose="02010609060101010101" pitchFamily="49" charset="-122"/>
              </a:rPr>
              <a:t>jìdé</a:t>
            </a:r>
            <a:r>
              <a:rPr lang="en-US" sz="3600" dirty="0">
                <a:solidFill>
                  <a:srgbClr val="007935"/>
                </a:solidFill>
                <a:ea typeface="KaiTi" panose="02010609060101010101" pitchFamily="49" charset="-122"/>
              </a:rPr>
              <a:t> </a:t>
            </a:r>
            <a:r>
              <a:rPr lang="en-US" sz="3600" dirty="0" err="1">
                <a:solidFill>
                  <a:srgbClr val="007935"/>
                </a:solidFill>
                <a:ea typeface="KaiTi" panose="02010609060101010101" pitchFamily="49" charset="-122"/>
              </a:rPr>
              <a:t>yào</a:t>
            </a:r>
            <a:r>
              <a:rPr lang="en-US" sz="3600" dirty="0">
                <a:solidFill>
                  <a:srgbClr val="007935"/>
                </a:solidFill>
                <a:ea typeface="KaiTi" panose="02010609060101010101" pitchFamily="49" charset="-122"/>
              </a:rPr>
              <a:t> </a:t>
            </a:r>
            <a:r>
              <a:rPr lang="en-US" sz="3600" dirty="0" err="1">
                <a:solidFill>
                  <a:srgbClr val="007935"/>
                </a:solidFill>
                <a:ea typeface="KaiTi" panose="02010609060101010101" pitchFamily="49" charset="-122"/>
              </a:rPr>
              <a:t>dài</a:t>
            </a:r>
            <a:r>
              <a:rPr lang="en-US" sz="3600" dirty="0">
                <a:solidFill>
                  <a:srgbClr val="007935"/>
                </a:solidFill>
                <a:ea typeface="KaiTi" panose="02010609060101010101" pitchFamily="49" charset="-122"/>
              </a:rPr>
              <a:t> </a:t>
            </a:r>
            <a:r>
              <a:rPr lang="en-US" sz="3600" dirty="0" err="1">
                <a:solidFill>
                  <a:srgbClr val="007935"/>
                </a:solidFill>
                <a:ea typeface="KaiTi" panose="02010609060101010101" pitchFamily="49" charset="-122"/>
              </a:rPr>
              <a:t>suǒyǐnkǎ</a:t>
            </a:r>
            <a:r>
              <a:rPr lang="en-US" altLang="zh-CN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CN" dirty="0">
                <a:solidFill>
                  <a:srgbClr val="007935"/>
                </a:solidFill>
                <a:ea typeface="KaiTi" panose="02010609060101010101" pitchFamily="49" charset="-122"/>
              </a:rPr>
              <a:t>    Remember to bring index cards next time when you have a quiz</a:t>
            </a:r>
            <a:r>
              <a:rPr lang="en-US" altLang="zh-CN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zh-CN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CN" altLang="en-US" sz="4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下次</a:t>
            </a: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逛街记得要带钱。</a:t>
            </a:r>
            <a:endParaRPr lang="en-US" altLang="zh-CN" sz="48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dirty="0">
                <a:solidFill>
                  <a:srgbClr val="007935"/>
                </a:solidFill>
                <a:ea typeface="KaiTi" panose="02010609060101010101" pitchFamily="49" charset="-122"/>
              </a:rPr>
              <a:t>   </a:t>
            </a:r>
            <a:r>
              <a:rPr lang="en-US" sz="3600" dirty="0" err="1">
                <a:solidFill>
                  <a:srgbClr val="C00000"/>
                </a:solidFill>
                <a:ea typeface="KaiTi" panose="02010609060101010101" pitchFamily="49" charset="-122"/>
              </a:rPr>
              <a:t>Xià</a:t>
            </a:r>
            <a:r>
              <a:rPr lang="en-US" sz="3600" dirty="0">
                <a:solidFill>
                  <a:srgbClr val="C00000"/>
                </a:solidFill>
                <a:ea typeface="KaiTi" panose="02010609060101010101" pitchFamily="49" charset="-122"/>
              </a:rPr>
              <a:t> </a:t>
            </a:r>
            <a:r>
              <a:rPr lang="en-US" sz="3600" dirty="0" err="1">
                <a:solidFill>
                  <a:srgbClr val="C00000"/>
                </a:solidFill>
                <a:ea typeface="KaiTi" panose="02010609060101010101" pitchFamily="49" charset="-122"/>
              </a:rPr>
              <a:t>cì</a:t>
            </a:r>
            <a:r>
              <a:rPr lang="en-US" sz="3600" dirty="0">
                <a:solidFill>
                  <a:srgbClr val="C00000"/>
                </a:solidFill>
                <a:ea typeface="KaiTi" panose="02010609060101010101" pitchFamily="49" charset="-122"/>
              </a:rPr>
              <a:t> </a:t>
            </a:r>
            <a:r>
              <a:rPr lang="en-US" sz="3600" dirty="0" err="1">
                <a:solidFill>
                  <a:srgbClr val="007935"/>
                </a:solidFill>
                <a:ea typeface="KaiTi" panose="02010609060101010101" pitchFamily="49" charset="-122"/>
              </a:rPr>
              <a:t>guàngjiē</a:t>
            </a:r>
            <a:r>
              <a:rPr lang="en-US" sz="3600" dirty="0">
                <a:solidFill>
                  <a:srgbClr val="007935"/>
                </a:solidFill>
                <a:ea typeface="KaiTi" panose="02010609060101010101" pitchFamily="49" charset="-122"/>
              </a:rPr>
              <a:t> </a:t>
            </a:r>
            <a:r>
              <a:rPr lang="en-US" sz="3600" dirty="0" err="1">
                <a:solidFill>
                  <a:srgbClr val="007935"/>
                </a:solidFill>
                <a:ea typeface="KaiTi" panose="02010609060101010101" pitchFamily="49" charset="-122"/>
              </a:rPr>
              <a:t>jìdé</a:t>
            </a:r>
            <a:r>
              <a:rPr lang="en-US" sz="3600" dirty="0">
                <a:solidFill>
                  <a:srgbClr val="007935"/>
                </a:solidFill>
                <a:ea typeface="KaiTi" panose="02010609060101010101" pitchFamily="49" charset="-122"/>
              </a:rPr>
              <a:t> </a:t>
            </a:r>
            <a:r>
              <a:rPr lang="en-US" sz="3600" dirty="0" err="1">
                <a:solidFill>
                  <a:srgbClr val="007935"/>
                </a:solidFill>
                <a:ea typeface="KaiTi" panose="02010609060101010101" pitchFamily="49" charset="-122"/>
              </a:rPr>
              <a:t>yào</a:t>
            </a:r>
            <a:r>
              <a:rPr lang="en-US" sz="3600" dirty="0">
                <a:solidFill>
                  <a:srgbClr val="007935"/>
                </a:solidFill>
                <a:ea typeface="KaiTi" panose="02010609060101010101" pitchFamily="49" charset="-122"/>
              </a:rPr>
              <a:t> </a:t>
            </a:r>
            <a:r>
              <a:rPr lang="en-US" sz="3600" dirty="0" err="1">
                <a:solidFill>
                  <a:srgbClr val="007935"/>
                </a:solidFill>
                <a:ea typeface="KaiTi" panose="02010609060101010101" pitchFamily="49" charset="-122"/>
              </a:rPr>
              <a:t>dài</a:t>
            </a:r>
            <a:r>
              <a:rPr lang="en-US" sz="3600" dirty="0">
                <a:solidFill>
                  <a:srgbClr val="007935"/>
                </a:solidFill>
                <a:ea typeface="KaiTi" panose="02010609060101010101" pitchFamily="49" charset="-122"/>
              </a:rPr>
              <a:t> </a:t>
            </a:r>
            <a:r>
              <a:rPr lang="en-US" sz="3600" dirty="0" err="1">
                <a:solidFill>
                  <a:srgbClr val="007935"/>
                </a:solidFill>
                <a:ea typeface="KaiTi" panose="02010609060101010101" pitchFamily="49" charset="-122"/>
              </a:rPr>
              <a:t>qián</a:t>
            </a:r>
            <a:endParaRPr lang="en-US" altLang="zh-CN" sz="3600" dirty="0">
              <a:solidFill>
                <a:srgbClr val="007935"/>
              </a:solidFill>
              <a:ea typeface="KaiTi" panose="02010609060101010101" pitchFamily="49" charset="-12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CN" altLang="en-US" sz="2400" dirty="0">
                <a:solidFill>
                  <a:srgbClr val="007935"/>
                </a:solidFill>
                <a:ea typeface="KaiTi" panose="02010609060101010101" pitchFamily="49" charset="-122"/>
              </a:rPr>
              <a:t>    </a:t>
            </a:r>
            <a:r>
              <a:rPr lang="en-US" altLang="zh-CN" dirty="0">
                <a:solidFill>
                  <a:srgbClr val="007935"/>
                </a:solidFill>
                <a:ea typeface="KaiTi" panose="02010609060101010101" pitchFamily="49" charset="-122"/>
              </a:rPr>
              <a:t>Remember to bring money when you go shopping next time.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>
              <a:solidFill>
                <a:srgbClr val="007935"/>
              </a:solidFill>
              <a:ea typeface="KaiTi" panose="02010609060101010101" pitchFamily="49" charset="-122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70C5B9D-EB92-EC4A-BBB5-9185B2E57921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81279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5400" dirty="0">
                <a:latin typeface="KaiTi" panose="02010609060101010101" pitchFamily="49" charset="-122"/>
                <a:ea typeface="KaiTi" panose="02010609060101010101" pitchFamily="49" charset="-122"/>
              </a:rPr>
              <a:t>上次</a:t>
            </a:r>
            <a:r>
              <a:rPr lang="en-US" altLang="zh-TW" sz="5400" dirty="0">
                <a:latin typeface="KaiTi" panose="02010609060101010101" pitchFamily="49" charset="-122"/>
                <a:ea typeface="KaiTi" panose="02010609060101010101" pitchFamily="49" charset="-122"/>
              </a:rPr>
              <a:t>/</a:t>
            </a:r>
            <a:r>
              <a:rPr lang="zh-TW" altLang="en-US" sz="5400" dirty="0">
                <a:latin typeface="KaiTi" panose="02010609060101010101" pitchFamily="49" charset="-122"/>
                <a:ea typeface="KaiTi" panose="02010609060101010101" pitchFamily="49" charset="-122"/>
              </a:rPr>
              <a:t>下次</a:t>
            </a:r>
            <a:r>
              <a:rPr lang="en-US" altLang="zh-TW" sz="6000" dirty="0"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en-US" altLang="zh-TW" sz="3600" dirty="0" err="1">
                <a:latin typeface="+mn-lt"/>
                <a:ea typeface="KaiTi" panose="02010609060101010101" pitchFamily="49" charset="-122"/>
              </a:rPr>
              <a:t>shàngcì</a:t>
            </a:r>
            <a:r>
              <a:rPr lang="en-US" altLang="zh-TW" sz="3600" dirty="0">
                <a:latin typeface="+mn-lt"/>
                <a:ea typeface="KaiTi" panose="02010609060101010101" pitchFamily="49" charset="-122"/>
              </a:rPr>
              <a:t>/</a:t>
            </a:r>
            <a:r>
              <a:rPr lang="en-US" altLang="zh-TW" sz="3600" dirty="0" err="1">
                <a:latin typeface="+mn-lt"/>
                <a:ea typeface="KaiTi" panose="02010609060101010101" pitchFamily="49" charset="-122"/>
              </a:rPr>
              <a:t>xiàcì</a:t>
            </a:r>
            <a:r>
              <a:rPr lang="en-US" altLang="zh-TW" sz="3600" dirty="0">
                <a:latin typeface="+mn-lt"/>
                <a:ea typeface="KaiTi" panose="02010609060101010101" pitchFamily="49" charset="-122"/>
              </a:rPr>
              <a:t>  (last/next time)     adverb</a:t>
            </a:r>
            <a:endParaRPr lang="zh-CN" altLang="en-US" sz="3600" dirty="0">
              <a:latin typeface="+mn-lt"/>
              <a:ea typeface="宋体" panose="02010600030101010101" pitchFamily="2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C1E7C6-94BF-0841-965A-4785009B81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799" y="80877"/>
            <a:ext cx="645509" cy="645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457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7BFF2FB3-581C-F442-97CE-D63AB362513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12192000" cy="1200150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zh-TW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第十五课</a:t>
            </a:r>
            <a:r>
              <a:rPr lang="en-US" altLang="zh-TW" dirty="0">
                <a:latin typeface="KaiTi" panose="02010609060101010101" pitchFamily="49" charset="-122"/>
                <a:ea typeface="KaiTi" panose="02010609060101010101" pitchFamily="49" charset="-122"/>
              </a:rPr>
              <a:t>  </a:t>
            </a: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zh-TW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对话二</a:t>
            </a:r>
            <a:endParaRPr lang="en-US" altLang="zh-CN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17410" name="Rectangle 3">
            <a:extLst>
              <a:ext uri="{FF2B5EF4-FFF2-40B4-BE49-F238E27FC236}">
                <a16:creationId xmlns:a16="http://schemas.microsoft.com/office/drawing/2014/main" id="{F77AFDCB-9B42-1244-A3EA-6FC6DF48134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653351" y="2328150"/>
            <a:ext cx="9144000" cy="2992726"/>
          </a:xfrm>
        </p:spPr>
        <p:txBody>
          <a:bodyPr>
            <a:normAutofit/>
          </a:bodyPr>
          <a:lstStyle/>
          <a:p>
            <a:r>
              <a:rPr lang="en-US" sz="4800" dirty="0" err="1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Yǔ</a:t>
            </a:r>
            <a:r>
              <a:rPr lang="zh-CN" altLang="en-US" sz="48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fǎ</a:t>
            </a:r>
            <a:endParaRPr lang="en-US" sz="4800" dirty="0"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r>
              <a:rPr lang="zh-TW" altLang="en-US" sz="9600" dirty="0">
                <a:latin typeface="KaiTi" panose="02010609060101010101" pitchFamily="49" charset="-122"/>
                <a:ea typeface="KaiTi" panose="02010609060101010101" pitchFamily="49" charset="-122"/>
              </a:rPr>
              <a:t>语法</a:t>
            </a:r>
            <a:endParaRPr lang="en-US" altLang="zh-TW" sz="96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en-US" altLang="zh-CN" sz="48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grammar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1C995D-4D69-7C46-8EBF-656025F185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922" y="135686"/>
            <a:ext cx="972487" cy="97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4596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Content Placeholder 2">
            <a:extLst>
              <a:ext uri="{FF2B5EF4-FFF2-40B4-BE49-F238E27FC236}">
                <a16:creationId xmlns:a16="http://schemas.microsoft.com/office/drawing/2014/main" id="{5EB7473D-0EB2-8045-B81F-13E4F1848D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262" y="1905836"/>
            <a:ext cx="11482137" cy="4351338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ea typeface="宋体" panose="02010600030101010101" pitchFamily="2" charset="-122"/>
              </a:rPr>
              <a:t>The preposition </a:t>
            </a:r>
            <a:r>
              <a:rPr lang="zh-CN" altLang="en-US" sz="60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对</a:t>
            </a:r>
            <a:r>
              <a:rPr lang="zh-CN" altLang="en-US" sz="3600" dirty="0">
                <a:ea typeface="宋体" panose="02010600030101010101" pitchFamily="2" charset="-122"/>
              </a:rPr>
              <a:t> </a:t>
            </a:r>
            <a:r>
              <a:rPr lang="en-US" altLang="zh-CN" sz="3600" dirty="0">
                <a:ea typeface="宋体" panose="02010600030101010101" pitchFamily="2" charset="-122"/>
              </a:rPr>
              <a:t>(</a:t>
            </a:r>
            <a:r>
              <a:rPr lang="en-US" altLang="zh-CN" sz="3600" dirty="0" err="1">
                <a:ea typeface="宋体" panose="02010600030101010101" pitchFamily="2" charset="-122"/>
              </a:rPr>
              <a:t>duì</a:t>
            </a:r>
            <a:r>
              <a:rPr lang="en-US" altLang="zh-CN" sz="3600" dirty="0">
                <a:ea typeface="宋体" panose="02010600030101010101" pitchFamily="2" charset="-122"/>
              </a:rPr>
              <a:t>) introduces the person or thing that receives a certain effect from someone or something else. </a:t>
            </a:r>
          </a:p>
          <a:p>
            <a:endParaRPr lang="en-US" altLang="zh-CN" sz="3600" dirty="0">
              <a:ea typeface="宋体" panose="02010600030101010101" pitchFamily="2" charset="-122"/>
            </a:endParaRPr>
          </a:p>
          <a:p>
            <a:r>
              <a:rPr lang="en-US" altLang="zh-CN" sz="3600" dirty="0">
                <a:ea typeface="宋体" panose="02010600030101010101" pitchFamily="2" charset="-122"/>
              </a:rPr>
              <a:t>Its English translation varies depending on the context.</a:t>
            </a:r>
            <a:endParaRPr lang="zh-CN" altLang="en-US" sz="3600" dirty="0">
              <a:ea typeface="宋体" panose="02010600030101010101" pitchFamily="2" charset="-122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FC20C6E-5DAE-C14E-9807-F39B87DC8C72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97856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6000" dirty="0">
                <a:latin typeface="KaiTi" panose="02010609060101010101" pitchFamily="49" charset="-122"/>
                <a:ea typeface="KaiTi" panose="02010609060101010101" pitchFamily="49" charset="-122"/>
              </a:rPr>
              <a:t>对</a:t>
            </a:r>
            <a:r>
              <a:rPr lang="zh-TW" altLang="en-US" sz="6000" dirty="0">
                <a:latin typeface="KaiTi" panose="02010609060101010101" pitchFamily="49" charset="-122"/>
                <a:ea typeface="KaiTi" panose="02010609060101010101" pitchFamily="49" charset="-122"/>
              </a:rPr>
              <a:t>  </a:t>
            </a:r>
            <a:r>
              <a:rPr lang="en-US" altLang="zh-TW" dirty="0" err="1">
                <a:latin typeface="+mn-lt"/>
                <a:ea typeface="KaiTi" panose="02010609060101010101" pitchFamily="49" charset="-122"/>
              </a:rPr>
              <a:t>duì</a:t>
            </a:r>
            <a:r>
              <a:rPr lang="zh-TW" altLang="en-US" dirty="0">
                <a:latin typeface="+mn-lt"/>
                <a:ea typeface="KaiTi" panose="02010609060101010101" pitchFamily="49" charset="-122"/>
              </a:rPr>
              <a:t>     </a:t>
            </a:r>
            <a:r>
              <a:rPr lang="en-US" altLang="zh-TW" dirty="0">
                <a:latin typeface="+mn-lt"/>
                <a:ea typeface="KaiTi" panose="02010609060101010101" pitchFamily="49" charset="-122"/>
              </a:rPr>
              <a:t>(to; with; for)	</a:t>
            </a:r>
            <a:r>
              <a:rPr lang="zh-TW" altLang="en-US" dirty="0">
                <a:latin typeface="+mn-lt"/>
                <a:ea typeface="KaiTi" panose="02010609060101010101" pitchFamily="49" charset="-122"/>
              </a:rPr>
              <a:t>     </a:t>
            </a:r>
            <a:r>
              <a:rPr lang="en-US" altLang="zh-TW" sz="3600" dirty="0">
                <a:latin typeface="+mn-lt"/>
                <a:ea typeface="宋体" panose="02010600030101010101" pitchFamily="2" charset="-122"/>
              </a:rPr>
              <a:t>p</a:t>
            </a:r>
            <a:r>
              <a:rPr lang="en-US" altLang="zh-CN" sz="3600" dirty="0">
                <a:latin typeface="+mn-lt"/>
                <a:ea typeface="宋体" panose="02010600030101010101" pitchFamily="2" charset="-122"/>
              </a:rPr>
              <a:t>reposition</a:t>
            </a:r>
            <a:endParaRPr lang="zh-CN" altLang="en-US" sz="3600" dirty="0">
              <a:latin typeface="+mn-lt"/>
              <a:ea typeface="宋体" panose="02010600030101010101" pitchFamily="2" charset="-12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F60468-2312-D14D-9477-D7D63FC44A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7389" y="55477"/>
            <a:ext cx="840020" cy="84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7754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8D57D3-B940-334D-B534-D70C462BC3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2557" y="1697288"/>
            <a:ext cx="7946415" cy="4351338"/>
          </a:xfrm>
        </p:spPr>
        <p:txBody>
          <a:bodyPr/>
          <a:lstStyle/>
          <a:p>
            <a:pPr marL="0" indent="0">
              <a:buNone/>
            </a:pPr>
            <a:r>
              <a:rPr lang="zh-CN" altLang="en-US" sz="60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我</a:t>
            </a:r>
            <a:r>
              <a:rPr lang="zh-CN" altLang="en-US" sz="80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对</a:t>
            </a:r>
            <a:r>
              <a:rPr lang="zh-CN" altLang="en-US" sz="60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花生</a:t>
            </a:r>
            <a:r>
              <a:rPr lang="zh-CN" altLang="en-US" sz="60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过敏</a:t>
            </a:r>
            <a:r>
              <a:rPr lang="zh-CN" altLang="en-US" sz="60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。</a:t>
            </a:r>
            <a:endParaRPr lang="en-US" altLang="zh-CN" sz="60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buNone/>
            </a:pPr>
            <a:r>
              <a:rPr lang="en-US" altLang="zh-CN" sz="3600" dirty="0" err="1">
                <a:solidFill>
                  <a:srgbClr val="007935"/>
                </a:solidFill>
                <a:ea typeface="宋体" panose="02010600030101010101" pitchFamily="2" charset="-122"/>
              </a:rPr>
              <a:t>Wǒ</a:t>
            </a:r>
            <a:r>
              <a:rPr lang="en-US" altLang="zh-CN" sz="3600" dirty="0">
                <a:solidFill>
                  <a:srgbClr val="007935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007935"/>
                </a:solidFill>
                <a:ea typeface="宋体" panose="02010600030101010101" pitchFamily="2" charset="-122"/>
              </a:rPr>
              <a:t>duì</a:t>
            </a:r>
            <a:r>
              <a:rPr lang="en-US" altLang="zh-CN" sz="3600" dirty="0">
                <a:solidFill>
                  <a:srgbClr val="007935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007935"/>
                </a:solidFill>
                <a:ea typeface="宋体" panose="02010600030101010101" pitchFamily="2" charset="-122"/>
              </a:rPr>
              <a:t>huāshēng</a:t>
            </a:r>
            <a:r>
              <a:rPr lang="en-US" altLang="zh-CN" sz="3600" dirty="0">
                <a:solidFill>
                  <a:srgbClr val="007935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007935"/>
                </a:solidFill>
                <a:ea typeface="宋体" panose="02010600030101010101" pitchFamily="2" charset="-122"/>
              </a:rPr>
              <a:t>guòmǐn</a:t>
            </a:r>
            <a:r>
              <a:rPr lang="en-US" altLang="zh-CN" sz="3600" dirty="0">
                <a:solidFill>
                  <a:srgbClr val="007935"/>
                </a:solidFill>
                <a:ea typeface="宋体" panose="02010600030101010101" pitchFamily="2" charset="-122"/>
              </a:rPr>
              <a:t>. </a:t>
            </a:r>
          </a:p>
          <a:p>
            <a:pPr marL="0" indent="0">
              <a:buNone/>
            </a:pPr>
            <a:r>
              <a:rPr lang="en-US" altLang="zh-CN" sz="3600" dirty="0">
                <a:solidFill>
                  <a:srgbClr val="007935"/>
                </a:solidFill>
                <a:ea typeface="宋体" panose="02010600030101010101" pitchFamily="2" charset="-122"/>
              </a:rPr>
              <a:t>I am allergic to peanuts.</a:t>
            </a:r>
            <a:endParaRPr lang="zh-CN" altLang="en-US" sz="3600" dirty="0">
              <a:solidFill>
                <a:srgbClr val="007935"/>
              </a:solidFill>
              <a:ea typeface="宋体" panose="02010600030101010101" pitchFamily="2" charset="-122"/>
            </a:endParaRPr>
          </a:p>
          <a:p>
            <a:endParaRPr lang="en-US" altLang="zh-CN" dirty="0">
              <a:ea typeface="宋体" panose="02010600030101010101" pitchFamily="2" charset="-122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2E143F0-A171-8F45-A5CE-4D2DCE0F6909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97856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6000" dirty="0">
                <a:latin typeface="KaiTi" panose="02010609060101010101" pitchFamily="49" charset="-122"/>
                <a:ea typeface="KaiTi" panose="02010609060101010101" pitchFamily="49" charset="-122"/>
              </a:rPr>
              <a:t>对</a:t>
            </a:r>
            <a:r>
              <a:rPr lang="zh-TW" altLang="en-US" sz="6000" dirty="0">
                <a:latin typeface="KaiTi" panose="02010609060101010101" pitchFamily="49" charset="-122"/>
                <a:ea typeface="KaiTi" panose="02010609060101010101" pitchFamily="49" charset="-122"/>
              </a:rPr>
              <a:t>  </a:t>
            </a:r>
            <a:r>
              <a:rPr lang="en-US" altLang="zh-TW" dirty="0" err="1">
                <a:latin typeface="+mn-lt"/>
                <a:ea typeface="KaiTi" panose="02010609060101010101" pitchFamily="49" charset="-122"/>
              </a:rPr>
              <a:t>duì</a:t>
            </a:r>
            <a:r>
              <a:rPr lang="zh-TW" altLang="en-US" dirty="0">
                <a:latin typeface="+mn-lt"/>
                <a:ea typeface="KaiTi" panose="02010609060101010101" pitchFamily="49" charset="-122"/>
              </a:rPr>
              <a:t>     </a:t>
            </a:r>
            <a:r>
              <a:rPr lang="en-US" altLang="zh-TW" dirty="0">
                <a:latin typeface="+mn-lt"/>
                <a:ea typeface="KaiTi" panose="02010609060101010101" pitchFamily="49" charset="-122"/>
              </a:rPr>
              <a:t>(to; with; for)	</a:t>
            </a:r>
            <a:r>
              <a:rPr lang="zh-TW" altLang="en-US" dirty="0">
                <a:latin typeface="+mn-lt"/>
                <a:ea typeface="KaiTi" panose="02010609060101010101" pitchFamily="49" charset="-122"/>
              </a:rPr>
              <a:t>     </a:t>
            </a:r>
            <a:r>
              <a:rPr lang="en-US" altLang="zh-TW" sz="3600" dirty="0">
                <a:latin typeface="+mn-lt"/>
                <a:ea typeface="宋体" panose="02010600030101010101" pitchFamily="2" charset="-122"/>
              </a:rPr>
              <a:t>p</a:t>
            </a:r>
            <a:r>
              <a:rPr lang="en-US" altLang="zh-CN" sz="3600" dirty="0">
                <a:latin typeface="+mn-lt"/>
                <a:ea typeface="宋体" panose="02010600030101010101" pitchFamily="2" charset="-122"/>
              </a:rPr>
              <a:t>reposition</a:t>
            </a:r>
            <a:endParaRPr lang="zh-CN" altLang="en-US" sz="3600" dirty="0">
              <a:latin typeface="+mn-lt"/>
              <a:ea typeface="宋体" panose="02010600030101010101" pitchFamily="2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5B809A-CC23-6B4D-9607-C1283676BE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7389" y="55477"/>
            <a:ext cx="840020" cy="840020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A34CEB41-4639-6947-920C-EBAC6C7FE37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334249" y="1566905"/>
            <a:ext cx="3863139" cy="3863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06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4122" y="976847"/>
            <a:ext cx="11652739" cy="5482567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altLang="zh-CN" sz="57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zh-CN" sz="176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Q: </a:t>
            </a:r>
            <a:r>
              <a:rPr lang="zh-CN" altLang="en-US" sz="176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你</a:t>
            </a:r>
            <a:r>
              <a:rPr lang="zh-CN" altLang="en-US" sz="176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对</a:t>
            </a:r>
            <a:r>
              <a:rPr lang="zh-CN" altLang="en-US" sz="176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什么</a:t>
            </a:r>
            <a:r>
              <a:rPr lang="zh-CN" altLang="en-US" sz="176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过敏</a:t>
            </a:r>
            <a:r>
              <a:rPr lang="zh-CN" altLang="en-US" sz="176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？</a:t>
            </a:r>
            <a:r>
              <a:rPr lang="en-US" altLang="zh-CN" sz="176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en-US" altLang="zh-CN" sz="144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What are you allergic to</a:t>
            </a:r>
            <a:r>
              <a:rPr lang="zh-CN" altLang="en-US" sz="144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？</a:t>
            </a:r>
            <a:endParaRPr lang="en-US" altLang="zh-CN" sz="14400" dirty="0">
              <a:solidFill>
                <a:srgbClr val="007935"/>
              </a:solidFill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zh-CN" sz="176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A: </a:t>
            </a:r>
            <a:r>
              <a:rPr lang="zh-CN" altLang="en-US" sz="176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我对</a:t>
            </a:r>
            <a:r>
              <a:rPr lang="en-US" altLang="zh-CN" sz="176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___</a:t>
            </a:r>
            <a:r>
              <a:rPr lang="zh-CN" altLang="en-US" sz="176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过敏。</a:t>
            </a:r>
            <a:r>
              <a:rPr lang="en-US" altLang="zh-CN" sz="12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(</a:t>
            </a:r>
            <a:r>
              <a:rPr lang="zh-CN" altLang="en-US" sz="12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花、味精、花生、花粉</a:t>
            </a:r>
            <a:r>
              <a:rPr lang="en-US" altLang="zh-CN" sz="12800" dirty="0" err="1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fěn</a:t>
            </a:r>
            <a:r>
              <a:rPr lang="zh-CN" altLang="en-US" sz="12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、灰尘）</a:t>
            </a:r>
            <a:r>
              <a:rPr lang="zh-CN" altLang="en-US" sz="135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　</a:t>
            </a:r>
            <a:endParaRPr lang="en-US" altLang="zh-CN" sz="135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altLang="zh-CN" sz="57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altLang="zh-CN" sz="176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zh-CN" altLang="en-US" sz="176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我</a:t>
            </a:r>
            <a:r>
              <a:rPr lang="zh-CN" altLang="en-US" sz="176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对</a:t>
            </a:r>
            <a:r>
              <a:rPr lang="zh-CN" altLang="en-US" sz="176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什么东西都不会</a:t>
            </a:r>
            <a:r>
              <a:rPr lang="zh-CN" altLang="en-US" sz="176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过敏</a:t>
            </a:r>
            <a:r>
              <a:rPr lang="zh-CN" altLang="en-US" sz="176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。</a:t>
            </a:r>
            <a:endParaRPr lang="en-US" altLang="zh-CN" sz="176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zh-CN" sz="160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   I am not allergic to anything.</a:t>
            </a:r>
            <a:endParaRPr lang="en-US" altLang="zh-CN" sz="176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altLang="zh-CN" sz="57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altLang="zh-CN" sz="57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altLang="zh-CN" sz="57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altLang="zh-CN" sz="57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zh-CN" altLang="en-US" sz="160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过：过冷、过热、过多、过少、</a:t>
            </a:r>
            <a:r>
              <a:rPr lang="zh-CN" altLang="en-US" sz="160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过高、</a:t>
            </a:r>
            <a:endParaRPr lang="en-US" altLang="zh-CN" sz="160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endParaRPr lang="en-US" altLang="zh-CN" b="1" dirty="0"/>
          </a:p>
          <a:p>
            <a:pPr>
              <a:buNone/>
            </a:pPr>
            <a:endParaRPr lang="en-US" altLang="zh-CN" b="1" dirty="0"/>
          </a:p>
          <a:p>
            <a:endParaRPr lang="en-US" altLang="zh-CN" b="1" dirty="0"/>
          </a:p>
          <a:p>
            <a:pPr>
              <a:buNone/>
            </a:pPr>
            <a:endParaRPr lang="en-US" altLang="zh-CN" b="1" dirty="0"/>
          </a:p>
          <a:p>
            <a:endParaRPr lang="en-US" b="1" dirty="0"/>
          </a:p>
          <a:p>
            <a:endParaRPr lang="en-US" b="1" dirty="0"/>
          </a:p>
        </p:txBody>
      </p:sp>
      <p:pic>
        <p:nvPicPr>
          <p:cNvPr id="3074" name="Picture 2" descr="mage result for allergy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974" y="3270740"/>
            <a:ext cx="3476411" cy="2340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2A2A5C9-B786-5443-8551-DDB0A5AA2118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7268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5400" dirty="0">
                <a:latin typeface="KaiTi" panose="02010609060101010101" pitchFamily="49" charset="-122"/>
                <a:ea typeface="KaiTi" panose="02010609060101010101" pitchFamily="49" charset="-122"/>
              </a:rPr>
              <a:t>对</a:t>
            </a:r>
            <a:r>
              <a:rPr lang="zh-TW" altLang="en-US" sz="5400" dirty="0"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zh-TW" altLang="en-US" sz="6000" dirty="0"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en-US" altLang="zh-TW" sz="3500" dirty="0" err="1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duì</a:t>
            </a:r>
            <a:r>
              <a:rPr lang="zh-TW" altLang="en-US" sz="35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    </a:t>
            </a:r>
            <a:r>
              <a:rPr lang="en-US" altLang="zh-TW" sz="35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(to; with; for)	</a:t>
            </a:r>
            <a:r>
              <a:rPr lang="zh-TW" altLang="en-US" sz="35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    </a:t>
            </a:r>
            <a:r>
              <a:rPr lang="en-US" altLang="zh-TW" sz="35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p</a:t>
            </a:r>
            <a:r>
              <a:rPr lang="en-US" altLang="zh-CN" sz="35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reposition</a:t>
            </a:r>
            <a:endParaRPr lang="zh-CN" altLang="en-US" sz="350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B65A5F-23A6-C74D-8565-9CA0966257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1385" y="35861"/>
            <a:ext cx="666024" cy="66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304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738" y="1705708"/>
            <a:ext cx="11031415" cy="4097215"/>
          </a:xfrm>
        </p:spPr>
        <p:txBody>
          <a:bodyPr>
            <a:normAutofit/>
          </a:bodyPr>
          <a:lstStyle/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______</a:t>
            </a:r>
            <a:r>
              <a:rPr lang="zh-CN" altLang="en-US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对</a:t>
            </a:r>
            <a:r>
              <a:rPr lang="en-US" altLang="zh-CN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_______ + (</a:t>
            </a:r>
            <a:r>
              <a:rPr lang="zh-CN" altLang="en-US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没</a:t>
            </a:r>
            <a:r>
              <a:rPr lang="en-US" altLang="zh-CN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)</a:t>
            </a:r>
            <a:r>
              <a:rPr lang="zh-CN" altLang="en-US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有用</a:t>
            </a:r>
            <a:endParaRPr lang="en-US" altLang="zh-CN" sz="54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>
              <a:buNone/>
            </a:pPr>
            <a:r>
              <a:rPr lang="en-US" altLang="zh-CN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				          (</a:t>
            </a:r>
            <a:r>
              <a:rPr lang="zh-CN" altLang="en-US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不</a:t>
            </a:r>
            <a:r>
              <a:rPr lang="en-US" altLang="zh-CN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)</a:t>
            </a:r>
            <a:r>
              <a:rPr lang="zh-CN" altLang="en-US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过敏</a:t>
            </a:r>
            <a:endParaRPr lang="en-US" altLang="zh-CN" sz="54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>
              <a:buNone/>
            </a:pPr>
            <a:r>
              <a:rPr lang="en-US" altLang="zh-CN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				          (</a:t>
            </a:r>
            <a:r>
              <a:rPr lang="zh-CN" altLang="en-US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没</a:t>
            </a:r>
            <a:r>
              <a:rPr lang="en-US" altLang="zh-CN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)</a:t>
            </a:r>
            <a:r>
              <a:rPr lang="zh-CN" altLang="en-US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有帮助</a:t>
            </a:r>
            <a:endParaRPr lang="en-US" altLang="zh-CN" sz="54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>
              <a:buNone/>
            </a:pPr>
            <a:r>
              <a:rPr lang="en-US" sz="3400" dirty="0">
                <a:solidFill>
                  <a:srgbClr val="FF0000"/>
                </a:solidFill>
              </a:rPr>
              <a:t>				</a:t>
            </a:r>
            <a:endParaRPr lang="en-US" dirty="0"/>
          </a:p>
          <a:p>
            <a:pPr marL="0" indent="0">
              <a:buNone/>
            </a:pP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BC65165-3B65-A34B-90EB-354C41D5E744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7268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5400" dirty="0">
                <a:latin typeface="KaiTi" panose="02010609060101010101" pitchFamily="49" charset="-122"/>
                <a:ea typeface="KaiTi" panose="02010609060101010101" pitchFamily="49" charset="-122"/>
              </a:rPr>
              <a:t>对</a:t>
            </a:r>
            <a:r>
              <a:rPr lang="zh-TW" altLang="en-US" sz="5400" dirty="0"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zh-TW" altLang="en-US" sz="6000" dirty="0"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en-US" altLang="zh-TW" sz="3500" dirty="0" err="1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duì</a:t>
            </a:r>
            <a:r>
              <a:rPr lang="zh-TW" altLang="en-US" sz="35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    </a:t>
            </a:r>
            <a:r>
              <a:rPr lang="en-US" altLang="zh-TW" sz="35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(to; with; for)	</a:t>
            </a:r>
            <a:r>
              <a:rPr lang="zh-TW" altLang="en-US" sz="35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    </a:t>
            </a:r>
            <a:r>
              <a:rPr lang="en-US" altLang="zh-TW" sz="35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p</a:t>
            </a:r>
            <a:r>
              <a:rPr lang="en-US" altLang="zh-CN" sz="35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reposition</a:t>
            </a:r>
            <a:endParaRPr lang="zh-CN" altLang="en-US" sz="350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4E28FC-52E2-164D-A279-E206AAD112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1385" y="35861"/>
            <a:ext cx="666024" cy="66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831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691"/>
            <a:ext cx="12192000" cy="1892369"/>
          </a:xfrm>
          <a:noFill/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rgbClr val="7030A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对</a:t>
            </a:r>
            <a:r>
              <a:rPr lang="en-US" altLang="zh-CN" sz="3200" dirty="0">
                <a:solidFill>
                  <a:srgbClr val="7030A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…</a:t>
            </a:r>
            <a:r>
              <a:rPr lang="zh-CN" altLang="en-US" sz="3200" dirty="0">
                <a:solidFill>
                  <a:srgbClr val="7030A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        感兴趣 </a:t>
            </a:r>
            <a:r>
              <a:rPr lang="en-US" altLang="zh-CN" sz="3200" dirty="0" err="1">
                <a:solidFill>
                  <a:srgbClr val="7030A0"/>
                </a:solidFill>
                <a:latin typeface="+mn-lt"/>
                <a:ea typeface="KaiTi" panose="02010609060101010101" pitchFamily="49" charset="-122"/>
                <a:cs typeface="Calibri" panose="020F0502020204030204" pitchFamily="34" charset="0"/>
              </a:rPr>
              <a:t>xìngqù</a:t>
            </a:r>
            <a:r>
              <a:rPr lang="zh-CN" altLang="en-US" sz="3200" dirty="0">
                <a:solidFill>
                  <a:srgbClr val="7030A0"/>
                </a:solidFill>
                <a:latin typeface="+mn-lt"/>
                <a:ea typeface="KaiTi" panose="02010609060101010101" pitchFamily="49" charset="-122"/>
                <a:cs typeface="Calibri" panose="020F0502020204030204" pitchFamily="34" charset="0"/>
              </a:rPr>
              <a:t>                            </a:t>
            </a:r>
            <a:r>
              <a:rPr lang="en-US" altLang="zh-CN" sz="3200" dirty="0">
                <a:solidFill>
                  <a:srgbClr val="7030A0"/>
                </a:solidFill>
                <a:latin typeface="+mn-lt"/>
                <a:ea typeface="KaiTi" panose="02010609060101010101" pitchFamily="49" charset="-122"/>
                <a:cs typeface="Calibri" panose="020F0502020204030204" pitchFamily="34" charset="0"/>
              </a:rPr>
              <a:t>interested in…</a:t>
            </a:r>
            <a:br>
              <a:rPr lang="en-US" altLang="zh-CN" sz="3200" dirty="0">
                <a:solidFill>
                  <a:srgbClr val="7030A0"/>
                </a:solidFill>
                <a:latin typeface="+mn-lt"/>
                <a:ea typeface="KaiTi" panose="02010609060101010101" pitchFamily="49" charset="-122"/>
                <a:cs typeface="Calibri" panose="020F0502020204030204" pitchFamily="34" charset="0"/>
              </a:rPr>
            </a:br>
            <a:r>
              <a:rPr lang="zh-CN" altLang="en-US" sz="3200" dirty="0">
                <a:solidFill>
                  <a:srgbClr val="7030A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对</a:t>
            </a:r>
            <a:r>
              <a:rPr lang="en-US" altLang="zh-CN" sz="3200" dirty="0">
                <a:solidFill>
                  <a:srgbClr val="7030A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…</a:t>
            </a:r>
            <a:r>
              <a:rPr lang="zh-CN" altLang="en-US" sz="3200" dirty="0">
                <a:solidFill>
                  <a:srgbClr val="7030A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      很感兴趣 </a:t>
            </a:r>
            <a:r>
              <a:rPr lang="en-US" altLang="zh-CN" sz="3200" dirty="0" err="1">
                <a:solidFill>
                  <a:srgbClr val="7030A0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xìngqù</a:t>
            </a:r>
            <a:r>
              <a:rPr lang="zh-CN" altLang="en-US" sz="3200" dirty="0">
                <a:solidFill>
                  <a:srgbClr val="7030A0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                   </a:t>
            </a:r>
            <a:r>
              <a:rPr lang="en-US" altLang="zh-CN" sz="3200" dirty="0">
                <a:solidFill>
                  <a:srgbClr val="7030A0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very</a:t>
            </a:r>
            <a:r>
              <a:rPr lang="zh-CN" altLang="en-US" sz="3200" dirty="0">
                <a:solidFill>
                  <a:srgbClr val="7030A0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sz="3200" dirty="0">
                <a:solidFill>
                  <a:srgbClr val="7030A0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interested in…</a:t>
            </a:r>
            <a:br>
              <a:rPr lang="en-US" altLang="zh-CN" sz="3200" dirty="0">
                <a:solidFill>
                  <a:srgbClr val="7030A0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</a:br>
            <a:r>
              <a:rPr lang="zh-CN" altLang="en-US" sz="3200" dirty="0">
                <a:solidFill>
                  <a:srgbClr val="7030A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对</a:t>
            </a:r>
            <a:r>
              <a:rPr lang="en-US" altLang="zh-CN" sz="3200" dirty="0">
                <a:solidFill>
                  <a:srgbClr val="7030A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…</a:t>
            </a:r>
            <a:r>
              <a:rPr lang="zh-CN" altLang="en-US" sz="3200" dirty="0">
                <a:solidFill>
                  <a:srgbClr val="7030A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      不感兴趣 </a:t>
            </a:r>
            <a:r>
              <a:rPr lang="en-US" altLang="zh-CN" sz="3200" dirty="0" err="1">
                <a:solidFill>
                  <a:srgbClr val="7030A0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xìngqù</a:t>
            </a:r>
            <a:r>
              <a:rPr lang="zh-CN" altLang="en-US" sz="3200" dirty="0">
                <a:solidFill>
                  <a:srgbClr val="7030A0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                    </a:t>
            </a:r>
            <a:r>
              <a:rPr lang="en-US" altLang="zh-CN" sz="3200" dirty="0">
                <a:solidFill>
                  <a:srgbClr val="7030A0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not interested in…</a:t>
            </a:r>
            <a:endParaRPr lang="en-US" sz="3200" dirty="0">
              <a:solidFill>
                <a:srgbClr val="7030A0"/>
              </a:solidFill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025462"/>
            <a:ext cx="11826395" cy="3058815"/>
          </a:xfrm>
        </p:spPr>
        <p:txBody>
          <a:bodyPr>
            <a:normAutofit fontScale="85000" lnSpcReduction="10000"/>
          </a:bodyPr>
          <a:lstStyle/>
          <a:p>
            <a:pPr marL="0" lv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zh-CN" sz="40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Q</a:t>
            </a:r>
            <a:r>
              <a:rPr lang="zh-CN" altLang="en-US" sz="40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：你对什么感兴趣</a:t>
            </a:r>
            <a:r>
              <a:rPr lang="en-US" altLang="zh-CN" sz="40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?</a:t>
            </a:r>
            <a:r>
              <a:rPr lang="zh-CN" altLang="en-US" sz="40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en-US" altLang="zh-CN" sz="32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What are you interested in?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altLang="zh-CN" sz="40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lv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en-US" altLang="zh-CN" sz="40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A</a:t>
            </a:r>
            <a:r>
              <a:rPr lang="zh-CN" altLang="en-US" sz="40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：我对</a:t>
            </a:r>
            <a:r>
              <a:rPr lang="en-US" altLang="zh-CN" sz="40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_______</a:t>
            </a:r>
            <a:r>
              <a:rPr lang="zh-CN" altLang="en-US" sz="40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很感兴趣。</a:t>
            </a:r>
            <a:r>
              <a:rPr lang="en-US" altLang="zh-CN" sz="32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I</a:t>
            </a:r>
            <a:r>
              <a:rPr lang="zh-CN" altLang="en-US" sz="32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sz="32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am interested in Chinese/music/dancing.</a:t>
            </a:r>
            <a:endParaRPr lang="en-US" sz="40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altLang="zh-CN" sz="40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zh-CN" altLang="en-US" sz="40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      中文</a:t>
            </a:r>
            <a:r>
              <a:rPr lang="en-US" altLang="zh-CN" sz="40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/</a:t>
            </a:r>
            <a:r>
              <a:rPr lang="zh-CN" altLang="en-US" sz="40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音乐</a:t>
            </a:r>
            <a:r>
              <a:rPr lang="en-US" altLang="zh-CN" sz="40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/</a:t>
            </a:r>
            <a:r>
              <a:rPr lang="zh-CN" altLang="en-US" sz="40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跳舞</a:t>
            </a:r>
            <a:r>
              <a:rPr lang="en-US" altLang="zh-CN" sz="40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/</a:t>
            </a:r>
            <a:r>
              <a:rPr lang="zh-CN" altLang="en-US" sz="40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摄影</a:t>
            </a:r>
            <a:r>
              <a:rPr lang="en-US" altLang="zh-CN" sz="32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shèyǐng</a:t>
            </a:r>
            <a:endParaRPr lang="en-US" sz="3200" dirty="0">
              <a:solidFill>
                <a:srgbClr val="007935"/>
              </a:solidFill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158A922-1591-A448-9226-ADA141439E86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7268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5400" dirty="0">
                <a:latin typeface="KaiTi" panose="02010609060101010101" pitchFamily="49" charset="-122"/>
                <a:ea typeface="KaiTi" panose="02010609060101010101" pitchFamily="49" charset="-122"/>
              </a:rPr>
              <a:t>对</a:t>
            </a:r>
            <a:r>
              <a:rPr lang="zh-TW" altLang="en-US" sz="5400" dirty="0"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zh-TW" altLang="en-US" sz="6000" dirty="0"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en-US" altLang="zh-TW" sz="3500" dirty="0" err="1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duì</a:t>
            </a:r>
            <a:r>
              <a:rPr lang="zh-TW" altLang="en-US" sz="35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    </a:t>
            </a:r>
            <a:r>
              <a:rPr lang="en-US" altLang="zh-TW" sz="35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(to; with; for)	</a:t>
            </a:r>
            <a:r>
              <a:rPr lang="zh-TW" altLang="en-US" sz="35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    </a:t>
            </a:r>
            <a:r>
              <a:rPr lang="en-US" altLang="zh-TW" sz="35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p</a:t>
            </a:r>
            <a:r>
              <a:rPr lang="en-US" altLang="zh-CN" sz="35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reposition</a:t>
            </a:r>
            <a:endParaRPr lang="zh-CN" altLang="en-US" sz="350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01C57F-A7E8-ED43-9F73-9CA2DF04BC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1385" y="35861"/>
            <a:ext cx="666024" cy="66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22328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8D57D3-B940-334D-B534-D70C462BC3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2557" y="1697288"/>
            <a:ext cx="7946415" cy="4351338"/>
          </a:xfrm>
        </p:spPr>
        <p:txBody>
          <a:bodyPr/>
          <a:lstStyle/>
          <a:p>
            <a:pPr marL="0" indent="0">
              <a:buNone/>
            </a:pPr>
            <a:r>
              <a:rPr lang="zh-CN" altLang="en-US" sz="60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这种药</a:t>
            </a:r>
            <a:r>
              <a:rPr lang="zh-CN" altLang="en-US" sz="80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对</a:t>
            </a:r>
            <a:r>
              <a:rPr lang="zh-CN" altLang="en-US" sz="60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感冒很有用。</a:t>
            </a:r>
            <a:endParaRPr lang="en-US" altLang="zh-CN" sz="60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buNone/>
            </a:pPr>
            <a:r>
              <a:rPr lang="en-US" altLang="zh-CN" sz="3600" dirty="0" err="1">
                <a:solidFill>
                  <a:srgbClr val="007935"/>
                </a:solidFill>
                <a:ea typeface="宋体" panose="02010600030101010101" pitchFamily="2" charset="-122"/>
              </a:rPr>
              <a:t>Zhè</a:t>
            </a:r>
            <a:r>
              <a:rPr lang="en-US" altLang="zh-CN" sz="3600" dirty="0">
                <a:solidFill>
                  <a:srgbClr val="007935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007935"/>
                </a:solidFill>
                <a:ea typeface="宋体" panose="02010600030101010101" pitchFamily="2" charset="-122"/>
              </a:rPr>
              <a:t>zhǒng</a:t>
            </a:r>
            <a:r>
              <a:rPr lang="en-US" altLang="zh-CN" sz="3600" dirty="0">
                <a:solidFill>
                  <a:srgbClr val="007935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007935"/>
                </a:solidFill>
                <a:ea typeface="宋体" panose="02010600030101010101" pitchFamily="2" charset="-122"/>
              </a:rPr>
              <a:t>yào</a:t>
            </a:r>
            <a:r>
              <a:rPr lang="en-US" altLang="zh-CN" sz="3600" dirty="0">
                <a:solidFill>
                  <a:srgbClr val="007935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007935"/>
                </a:solidFill>
                <a:ea typeface="宋体" panose="02010600030101010101" pitchFamily="2" charset="-122"/>
              </a:rPr>
              <a:t>duì</a:t>
            </a:r>
            <a:r>
              <a:rPr lang="en-US" altLang="zh-CN" sz="3600" dirty="0">
                <a:solidFill>
                  <a:srgbClr val="007935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007935"/>
                </a:solidFill>
                <a:ea typeface="宋体" panose="02010600030101010101" pitchFamily="2" charset="-122"/>
              </a:rPr>
              <a:t>gǎnmào</a:t>
            </a:r>
            <a:r>
              <a:rPr lang="en-US" altLang="zh-CN" sz="3600" dirty="0">
                <a:solidFill>
                  <a:srgbClr val="007935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007935"/>
                </a:solidFill>
                <a:ea typeface="宋体" panose="02010600030101010101" pitchFamily="2" charset="-122"/>
              </a:rPr>
              <a:t>hěn</a:t>
            </a:r>
            <a:r>
              <a:rPr lang="en-US" altLang="zh-CN" sz="3600" dirty="0">
                <a:solidFill>
                  <a:srgbClr val="007935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007935"/>
                </a:solidFill>
                <a:ea typeface="宋体" panose="02010600030101010101" pitchFamily="2" charset="-122"/>
              </a:rPr>
              <a:t>yǒu</a:t>
            </a:r>
            <a:r>
              <a:rPr lang="en-US" altLang="zh-CN" sz="3600" dirty="0">
                <a:solidFill>
                  <a:srgbClr val="007935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007935"/>
                </a:solidFill>
                <a:ea typeface="宋体" panose="02010600030101010101" pitchFamily="2" charset="-122"/>
              </a:rPr>
              <a:t>yòng</a:t>
            </a:r>
            <a:r>
              <a:rPr lang="en-US" altLang="zh-CN" sz="3600" dirty="0">
                <a:solidFill>
                  <a:srgbClr val="007935"/>
                </a:solidFill>
                <a:ea typeface="宋体" panose="02010600030101010101" pitchFamily="2" charset="-122"/>
              </a:rPr>
              <a:t>. </a:t>
            </a:r>
          </a:p>
          <a:p>
            <a:pPr marL="0" indent="0">
              <a:buNone/>
            </a:pPr>
            <a:r>
              <a:rPr lang="en-US" altLang="zh-CN" sz="3600" dirty="0">
                <a:solidFill>
                  <a:srgbClr val="007935"/>
                </a:solidFill>
                <a:ea typeface="宋体" panose="02010600030101010101" pitchFamily="2" charset="-122"/>
              </a:rPr>
              <a:t>This medicine is very effective for colds.</a:t>
            </a:r>
            <a:endParaRPr lang="zh-CN" altLang="en-US" sz="3600" dirty="0">
              <a:solidFill>
                <a:srgbClr val="007935"/>
              </a:solidFill>
              <a:ea typeface="宋体" panose="02010600030101010101" pitchFamily="2" charset="-122"/>
            </a:endParaRPr>
          </a:p>
          <a:p>
            <a:endParaRPr lang="en-US" altLang="zh-CN" dirty="0">
              <a:ea typeface="宋体" panose="02010600030101010101" pitchFamily="2" charset="-122"/>
            </a:endParaRPr>
          </a:p>
        </p:txBody>
      </p:sp>
      <p:pic>
        <p:nvPicPr>
          <p:cNvPr id="19460" name="Picture 4" descr="C:\Documents and Settings\yan.DINGFAMILY\Local Settings\Temporary Internet Files\Content.IE5\9JY01K9M\MM900295154[1].gif">
            <a:extLst>
              <a:ext uri="{FF2B5EF4-FFF2-40B4-BE49-F238E27FC236}">
                <a16:creationId xmlns:a16="http://schemas.microsoft.com/office/drawing/2014/main" id="{1BABAB38-F967-484A-AB08-BF5D6523EC27}"/>
              </a:ext>
            </a:extLst>
          </p:cNvPr>
          <p:cNvPicPr>
            <a:picLocks noGrp="1" noChangeAspect="1" noChangeArrowheads="1" noCro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8972" y="3449053"/>
            <a:ext cx="3878437" cy="3071269"/>
          </a:xfrm>
          <a:noFill/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2E143F0-A171-8F45-A5CE-4D2DCE0F6909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97856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6000" dirty="0">
                <a:latin typeface="KaiTi" panose="02010609060101010101" pitchFamily="49" charset="-122"/>
                <a:ea typeface="KaiTi" panose="02010609060101010101" pitchFamily="49" charset="-122"/>
              </a:rPr>
              <a:t>对</a:t>
            </a:r>
            <a:r>
              <a:rPr lang="zh-TW" altLang="en-US" sz="6000" dirty="0">
                <a:latin typeface="KaiTi" panose="02010609060101010101" pitchFamily="49" charset="-122"/>
                <a:ea typeface="KaiTi" panose="02010609060101010101" pitchFamily="49" charset="-122"/>
              </a:rPr>
              <a:t>  </a:t>
            </a:r>
            <a:r>
              <a:rPr lang="en-US" altLang="zh-TW" dirty="0" err="1">
                <a:latin typeface="+mn-lt"/>
                <a:ea typeface="KaiTi" panose="02010609060101010101" pitchFamily="49" charset="-122"/>
              </a:rPr>
              <a:t>duì</a:t>
            </a:r>
            <a:r>
              <a:rPr lang="zh-TW" altLang="en-US" dirty="0">
                <a:latin typeface="+mn-lt"/>
                <a:ea typeface="KaiTi" panose="02010609060101010101" pitchFamily="49" charset="-122"/>
              </a:rPr>
              <a:t>     </a:t>
            </a:r>
            <a:r>
              <a:rPr lang="en-US" altLang="zh-TW" dirty="0">
                <a:latin typeface="+mn-lt"/>
                <a:ea typeface="KaiTi" panose="02010609060101010101" pitchFamily="49" charset="-122"/>
              </a:rPr>
              <a:t>(to; with; for)	</a:t>
            </a:r>
            <a:r>
              <a:rPr lang="zh-TW" altLang="en-US" dirty="0">
                <a:latin typeface="+mn-lt"/>
                <a:ea typeface="KaiTi" panose="02010609060101010101" pitchFamily="49" charset="-122"/>
              </a:rPr>
              <a:t>     </a:t>
            </a:r>
            <a:r>
              <a:rPr lang="en-US" altLang="zh-TW" sz="3600" dirty="0">
                <a:latin typeface="+mn-lt"/>
                <a:ea typeface="宋体" panose="02010600030101010101" pitchFamily="2" charset="-122"/>
              </a:rPr>
              <a:t>p</a:t>
            </a:r>
            <a:r>
              <a:rPr lang="en-US" altLang="zh-CN" sz="3600" dirty="0">
                <a:latin typeface="+mn-lt"/>
                <a:ea typeface="宋体" panose="02010600030101010101" pitchFamily="2" charset="-122"/>
              </a:rPr>
              <a:t>reposition</a:t>
            </a:r>
            <a:endParaRPr lang="zh-CN" altLang="en-US" sz="3600" dirty="0">
              <a:latin typeface="+mn-lt"/>
              <a:ea typeface="宋体" panose="02010600030101010101" pitchFamily="2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5B809A-CC23-6B4D-9607-C1283676BE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7389" y="55477"/>
            <a:ext cx="840020" cy="84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65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E4EE61-E822-6F4F-808E-9A88D5A81E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8547" y="1360404"/>
            <a:ext cx="11983453" cy="4351338"/>
          </a:xfrm>
        </p:spPr>
        <p:txBody>
          <a:bodyPr/>
          <a:lstStyle/>
          <a:p>
            <a:pPr marL="0" indent="0">
              <a:buNone/>
            </a:pPr>
            <a:r>
              <a:rPr lang="zh-CN" altLang="en-US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她的电脑</a:t>
            </a:r>
            <a:r>
              <a:rPr lang="zh-CN" altLang="en-US" sz="80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对</a:t>
            </a:r>
            <a:r>
              <a:rPr lang="zh-CN" altLang="en-US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她练习发音很有用。</a:t>
            </a:r>
            <a:endParaRPr lang="en-US" altLang="zh-CN" sz="54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buNone/>
            </a:pPr>
            <a:r>
              <a:rPr lang="en-US" altLang="zh-CN" sz="3600" dirty="0" err="1">
                <a:solidFill>
                  <a:srgbClr val="007935"/>
                </a:solidFill>
                <a:ea typeface="宋体" panose="02010600030101010101" pitchFamily="2" charset="-122"/>
              </a:rPr>
              <a:t>Tā</a:t>
            </a:r>
            <a:r>
              <a:rPr lang="en-US" altLang="zh-CN" sz="3600" dirty="0">
                <a:solidFill>
                  <a:srgbClr val="007935"/>
                </a:solidFill>
                <a:ea typeface="宋体" panose="02010600030101010101" pitchFamily="2" charset="-122"/>
              </a:rPr>
              <a:t> de </a:t>
            </a:r>
            <a:r>
              <a:rPr lang="en-US" altLang="zh-CN" sz="3600" dirty="0" err="1">
                <a:solidFill>
                  <a:srgbClr val="007935"/>
                </a:solidFill>
                <a:ea typeface="宋体" panose="02010600030101010101" pitchFamily="2" charset="-122"/>
              </a:rPr>
              <a:t>diànnǎo</a:t>
            </a:r>
            <a:r>
              <a:rPr lang="en-US" altLang="zh-CN" sz="3600" dirty="0">
                <a:solidFill>
                  <a:srgbClr val="007935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007935"/>
                </a:solidFill>
                <a:ea typeface="宋体" panose="02010600030101010101" pitchFamily="2" charset="-122"/>
              </a:rPr>
              <a:t>duì</a:t>
            </a:r>
            <a:r>
              <a:rPr lang="en-US" altLang="zh-CN" sz="3600" dirty="0">
                <a:solidFill>
                  <a:srgbClr val="007935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007935"/>
                </a:solidFill>
                <a:ea typeface="宋体" panose="02010600030101010101" pitchFamily="2" charset="-122"/>
              </a:rPr>
              <a:t>tā</a:t>
            </a:r>
            <a:r>
              <a:rPr lang="en-US" altLang="zh-CN" sz="3600" dirty="0">
                <a:solidFill>
                  <a:srgbClr val="007935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007935"/>
                </a:solidFill>
                <a:ea typeface="宋体" panose="02010600030101010101" pitchFamily="2" charset="-122"/>
              </a:rPr>
              <a:t>liànxí</a:t>
            </a:r>
            <a:r>
              <a:rPr lang="en-US" altLang="zh-CN" sz="3600" dirty="0">
                <a:solidFill>
                  <a:srgbClr val="007935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007935"/>
                </a:solidFill>
                <a:ea typeface="宋体" panose="02010600030101010101" pitchFamily="2" charset="-122"/>
              </a:rPr>
              <a:t>fāyīn</a:t>
            </a:r>
            <a:r>
              <a:rPr lang="en-US" altLang="zh-CN" sz="3600" dirty="0">
                <a:solidFill>
                  <a:srgbClr val="007935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007935"/>
                </a:solidFill>
                <a:ea typeface="宋体" panose="02010600030101010101" pitchFamily="2" charset="-122"/>
              </a:rPr>
              <a:t>hěn</a:t>
            </a:r>
            <a:r>
              <a:rPr lang="en-US" altLang="zh-CN" sz="3600" dirty="0">
                <a:solidFill>
                  <a:srgbClr val="007935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007935"/>
                </a:solidFill>
                <a:ea typeface="宋体" panose="02010600030101010101" pitchFamily="2" charset="-122"/>
              </a:rPr>
              <a:t>yǒu</a:t>
            </a:r>
            <a:r>
              <a:rPr lang="en-US" altLang="zh-CN" sz="3600" dirty="0">
                <a:solidFill>
                  <a:srgbClr val="007935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007935"/>
                </a:solidFill>
                <a:ea typeface="宋体" panose="02010600030101010101" pitchFamily="2" charset="-122"/>
              </a:rPr>
              <a:t>yòng</a:t>
            </a:r>
            <a:r>
              <a:rPr lang="en-US" altLang="zh-CN" sz="3600" dirty="0">
                <a:solidFill>
                  <a:srgbClr val="007935"/>
                </a:solidFill>
                <a:ea typeface="宋体" panose="02010600030101010101" pitchFamily="2" charset="-122"/>
              </a:rPr>
              <a:t>. </a:t>
            </a:r>
          </a:p>
          <a:p>
            <a:pPr marL="0" indent="0">
              <a:buNone/>
            </a:pPr>
            <a:r>
              <a:rPr lang="en-US" altLang="zh-CN" sz="3600" dirty="0">
                <a:solidFill>
                  <a:srgbClr val="007935"/>
                </a:solidFill>
                <a:ea typeface="宋体" panose="02010600030101010101" pitchFamily="2" charset="-122"/>
              </a:rPr>
              <a:t>Her computer is very useful for her pronunciation practice.</a:t>
            </a:r>
            <a:endParaRPr lang="zh-CN" altLang="en-US" sz="3600" dirty="0">
              <a:solidFill>
                <a:srgbClr val="007935"/>
              </a:solidFill>
              <a:ea typeface="宋体" panose="02010600030101010101" pitchFamily="2" charset="-122"/>
            </a:endParaRPr>
          </a:p>
        </p:txBody>
      </p:sp>
      <p:pic>
        <p:nvPicPr>
          <p:cNvPr id="20483" name="Picture 5" descr="C:\Documents and Settings\yan.DINGFAMILY\Local Settings\Temporary Internet Files\Content.IE5\9JY01K9M\MM900172564[1].gif">
            <a:extLst>
              <a:ext uri="{FF2B5EF4-FFF2-40B4-BE49-F238E27FC236}">
                <a16:creationId xmlns:a16="http://schemas.microsoft.com/office/drawing/2014/main" id="{65C2A6A8-6DAB-F645-B897-E664E2642A08}"/>
              </a:ext>
            </a:extLst>
          </p:cNvPr>
          <p:cNvPicPr>
            <a:picLocks noGrp="1" noChangeAspect="1" noChangeArrowheads="1" noCro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07342" y="3664409"/>
            <a:ext cx="2946419" cy="3224463"/>
          </a:xfrm>
          <a:noFill/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9230AF3-FDE7-2542-BB14-FB4A72629880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97856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6000" dirty="0">
                <a:latin typeface="KaiTi" panose="02010609060101010101" pitchFamily="49" charset="-122"/>
                <a:ea typeface="KaiTi" panose="02010609060101010101" pitchFamily="49" charset="-122"/>
              </a:rPr>
              <a:t>对</a:t>
            </a:r>
            <a:r>
              <a:rPr lang="zh-TW" altLang="en-US" sz="6000" dirty="0">
                <a:latin typeface="KaiTi" panose="02010609060101010101" pitchFamily="49" charset="-122"/>
                <a:ea typeface="KaiTi" panose="02010609060101010101" pitchFamily="49" charset="-122"/>
              </a:rPr>
              <a:t>  </a:t>
            </a:r>
            <a:r>
              <a:rPr lang="en-US" altLang="zh-TW" dirty="0" err="1">
                <a:latin typeface="+mn-lt"/>
                <a:ea typeface="KaiTi" panose="02010609060101010101" pitchFamily="49" charset="-122"/>
              </a:rPr>
              <a:t>duì</a:t>
            </a:r>
            <a:r>
              <a:rPr lang="zh-TW" altLang="en-US" dirty="0">
                <a:latin typeface="+mn-lt"/>
                <a:ea typeface="KaiTi" panose="02010609060101010101" pitchFamily="49" charset="-122"/>
              </a:rPr>
              <a:t>     </a:t>
            </a:r>
            <a:r>
              <a:rPr lang="en-US" altLang="zh-TW" dirty="0">
                <a:latin typeface="+mn-lt"/>
                <a:ea typeface="KaiTi" panose="02010609060101010101" pitchFamily="49" charset="-122"/>
              </a:rPr>
              <a:t>(to; with; for)	</a:t>
            </a:r>
            <a:r>
              <a:rPr lang="zh-TW" altLang="en-US" dirty="0">
                <a:latin typeface="+mn-lt"/>
                <a:ea typeface="KaiTi" panose="02010609060101010101" pitchFamily="49" charset="-122"/>
              </a:rPr>
              <a:t>     </a:t>
            </a:r>
            <a:r>
              <a:rPr lang="en-US" altLang="zh-TW" sz="3600" dirty="0">
                <a:latin typeface="+mn-lt"/>
                <a:ea typeface="宋体" panose="02010600030101010101" pitchFamily="2" charset="-122"/>
              </a:rPr>
              <a:t>p</a:t>
            </a:r>
            <a:r>
              <a:rPr lang="en-US" altLang="zh-CN" sz="3600" dirty="0">
                <a:latin typeface="+mn-lt"/>
                <a:ea typeface="宋体" panose="02010600030101010101" pitchFamily="2" charset="-122"/>
              </a:rPr>
              <a:t>reposition</a:t>
            </a:r>
            <a:endParaRPr lang="zh-CN" altLang="en-US" sz="3600" dirty="0">
              <a:latin typeface="+mn-lt"/>
              <a:ea typeface="宋体" panose="02010600030101010101" pitchFamily="2" charset="-12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CBD2A9-9B8B-3A40-BF24-C2D614EE6F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7389" y="55477"/>
            <a:ext cx="840020" cy="84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462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13323C-280E-CD48-9C45-0F2DE04C72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185937"/>
            <a:ext cx="9678259" cy="2682207"/>
          </a:xfrm>
        </p:spPr>
        <p:txBody>
          <a:bodyPr/>
          <a:lstStyle/>
          <a:p>
            <a:pPr marL="0" indent="0">
              <a:buNone/>
            </a:pPr>
            <a:r>
              <a:rPr lang="zh-CN" altLang="en-US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你一定</a:t>
            </a:r>
            <a:r>
              <a:rPr lang="zh-CN" altLang="en-US" sz="80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对</a:t>
            </a:r>
            <a:r>
              <a:rPr lang="zh-CN" altLang="en-US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什么东西</a:t>
            </a:r>
            <a:r>
              <a:rPr lang="zh-CN" altLang="en-US" sz="54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过敏</a:t>
            </a:r>
            <a:r>
              <a:rPr lang="zh-CN" altLang="en-US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了。</a:t>
            </a:r>
            <a:endParaRPr lang="en-US" altLang="zh-CN" sz="54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buNone/>
            </a:pPr>
            <a:r>
              <a:rPr lang="zh-TW" altLang="en-US" sz="3600" dirty="0">
                <a:solidFill>
                  <a:srgbClr val="007935"/>
                </a:solidFill>
                <a:ea typeface="宋体" panose="02010600030101010101" pitchFamily="2" charset="-122"/>
              </a:rPr>
              <a:t>  </a:t>
            </a:r>
            <a:r>
              <a:rPr lang="en-US" altLang="zh-CN" sz="3600" dirty="0" err="1">
                <a:solidFill>
                  <a:srgbClr val="007935"/>
                </a:solidFill>
                <a:ea typeface="宋体" panose="02010600030101010101" pitchFamily="2" charset="-122"/>
              </a:rPr>
              <a:t>Nǐ</a:t>
            </a:r>
            <a:r>
              <a:rPr lang="en-US" altLang="zh-CN" sz="3600" dirty="0">
                <a:solidFill>
                  <a:srgbClr val="007935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007935"/>
                </a:solidFill>
                <a:ea typeface="宋体" panose="02010600030101010101" pitchFamily="2" charset="-122"/>
              </a:rPr>
              <a:t>yídìng</a:t>
            </a:r>
            <a:r>
              <a:rPr lang="en-US" altLang="zh-CN" sz="3600" dirty="0">
                <a:solidFill>
                  <a:srgbClr val="007935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007935"/>
                </a:solidFill>
                <a:ea typeface="宋体" panose="02010600030101010101" pitchFamily="2" charset="-122"/>
              </a:rPr>
              <a:t>duì</a:t>
            </a:r>
            <a:r>
              <a:rPr lang="en-US" altLang="zh-CN" sz="3600" dirty="0">
                <a:solidFill>
                  <a:srgbClr val="007935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007935"/>
                </a:solidFill>
                <a:ea typeface="宋体" panose="02010600030101010101" pitchFamily="2" charset="-122"/>
              </a:rPr>
              <a:t>shénme</a:t>
            </a:r>
            <a:r>
              <a:rPr lang="en-US" altLang="zh-CN" sz="3600" dirty="0">
                <a:solidFill>
                  <a:srgbClr val="007935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007935"/>
                </a:solidFill>
                <a:ea typeface="宋体" panose="02010600030101010101" pitchFamily="2" charset="-122"/>
              </a:rPr>
              <a:t>dōngxi</a:t>
            </a:r>
            <a:r>
              <a:rPr lang="en-US" altLang="zh-CN" sz="3600" dirty="0">
                <a:solidFill>
                  <a:srgbClr val="007935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007935"/>
                </a:solidFill>
                <a:ea typeface="宋体" panose="02010600030101010101" pitchFamily="2" charset="-122"/>
              </a:rPr>
              <a:t>guòmǐn</a:t>
            </a:r>
            <a:r>
              <a:rPr lang="en-US" altLang="zh-CN" sz="3600" dirty="0">
                <a:solidFill>
                  <a:srgbClr val="007935"/>
                </a:solidFill>
                <a:ea typeface="宋体" panose="02010600030101010101" pitchFamily="2" charset="-122"/>
              </a:rPr>
              <a:t> le. </a:t>
            </a:r>
          </a:p>
          <a:p>
            <a:pPr marL="0" indent="0">
              <a:buNone/>
            </a:pPr>
            <a:r>
              <a:rPr lang="zh-TW" altLang="en-US" sz="3600" dirty="0">
                <a:solidFill>
                  <a:srgbClr val="007935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dirty="0">
                <a:solidFill>
                  <a:srgbClr val="007935"/>
                </a:solidFill>
                <a:ea typeface="宋体" panose="02010600030101010101" pitchFamily="2" charset="-122"/>
              </a:rPr>
              <a:t>You must be allergic to something.</a:t>
            </a:r>
            <a:r>
              <a:rPr lang="zh-TW" altLang="en-US" sz="3600" dirty="0">
                <a:solidFill>
                  <a:srgbClr val="007935"/>
                </a:solidFill>
                <a:ea typeface="宋体" panose="02010600030101010101" pitchFamily="2" charset="-122"/>
              </a:rPr>
              <a:t> </a:t>
            </a:r>
            <a:endParaRPr lang="zh-CN" altLang="en-US" sz="3600" dirty="0">
              <a:solidFill>
                <a:srgbClr val="007935"/>
              </a:solidFill>
              <a:ea typeface="宋体" panose="02010600030101010101" pitchFamily="2" charset="-122"/>
            </a:endParaRPr>
          </a:p>
        </p:txBody>
      </p:sp>
      <p:pic>
        <p:nvPicPr>
          <p:cNvPr id="7" name="Content Placeholder 1">
            <a:extLst>
              <a:ext uri="{FF2B5EF4-FFF2-40B4-BE49-F238E27FC236}">
                <a16:creationId xmlns:a16="http://schemas.microsoft.com/office/drawing/2014/main" id="{6C5C1C71-4431-C74B-A693-08757897C3B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76394" y="3643555"/>
            <a:ext cx="5181600" cy="31089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0FC371-B477-E643-A7A9-7FFB64F773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1606" y="3569563"/>
            <a:ext cx="4899817" cy="326144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1F7F674-5AD5-3746-814C-23475D82A745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97856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6000" dirty="0">
                <a:latin typeface="KaiTi" panose="02010609060101010101" pitchFamily="49" charset="-122"/>
                <a:ea typeface="KaiTi" panose="02010609060101010101" pitchFamily="49" charset="-122"/>
              </a:rPr>
              <a:t>对</a:t>
            </a:r>
            <a:r>
              <a:rPr lang="zh-TW" altLang="en-US" sz="6000" dirty="0">
                <a:latin typeface="KaiTi" panose="02010609060101010101" pitchFamily="49" charset="-122"/>
                <a:ea typeface="KaiTi" panose="02010609060101010101" pitchFamily="49" charset="-122"/>
              </a:rPr>
              <a:t>  </a:t>
            </a:r>
            <a:r>
              <a:rPr lang="en-US" altLang="zh-TW" dirty="0" err="1">
                <a:latin typeface="+mn-lt"/>
                <a:ea typeface="KaiTi" panose="02010609060101010101" pitchFamily="49" charset="-122"/>
              </a:rPr>
              <a:t>duì</a:t>
            </a:r>
            <a:r>
              <a:rPr lang="zh-TW" altLang="en-US" dirty="0">
                <a:latin typeface="+mn-lt"/>
                <a:ea typeface="KaiTi" panose="02010609060101010101" pitchFamily="49" charset="-122"/>
              </a:rPr>
              <a:t>     </a:t>
            </a:r>
            <a:r>
              <a:rPr lang="en-US" altLang="zh-TW" dirty="0">
                <a:latin typeface="+mn-lt"/>
                <a:ea typeface="KaiTi" panose="02010609060101010101" pitchFamily="49" charset="-122"/>
              </a:rPr>
              <a:t>(to; with; for)	</a:t>
            </a:r>
            <a:r>
              <a:rPr lang="zh-TW" altLang="en-US" dirty="0">
                <a:latin typeface="+mn-lt"/>
                <a:ea typeface="KaiTi" panose="02010609060101010101" pitchFamily="49" charset="-122"/>
              </a:rPr>
              <a:t>     </a:t>
            </a:r>
            <a:r>
              <a:rPr lang="en-US" altLang="zh-TW" sz="3600" dirty="0">
                <a:latin typeface="+mn-lt"/>
                <a:ea typeface="宋体" panose="02010600030101010101" pitchFamily="2" charset="-122"/>
              </a:rPr>
              <a:t>p</a:t>
            </a:r>
            <a:r>
              <a:rPr lang="en-US" altLang="zh-CN" sz="3600" dirty="0">
                <a:latin typeface="+mn-lt"/>
                <a:ea typeface="宋体" panose="02010600030101010101" pitchFamily="2" charset="-122"/>
              </a:rPr>
              <a:t>reposition</a:t>
            </a:r>
            <a:endParaRPr lang="zh-CN" altLang="en-US" sz="3600" dirty="0">
              <a:latin typeface="+mn-lt"/>
              <a:ea typeface="宋体" panose="02010600030101010101" pitchFamily="2" charset="-122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DA9C811-A681-1C4E-8139-DF419FE6B3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7389" y="55477"/>
            <a:ext cx="840020" cy="84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244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标题 1"/>
          <p:cNvSpPr>
            <a:spLocks noGrp="1"/>
          </p:cNvSpPr>
          <p:nvPr>
            <p:ph type="ctrTitle"/>
          </p:nvPr>
        </p:nvSpPr>
        <p:spPr>
          <a:xfrm>
            <a:off x="-1" y="14903"/>
            <a:ext cx="12115801" cy="1329530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l"/>
            <a:r>
              <a:rPr lang="zh-CN" alt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</a:t>
            </a:r>
            <a:r>
              <a:rPr lang="en-US" sz="2800" kern="0" dirty="0" err="1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Dì</a:t>
            </a:r>
            <a:r>
              <a:rPr lang="zh-CN" alt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zh-CN" alt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                </a:t>
            </a:r>
            <a:r>
              <a:rPr lang="en-US" sz="2800" kern="0" dirty="0" err="1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kè</a:t>
            </a:r>
            <a:r>
              <a:rPr 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: </a:t>
            </a:r>
            <a:r>
              <a:rPr lang="zh-CN" alt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      </a:t>
            </a:r>
            <a:r>
              <a:rPr lang="en-US" altLang="zh-CN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800" kern="0" dirty="0" err="1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kàn</a:t>
            </a:r>
            <a:r>
              <a:rPr lang="en-US" altLang="zh-CN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800" kern="0" dirty="0" err="1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bìng</a:t>
            </a:r>
            <a:r>
              <a:rPr 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54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/>
            </a:r>
            <a:br>
              <a:rPr lang="en-US" sz="54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</a:br>
            <a:r>
              <a:rPr lang="zh-CN" altLang="en-US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第十五课：看病</a:t>
            </a:r>
            <a:r>
              <a:rPr lang="en-US" altLang="zh-CN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en-US" sz="2800" kern="0" dirty="0">
                <a:solidFill>
                  <a:prstClr val="black"/>
                </a:solidFill>
                <a:latin typeface="Calibri" pitchFamily="34" charset="0"/>
              </a:rPr>
              <a:t>Lesson Fifteen: Seeing A Doctor</a:t>
            </a:r>
            <a:endParaRPr lang="zh-CN" altLang="en-US" sz="3200" dirty="0">
              <a:latin typeface="DFKai-SB" charset="0"/>
              <a:ea typeface="DFKai-SB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2297" y="64225"/>
            <a:ext cx="900628" cy="9006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0350" y="1471612"/>
            <a:ext cx="6281149" cy="5214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5089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27E3CD-1212-524D-8393-FEBD3953D0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199021" cy="4351338"/>
          </a:xfrm>
        </p:spPr>
        <p:txBody>
          <a:bodyPr/>
          <a:lstStyle/>
          <a:p>
            <a:r>
              <a:rPr lang="zh-CN" altLang="en-US" sz="8000" dirty="0">
                <a:latin typeface="KaiTi" panose="02010609060101010101" pitchFamily="49" charset="-122"/>
                <a:ea typeface="KaiTi" panose="02010609060101010101" pitchFamily="49" charset="-122"/>
              </a:rPr>
              <a:t>要不然 </a:t>
            </a:r>
            <a:endParaRPr lang="en-US" altLang="zh-CN" sz="80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457200" lvl="1" indent="0">
              <a:buNone/>
            </a:pPr>
            <a:r>
              <a:rPr lang="en-US" altLang="zh-CN" sz="3600" dirty="0" err="1">
                <a:ea typeface="宋体" panose="02010600030101010101" pitchFamily="2" charset="-122"/>
              </a:rPr>
              <a:t>yàobùrán</a:t>
            </a:r>
            <a:r>
              <a:rPr lang="en-US" altLang="zh-CN" sz="3600" dirty="0">
                <a:ea typeface="宋体" panose="02010600030101010101" pitchFamily="2" charset="-122"/>
              </a:rPr>
              <a:t> </a:t>
            </a:r>
          </a:p>
          <a:p>
            <a:pPr marL="457200" lvl="1" indent="0">
              <a:buNone/>
            </a:pPr>
            <a:r>
              <a:rPr lang="en-US" altLang="zh-CN" sz="3600" dirty="0">
                <a:ea typeface="宋体" panose="02010600030101010101" pitchFamily="2" charset="-122"/>
              </a:rPr>
              <a:t>Otherwise</a:t>
            </a:r>
          </a:p>
          <a:p>
            <a:endParaRPr lang="en-US" altLang="zh-CN" dirty="0">
              <a:ea typeface="宋体" panose="02010600030101010101" pitchFamily="2" charset="-122"/>
            </a:endParaRPr>
          </a:p>
          <a:p>
            <a:r>
              <a:rPr lang="en-US" altLang="zh-CN" dirty="0" err="1">
                <a:ea typeface="宋体" panose="02010600030101010101" pitchFamily="2" charset="-122"/>
              </a:rPr>
              <a:t>conj</a:t>
            </a:r>
            <a:endParaRPr lang="zh-CN" altLang="en-US" dirty="0">
              <a:ea typeface="宋体" panose="02010600030101010101" pitchFamily="2" charset="-122"/>
            </a:endParaRPr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0762584C-5159-854A-8023-B7D3ECACB57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435475" y="673769"/>
            <a:ext cx="5906294" cy="5906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43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6867" y="1944546"/>
            <a:ext cx="11604323" cy="2673753"/>
          </a:xfrm>
        </p:spPr>
        <p:txBody>
          <a:bodyPr>
            <a:normAutofit/>
          </a:bodyPr>
          <a:lstStyle/>
          <a:p>
            <a:r>
              <a:rPr lang="zh-CN" altLang="en-US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天气冷，你得穿暖和点，</a:t>
            </a:r>
            <a:r>
              <a:rPr lang="zh-CN" altLang="en-US" sz="44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要不然</a:t>
            </a:r>
            <a:r>
              <a:rPr lang="zh-CN" altLang="en-US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容易</a:t>
            </a:r>
            <a:r>
              <a:rPr lang="en-US" altLang="zh-CN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_____</a:t>
            </a:r>
            <a:r>
              <a:rPr lang="zh-CN" altLang="en-US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。</a:t>
            </a:r>
            <a:endParaRPr lang="en-US" altLang="zh-CN" sz="44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buNone/>
            </a:pPr>
            <a:r>
              <a:rPr lang="en-US" sz="3200" dirty="0" err="1">
                <a:solidFill>
                  <a:srgbClr val="007935"/>
                </a:solidFill>
              </a:rPr>
              <a:t>Tiānqì</a:t>
            </a:r>
            <a:r>
              <a:rPr lang="en-US" sz="3200" dirty="0">
                <a:solidFill>
                  <a:srgbClr val="007935"/>
                </a:solidFill>
              </a:rPr>
              <a:t> </a:t>
            </a:r>
            <a:r>
              <a:rPr lang="en-US" sz="3200" dirty="0" err="1">
                <a:solidFill>
                  <a:srgbClr val="007935"/>
                </a:solidFill>
              </a:rPr>
              <a:t>lěng</a:t>
            </a:r>
            <a:r>
              <a:rPr lang="en-US" sz="3200" dirty="0">
                <a:solidFill>
                  <a:srgbClr val="007935"/>
                </a:solidFill>
              </a:rPr>
              <a:t>, </a:t>
            </a:r>
            <a:r>
              <a:rPr lang="en-US" sz="3200" dirty="0" err="1">
                <a:solidFill>
                  <a:srgbClr val="007935"/>
                </a:solidFill>
              </a:rPr>
              <a:t>nǐ</a:t>
            </a:r>
            <a:r>
              <a:rPr lang="en-US" sz="3200" dirty="0">
                <a:solidFill>
                  <a:srgbClr val="007935"/>
                </a:solidFill>
              </a:rPr>
              <a:t> </a:t>
            </a:r>
            <a:r>
              <a:rPr lang="en-US" sz="3200" dirty="0" err="1">
                <a:solidFill>
                  <a:srgbClr val="007935"/>
                </a:solidFill>
              </a:rPr>
              <a:t>dé</a:t>
            </a:r>
            <a:r>
              <a:rPr lang="en-US" sz="3200" dirty="0">
                <a:solidFill>
                  <a:srgbClr val="007935"/>
                </a:solidFill>
              </a:rPr>
              <a:t> </a:t>
            </a:r>
            <a:r>
              <a:rPr lang="en-US" sz="3200" dirty="0" err="1">
                <a:solidFill>
                  <a:srgbClr val="007935"/>
                </a:solidFill>
              </a:rPr>
              <a:t>chuān</a:t>
            </a:r>
            <a:r>
              <a:rPr lang="en-US" sz="3200" dirty="0">
                <a:solidFill>
                  <a:srgbClr val="007935"/>
                </a:solidFill>
              </a:rPr>
              <a:t> </a:t>
            </a:r>
            <a:r>
              <a:rPr lang="en-US" sz="3200" dirty="0" err="1">
                <a:solidFill>
                  <a:srgbClr val="007935"/>
                </a:solidFill>
              </a:rPr>
              <a:t>nuǎnhuo</a:t>
            </a:r>
            <a:r>
              <a:rPr lang="en-US" sz="3200" dirty="0">
                <a:solidFill>
                  <a:srgbClr val="007935"/>
                </a:solidFill>
              </a:rPr>
              <a:t> </a:t>
            </a:r>
            <a:r>
              <a:rPr lang="en-US" sz="3200" dirty="0" err="1">
                <a:solidFill>
                  <a:srgbClr val="007935"/>
                </a:solidFill>
              </a:rPr>
              <a:t>diǎn</a:t>
            </a:r>
            <a:r>
              <a:rPr lang="en-US" sz="3200" dirty="0">
                <a:solidFill>
                  <a:srgbClr val="007935"/>
                </a:solidFill>
              </a:rPr>
              <a:t>, </a:t>
            </a:r>
            <a:r>
              <a:rPr lang="en-US" sz="3200" dirty="0" err="1">
                <a:solidFill>
                  <a:srgbClr val="007935"/>
                </a:solidFill>
              </a:rPr>
              <a:t>yào</a:t>
            </a:r>
            <a:r>
              <a:rPr lang="en-US" sz="3200" dirty="0">
                <a:solidFill>
                  <a:srgbClr val="007935"/>
                </a:solidFill>
              </a:rPr>
              <a:t> </a:t>
            </a:r>
            <a:r>
              <a:rPr lang="en-US" sz="3200" dirty="0" err="1">
                <a:solidFill>
                  <a:srgbClr val="007935"/>
                </a:solidFill>
              </a:rPr>
              <a:t>bùrán</a:t>
            </a:r>
            <a:r>
              <a:rPr lang="en-US" sz="3200" dirty="0">
                <a:solidFill>
                  <a:srgbClr val="007935"/>
                </a:solidFill>
              </a:rPr>
              <a:t> </a:t>
            </a:r>
            <a:r>
              <a:rPr lang="en-US" sz="3200" dirty="0" err="1">
                <a:solidFill>
                  <a:srgbClr val="007935"/>
                </a:solidFill>
              </a:rPr>
              <a:t>róngyì</a:t>
            </a:r>
            <a:endParaRPr lang="en-US" sz="3200" dirty="0">
              <a:solidFill>
                <a:srgbClr val="007935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007935"/>
                </a:solidFill>
              </a:rPr>
              <a:t>The weather is cold, you have to wear warmth, otherwise it is easy</a:t>
            </a:r>
            <a:r>
              <a:rPr lang="zh-CN" altLang="en-US" dirty="0">
                <a:solidFill>
                  <a:srgbClr val="007935"/>
                </a:solidFill>
              </a:rPr>
              <a:t> </a:t>
            </a:r>
            <a:r>
              <a:rPr lang="en-US" altLang="zh-CN" dirty="0">
                <a:solidFill>
                  <a:srgbClr val="007935"/>
                </a:solidFill>
              </a:rPr>
              <a:t>to ____.</a:t>
            </a:r>
          </a:p>
          <a:p>
            <a:pPr marL="0" indent="0">
              <a:buNone/>
            </a:pPr>
            <a:endParaRPr lang="en-US" dirty="0">
              <a:solidFill>
                <a:srgbClr val="007935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F288BCD-3178-E348-B5B8-43FDAE749EF0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97856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6000" dirty="0">
                <a:latin typeface="KaiTi" panose="02010609060101010101" pitchFamily="49" charset="-122"/>
                <a:ea typeface="KaiTi" panose="02010609060101010101" pitchFamily="49" charset="-122"/>
              </a:rPr>
              <a:t>要不然</a:t>
            </a:r>
            <a:r>
              <a:rPr lang="en-US" altLang="zh-TW" sz="6000" dirty="0"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en-US" altLang="zh-TW" sz="3600" dirty="0" err="1">
                <a:latin typeface="+mn-lt"/>
                <a:ea typeface="宋体" panose="02010600030101010101" pitchFamily="2" charset="-122"/>
              </a:rPr>
              <a:t>yàobùrán</a:t>
            </a:r>
            <a:r>
              <a:rPr lang="zh-TW" altLang="en-US" sz="3600" dirty="0">
                <a:latin typeface="+mn-lt"/>
                <a:ea typeface="宋体" panose="02010600030101010101" pitchFamily="2" charset="-122"/>
              </a:rPr>
              <a:t>     </a:t>
            </a:r>
            <a:r>
              <a:rPr lang="en-US" altLang="zh-TW" sz="3600" dirty="0">
                <a:latin typeface="+mn-lt"/>
                <a:ea typeface="宋体" panose="02010600030101010101" pitchFamily="2" charset="-122"/>
              </a:rPr>
              <a:t>(otherwise)	</a:t>
            </a:r>
            <a:r>
              <a:rPr lang="zh-TW" altLang="en-US" sz="3600" dirty="0">
                <a:latin typeface="+mn-lt"/>
                <a:ea typeface="宋体" panose="02010600030101010101" pitchFamily="2" charset="-122"/>
              </a:rPr>
              <a:t>   </a:t>
            </a:r>
            <a:r>
              <a:rPr lang="en-US" altLang="zh-TW" sz="3600" dirty="0">
                <a:latin typeface="+mn-lt"/>
                <a:ea typeface="宋体" panose="02010600030101010101" pitchFamily="2" charset="-122"/>
              </a:rPr>
              <a:t>conjunction</a:t>
            </a:r>
            <a:endParaRPr lang="zh-CN" altLang="en-US" sz="3600" dirty="0">
              <a:latin typeface="+mn-lt"/>
              <a:ea typeface="宋体" panose="02010600030101010101" pitchFamily="2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F1F25B-D33C-DB42-A224-018FF43710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7389" y="55477"/>
            <a:ext cx="840020" cy="84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50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197" y="1064867"/>
            <a:ext cx="11098192" cy="5654233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en-US" sz="6500" dirty="0">
                <a:solidFill>
                  <a:srgbClr val="0070C0"/>
                </a:solidFill>
                <a:ea typeface="KaiTi" panose="02010609060101010101" pitchFamily="49" charset="-122"/>
              </a:rPr>
              <a:t>You have to ______________, otherwise _____________.</a:t>
            </a:r>
          </a:p>
          <a:p>
            <a:pPr marL="0" indent="0">
              <a:buNone/>
            </a:pPr>
            <a:endParaRPr lang="en-US" sz="3600" dirty="0">
              <a:ea typeface="KaiTi" panose="02010609060101010101" pitchFamily="49" charset="-122"/>
            </a:endParaRPr>
          </a:p>
          <a:p>
            <a:pPr marL="0" indent="0">
              <a:buNone/>
            </a:pPr>
            <a:r>
              <a:rPr lang="zh-CN" altLang="en-US" sz="8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你</a:t>
            </a:r>
            <a:r>
              <a:rPr lang="zh-CN" altLang="en-US" sz="84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得</a:t>
            </a:r>
            <a:r>
              <a:rPr lang="zh-CN" altLang="en-US" sz="8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多吃蔬菜水果</a:t>
            </a:r>
            <a:r>
              <a:rPr lang="en-US" altLang="zh-CN" sz="8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,</a:t>
            </a:r>
            <a:r>
              <a:rPr lang="zh-CN" altLang="en-US" sz="84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要不然</a:t>
            </a:r>
            <a:r>
              <a:rPr lang="zh-CN" altLang="en-US" sz="8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你会不健康。</a:t>
            </a:r>
            <a:endParaRPr lang="en-US" altLang="zh-CN" sz="84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buNone/>
            </a:pPr>
            <a:r>
              <a:rPr lang="en-US" sz="5900" dirty="0" err="1">
                <a:solidFill>
                  <a:srgbClr val="007935"/>
                </a:solidFill>
              </a:rPr>
              <a:t>Nǐ</a:t>
            </a:r>
            <a:r>
              <a:rPr lang="en-US" sz="5900" dirty="0">
                <a:solidFill>
                  <a:srgbClr val="007935"/>
                </a:solidFill>
              </a:rPr>
              <a:t> </a:t>
            </a:r>
            <a:r>
              <a:rPr lang="en-US" sz="5900" dirty="0" err="1">
                <a:solidFill>
                  <a:srgbClr val="007935"/>
                </a:solidFill>
              </a:rPr>
              <a:t>dé</a:t>
            </a:r>
            <a:r>
              <a:rPr lang="en-US" sz="5900" dirty="0">
                <a:solidFill>
                  <a:srgbClr val="007935"/>
                </a:solidFill>
              </a:rPr>
              <a:t> </a:t>
            </a:r>
            <a:r>
              <a:rPr lang="en-US" sz="5900" dirty="0" err="1">
                <a:solidFill>
                  <a:srgbClr val="007935"/>
                </a:solidFill>
              </a:rPr>
              <a:t>duō</a:t>
            </a:r>
            <a:r>
              <a:rPr lang="en-US" sz="5900" dirty="0">
                <a:solidFill>
                  <a:srgbClr val="007935"/>
                </a:solidFill>
              </a:rPr>
              <a:t> </a:t>
            </a:r>
            <a:r>
              <a:rPr lang="en-US" sz="5900" dirty="0" err="1">
                <a:solidFill>
                  <a:srgbClr val="007935"/>
                </a:solidFill>
              </a:rPr>
              <a:t>chī</a:t>
            </a:r>
            <a:r>
              <a:rPr lang="en-US" sz="5900" dirty="0">
                <a:solidFill>
                  <a:srgbClr val="007935"/>
                </a:solidFill>
              </a:rPr>
              <a:t> </a:t>
            </a:r>
            <a:r>
              <a:rPr lang="en-US" sz="5900" dirty="0" err="1">
                <a:solidFill>
                  <a:srgbClr val="007935"/>
                </a:solidFill>
              </a:rPr>
              <a:t>shūcài</a:t>
            </a:r>
            <a:r>
              <a:rPr lang="en-US" sz="5900" dirty="0">
                <a:solidFill>
                  <a:srgbClr val="007935"/>
                </a:solidFill>
              </a:rPr>
              <a:t> </a:t>
            </a:r>
            <a:r>
              <a:rPr lang="en-US" sz="5900" dirty="0" err="1">
                <a:solidFill>
                  <a:srgbClr val="007935"/>
                </a:solidFill>
              </a:rPr>
              <a:t>shuǐguǒ</a:t>
            </a:r>
            <a:r>
              <a:rPr lang="en-US" sz="5900" dirty="0">
                <a:solidFill>
                  <a:srgbClr val="007935"/>
                </a:solidFill>
              </a:rPr>
              <a:t>, </a:t>
            </a:r>
            <a:r>
              <a:rPr lang="en-US" sz="5900" dirty="0" err="1">
                <a:solidFill>
                  <a:srgbClr val="007935"/>
                </a:solidFill>
              </a:rPr>
              <a:t>yào</a:t>
            </a:r>
            <a:r>
              <a:rPr lang="en-US" sz="5900" dirty="0">
                <a:solidFill>
                  <a:srgbClr val="007935"/>
                </a:solidFill>
              </a:rPr>
              <a:t> </a:t>
            </a:r>
            <a:r>
              <a:rPr lang="en-US" sz="5900" dirty="0" err="1">
                <a:solidFill>
                  <a:srgbClr val="007935"/>
                </a:solidFill>
              </a:rPr>
              <a:t>bùrán</a:t>
            </a:r>
            <a:r>
              <a:rPr lang="en-US" sz="5900" dirty="0">
                <a:solidFill>
                  <a:srgbClr val="007935"/>
                </a:solidFill>
              </a:rPr>
              <a:t> </a:t>
            </a:r>
            <a:r>
              <a:rPr lang="en-US" sz="5900" dirty="0" err="1">
                <a:solidFill>
                  <a:srgbClr val="007935"/>
                </a:solidFill>
              </a:rPr>
              <a:t>nǐ</a:t>
            </a:r>
            <a:r>
              <a:rPr lang="en-US" sz="5900" dirty="0">
                <a:solidFill>
                  <a:srgbClr val="007935"/>
                </a:solidFill>
              </a:rPr>
              <a:t> </a:t>
            </a:r>
            <a:r>
              <a:rPr lang="en-US" sz="5900" dirty="0" err="1">
                <a:solidFill>
                  <a:srgbClr val="007935"/>
                </a:solidFill>
              </a:rPr>
              <a:t>huì</a:t>
            </a:r>
            <a:r>
              <a:rPr lang="en-US" sz="5900" dirty="0">
                <a:solidFill>
                  <a:srgbClr val="007935"/>
                </a:solidFill>
              </a:rPr>
              <a:t> </a:t>
            </a:r>
            <a:r>
              <a:rPr lang="en-US" sz="5900" dirty="0" err="1">
                <a:solidFill>
                  <a:srgbClr val="007935"/>
                </a:solidFill>
              </a:rPr>
              <a:t>bùjiànkāng</a:t>
            </a:r>
            <a:r>
              <a:rPr lang="en-US" sz="5900" dirty="0">
                <a:solidFill>
                  <a:srgbClr val="007935"/>
                </a:solidFill>
              </a:rPr>
              <a:t>.</a:t>
            </a:r>
            <a:endParaRPr lang="en-US" altLang="zh-CN" sz="5900" b="1" dirty="0">
              <a:solidFill>
                <a:srgbClr val="007935"/>
              </a:solidFill>
            </a:endParaRPr>
          </a:p>
          <a:p>
            <a:pPr marL="0" indent="0">
              <a:buNone/>
            </a:pPr>
            <a:r>
              <a:rPr lang="en-US" altLang="zh-CN" sz="5100" dirty="0">
                <a:solidFill>
                  <a:srgbClr val="007935"/>
                </a:solidFill>
                <a:ea typeface="KaiTi" panose="02010609060101010101" pitchFamily="49" charset="-122"/>
              </a:rPr>
              <a:t>You have to eat more vegetables and fruits, otherwise you won’t be healthy.</a:t>
            </a:r>
          </a:p>
          <a:p>
            <a:pPr marL="0" indent="0">
              <a:buNone/>
            </a:pPr>
            <a:endParaRPr lang="en-US" altLang="zh-CN" sz="64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buNone/>
            </a:pPr>
            <a:r>
              <a:rPr lang="zh-CN" altLang="en-US" sz="100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你</a:t>
            </a:r>
            <a:r>
              <a:rPr lang="zh-CN" altLang="en-US" sz="100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得</a:t>
            </a:r>
            <a:r>
              <a:rPr lang="zh-CN" altLang="en-US" sz="100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多做运动</a:t>
            </a:r>
            <a:r>
              <a:rPr lang="en-US" altLang="zh-CN" sz="100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,</a:t>
            </a:r>
            <a:r>
              <a:rPr lang="zh-CN" altLang="en-US" sz="100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要不然</a:t>
            </a:r>
            <a:r>
              <a:rPr lang="zh-CN" altLang="en-US" sz="100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你会越来越胖。</a:t>
            </a:r>
            <a:endParaRPr lang="en-US" altLang="zh-CN" sz="100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buNone/>
            </a:pPr>
            <a:r>
              <a:rPr lang="en-US" sz="5900" dirty="0" err="1">
                <a:solidFill>
                  <a:srgbClr val="007935"/>
                </a:solidFill>
              </a:rPr>
              <a:t>Nǐ</a:t>
            </a:r>
            <a:r>
              <a:rPr lang="en-US" sz="5900" dirty="0">
                <a:solidFill>
                  <a:srgbClr val="007935"/>
                </a:solidFill>
              </a:rPr>
              <a:t> </a:t>
            </a:r>
            <a:r>
              <a:rPr lang="en-US" sz="5900" dirty="0" err="1">
                <a:solidFill>
                  <a:srgbClr val="007935"/>
                </a:solidFill>
              </a:rPr>
              <a:t>dé</a:t>
            </a:r>
            <a:r>
              <a:rPr lang="en-US" sz="5900" dirty="0">
                <a:solidFill>
                  <a:srgbClr val="007935"/>
                </a:solidFill>
              </a:rPr>
              <a:t> </a:t>
            </a:r>
            <a:r>
              <a:rPr lang="en-US" sz="5900" dirty="0" err="1">
                <a:solidFill>
                  <a:srgbClr val="007935"/>
                </a:solidFill>
              </a:rPr>
              <a:t>duō</a:t>
            </a:r>
            <a:r>
              <a:rPr lang="en-US" sz="5900" dirty="0">
                <a:solidFill>
                  <a:srgbClr val="007935"/>
                </a:solidFill>
              </a:rPr>
              <a:t> </a:t>
            </a:r>
            <a:r>
              <a:rPr lang="en-US" sz="5900" dirty="0" err="1">
                <a:solidFill>
                  <a:srgbClr val="007935"/>
                </a:solidFill>
              </a:rPr>
              <a:t>zuò</a:t>
            </a:r>
            <a:r>
              <a:rPr lang="en-US" sz="5900" dirty="0">
                <a:solidFill>
                  <a:srgbClr val="007935"/>
                </a:solidFill>
              </a:rPr>
              <a:t> </a:t>
            </a:r>
            <a:r>
              <a:rPr lang="en-US" sz="5900" dirty="0" err="1">
                <a:solidFill>
                  <a:srgbClr val="007935"/>
                </a:solidFill>
              </a:rPr>
              <a:t>yùndòng</a:t>
            </a:r>
            <a:r>
              <a:rPr lang="en-US" sz="5900" dirty="0">
                <a:solidFill>
                  <a:srgbClr val="007935"/>
                </a:solidFill>
              </a:rPr>
              <a:t>, </a:t>
            </a:r>
            <a:r>
              <a:rPr lang="en-US" sz="5900" dirty="0" err="1">
                <a:solidFill>
                  <a:srgbClr val="007935"/>
                </a:solidFill>
              </a:rPr>
              <a:t>yào</a:t>
            </a:r>
            <a:r>
              <a:rPr lang="en-US" sz="5900" dirty="0">
                <a:solidFill>
                  <a:srgbClr val="007935"/>
                </a:solidFill>
              </a:rPr>
              <a:t> </a:t>
            </a:r>
            <a:r>
              <a:rPr lang="en-US" sz="5900" dirty="0" err="1">
                <a:solidFill>
                  <a:srgbClr val="007935"/>
                </a:solidFill>
              </a:rPr>
              <a:t>bùrán</a:t>
            </a:r>
            <a:r>
              <a:rPr lang="en-US" sz="5900" dirty="0">
                <a:solidFill>
                  <a:srgbClr val="007935"/>
                </a:solidFill>
              </a:rPr>
              <a:t> </a:t>
            </a:r>
            <a:r>
              <a:rPr lang="en-US" sz="5900" dirty="0" err="1">
                <a:solidFill>
                  <a:srgbClr val="007935"/>
                </a:solidFill>
              </a:rPr>
              <a:t>nǐ</a:t>
            </a:r>
            <a:r>
              <a:rPr lang="en-US" sz="5900" dirty="0">
                <a:solidFill>
                  <a:srgbClr val="007935"/>
                </a:solidFill>
              </a:rPr>
              <a:t> </a:t>
            </a:r>
            <a:r>
              <a:rPr lang="en-US" sz="5900" dirty="0" err="1">
                <a:solidFill>
                  <a:srgbClr val="007935"/>
                </a:solidFill>
              </a:rPr>
              <a:t>huì</a:t>
            </a:r>
            <a:r>
              <a:rPr lang="en-US" sz="5900" dirty="0">
                <a:solidFill>
                  <a:srgbClr val="007935"/>
                </a:solidFill>
              </a:rPr>
              <a:t> </a:t>
            </a:r>
            <a:r>
              <a:rPr lang="en-US" sz="5900" dirty="0" err="1">
                <a:solidFill>
                  <a:srgbClr val="007935"/>
                </a:solidFill>
              </a:rPr>
              <a:t>yuè</a:t>
            </a:r>
            <a:r>
              <a:rPr lang="en-US" sz="5900" dirty="0">
                <a:solidFill>
                  <a:srgbClr val="007935"/>
                </a:solidFill>
              </a:rPr>
              <a:t> </a:t>
            </a:r>
            <a:r>
              <a:rPr lang="en-US" sz="5900" dirty="0" err="1">
                <a:solidFill>
                  <a:srgbClr val="007935"/>
                </a:solidFill>
              </a:rPr>
              <a:t>lái</a:t>
            </a:r>
            <a:r>
              <a:rPr lang="en-US" sz="5900" dirty="0">
                <a:solidFill>
                  <a:srgbClr val="007935"/>
                </a:solidFill>
              </a:rPr>
              <a:t> </a:t>
            </a:r>
            <a:r>
              <a:rPr lang="en-US" sz="5900" dirty="0" err="1">
                <a:solidFill>
                  <a:srgbClr val="007935"/>
                </a:solidFill>
              </a:rPr>
              <a:t>yuè</a:t>
            </a:r>
            <a:r>
              <a:rPr lang="en-US" sz="5900" dirty="0">
                <a:solidFill>
                  <a:srgbClr val="007935"/>
                </a:solidFill>
              </a:rPr>
              <a:t> </a:t>
            </a:r>
            <a:r>
              <a:rPr lang="en-US" sz="5900" dirty="0" err="1">
                <a:solidFill>
                  <a:srgbClr val="007935"/>
                </a:solidFill>
              </a:rPr>
              <a:t>pàng</a:t>
            </a:r>
            <a:r>
              <a:rPr lang="en-US" sz="5900" dirty="0">
                <a:solidFill>
                  <a:srgbClr val="007935"/>
                </a:solidFill>
              </a:rPr>
              <a:t>.</a:t>
            </a:r>
            <a:endParaRPr lang="en-US" altLang="zh-CN" sz="5900" dirty="0">
              <a:solidFill>
                <a:srgbClr val="007935"/>
              </a:solidFill>
            </a:endParaRPr>
          </a:p>
          <a:p>
            <a:pPr marL="0" indent="0">
              <a:buNone/>
            </a:pPr>
            <a:r>
              <a:rPr lang="en-US" sz="5100" dirty="0">
                <a:solidFill>
                  <a:srgbClr val="007935"/>
                </a:solidFill>
                <a:ea typeface="KaiTi" panose="02010609060101010101" pitchFamily="49" charset="-122"/>
              </a:rPr>
              <a:t>You have to exercise more, otherwise  you will become more overweight/fatter.</a:t>
            </a:r>
          </a:p>
          <a:p>
            <a:pPr marL="0" indent="0">
              <a:buNone/>
            </a:pPr>
            <a:endParaRPr lang="en-US" sz="5100" dirty="0">
              <a:solidFill>
                <a:srgbClr val="007935"/>
              </a:solidFill>
              <a:ea typeface="KaiTi" panose="02010609060101010101" pitchFamily="49" charset="-122"/>
            </a:endParaRPr>
          </a:p>
          <a:p>
            <a:pPr marL="0" indent="0">
              <a:buNone/>
            </a:pPr>
            <a:r>
              <a:rPr lang="zh-CN" altLang="en-US" sz="100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你</a:t>
            </a:r>
            <a:r>
              <a:rPr lang="zh-CN" altLang="en-US" sz="100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得</a:t>
            </a:r>
            <a:r>
              <a:rPr lang="zh-CN" altLang="en-US" sz="100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多吃点</a:t>
            </a:r>
            <a:r>
              <a:rPr lang="en-US" altLang="zh-CN" sz="100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,</a:t>
            </a:r>
            <a:r>
              <a:rPr lang="zh-CN" altLang="en-US" sz="100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要不然</a:t>
            </a:r>
            <a:r>
              <a:rPr lang="zh-CN" altLang="en-US" sz="100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你会越来越瘦。</a:t>
            </a:r>
            <a:endParaRPr lang="en-US" altLang="zh-CN" sz="100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buNone/>
            </a:pPr>
            <a:r>
              <a:rPr lang="en-US" sz="5900" dirty="0" err="1">
                <a:solidFill>
                  <a:srgbClr val="007935"/>
                </a:solidFill>
              </a:rPr>
              <a:t>Nǐ</a:t>
            </a:r>
            <a:r>
              <a:rPr lang="en-US" sz="5900" dirty="0">
                <a:solidFill>
                  <a:srgbClr val="007935"/>
                </a:solidFill>
              </a:rPr>
              <a:t> </a:t>
            </a:r>
            <a:r>
              <a:rPr lang="en-US" sz="5900" dirty="0" err="1">
                <a:solidFill>
                  <a:srgbClr val="007935"/>
                </a:solidFill>
              </a:rPr>
              <a:t>dé</a:t>
            </a:r>
            <a:r>
              <a:rPr lang="en-US" sz="5900" dirty="0">
                <a:solidFill>
                  <a:srgbClr val="007935"/>
                </a:solidFill>
              </a:rPr>
              <a:t> </a:t>
            </a:r>
            <a:r>
              <a:rPr lang="en-US" sz="5900" dirty="0" err="1">
                <a:solidFill>
                  <a:srgbClr val="007935"/>
                </a:solidFill>
              </a:rPr>
              <a:t>duō</a:t>
            </a:r>
            <a:r>
              <a:rPr lang="en-US" sz="5900" dirty="0">
                <a:solidFill>
                  <a:srgbClr val="007935"/>
                </a:solidFill>
              </a:rPr>
              <a:t> </a:t>
            </a:r>
            <a:r>
              <a:rPr lang="en-US" sz="5900" dirty="0" err="1">
                <a:solidFill>
                  <a:srgbClr val="007935"/>
                </a:solidFill>
              </a:rPr>
              <a:t>chī</a:t>
            </a:r>
            <a:r>
              <a:rPr lang="en-US" sz="5900" dirty="0">
                <a:solidFill>
                  <a:srgbClr val="007935"/>
                </a:solidFill>
              </a:rPr>
              <a:t> </a:t>
            </a:r>
            <a:r>
              <a:rPr lang="en-US" sz="5900" dirty="0" err="1">
                <a:solidFill>
                  <a:srgbClr val="007935"/>
                </a:solidFill>
              </a:rPr>
              <a:t>diǎn</a:t>
            </a:r>
            <a:r>
              <a:rPr lang="en-US" sz="5900" dirty="0">
                <a:solidFill>
                  <a:srgbClr val="007935"/>
                </a:solidFill>
              </a:rPr>
              <a:t>, </a:t>
            </a:r>
            <a:r>
              <a:rPr lang="en-US" sz="5900" dirty="0" err="1">
                <a:solidFill>
                  <a:srgbClr val="007935"/>
                </a:solidFill>
              </a:rPr>
              <a:t>yào</a:t>
            </a:r>
            <a:r>
              <a:rPr lang="en-US" sz="5900" dirty="0">
                <a:solidFill>
                  <a:srgbClr val="007935"/>
                </a:solidFill>
              </a:rPr>
              <a:t> </a:t>
            </a:r>
            <a:r>
              <a:rPr lang="en-US" sz="5900" dirty="0" err="1">
                <a:solidFill>
                  <a:srgbClr val="007935"/>
                </a:solidFill>
              </a:rPr>
              <a:t>bùrán</a:t>
            </a:r>
            <a:r>
              <a:rPr lang="en-US" sz="5900" dirty="0">
                <a:solidFill>
                  <a:srgbClr val="007935"/>
                </a:solidFill>
              </a:rPr>
              <a:t> </a:t>
            </a:r>
            <a:r>
              <a:rPr lang="en-US" sz="5900" dirty="0" err="1">
                <a:solidFill>
                  <a:srgbClr val="007935"/>
                </a:solidFill>
              </a:rPr>
              <a:t>nǐ</a:t>
            </a:r>
            <a:r>
              <a:rPr lang="en-US" sz="5900" dirty="0">
                <a:solidFill>
                  <a:srgbClr val="007935"/>
                </a:solidFill>
              </a:rPr>
              <a:t> </a:t>
            </a:r>
            <a:r>
              <a:rPr lang="en-US" sz="5900" dirty="0" err="1">
                <a:solidFill>
                  <a:srgbClr val="007935"/>
                </a:solidFill>
              </a:rPr>
              <a:t>huì</a:t>
            </a:r>
            <a:r>
              <a:rPr lang="en-US" sz="5900" dirty="0">
                <a:solidFill>
                  <a:srgbClr val="007935"/>
                </a:solidFill>
              </a:rPr>
              <a:t> </a:t>
            </a:r>
            <a:r>
              <a:rPr lang="en-US" sz="5900" dirty="0" err="1">
                <a:solidFill>
                  <a:srgbClr val="007935"/>
                </a:solidFill>
              </a:rPr>
              <a:t>yuè</a:t>
            </a:r>
            <a:r>
              <a:rPr lang="en-US" sz="5900" dirty="0">
                <a:solidFill>
                  <a:srgbClr val="007935"/>
                </a:solidFill>
              </a:rPr>
              <a:t> </a:t>
            </a:r>
            <a:r>
              <a:rPr lang="en-US" sz="5900" dirty="0" err="1">
                <a:solidFill>
                  <a:srgbClr val="007935"/>
                </a:solidFill>
              </a:rPr>
              <a:t>lái</a:t>
            </a:r>
            <a:r>
              <a:rPr lang="en-US" sz="5900" dirty="0">
                <a:solidFill>
                  <a:srgbClr val="007935"/>
                </a:solidFill>
              </a:rPr>
              <a:t> </a:t>
            </a:r>
            <a:r>
              <a:rPr lang="en-US" sz="5900" dirty="0" err="1">
                <a:solidFill>
                  <a:srgbClr val="007935"/>
                </a:solidFill>
              </a:rPr>
              <a:t>yuè</a:t>
            </a:r>
            <a:r>
              <a:rPr lang="en-US" sz="5900" dirty="0">
                <a:solidFill>
                  <a:srgbClr val="007935"/>
                </a:solidFill>
              </a:rPr>
              <a:t> </a:t>
            </a:r>
            <a:r>
              <a:rPr lang="en-US" sz="5900" dirty="0" err="1">
                <a:solidFill>
                  <a:srgbClr val="007935"/>
                </a:solidFill>
              </a:rPr>
              <a:t>shòu</a:t>
            </a:r>
            <a:endParaRPr lang="en-US" sz="5900" dirty="0">
              <a:solidFill>
                <a:srgbClr val="007935"/>
              </a:solidFill>
            </a:endParaRPr>
          </a:p>
          <a:p>
            <a:pPr marL="0" indent="0">
              <a:buNone/>
            </a:pPr>
            <a:r>
              <a:rPr lang="en-US" sz="5100" dirty="0">
                <a:solidFill>
                  <a:srgbClr val="007935"/>
                </a:solidFill>
                <a:ea typeface="KaiTi" panose="02010609060101010101" pitchFamily="49" charset="-122"/>
              </a:rPr>
              <a:t>You have to eat more, otherwise you will become skinnier (</a:t>
            </a:r>
            <a:r>
              <a:rPr lang="zh-CN" altLang="en-US" sz="73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瘦</a:t>
            </a:r>
            <a:r>
              <a:rPr lang="en-US" altLang="zh-CN" sz="5100" dirty="0">
                <a:solidFill>
                  <a:srgbClr val="007935"/>
                </a:solidFill>
                <a:ea typeface="KaiTi" panose="02010609060101010101" pitchFamily="49" charset="-122"/>
              </a:rPr>
              <a:t> </a:t>
            </a:r>
            <a:r>
              <a:rPr lang="en-US" altLang="zh-CN" sz="5100" dirty="0" err="1">
                <a:solidFill>
                  <a:srgbClr val="007935"/>
                </a:solidFill>
                <a:ea typeface="KaiTi" panose="02010609060101010101" pitchFamily="49" charset="-122"/>
              </a:rPr>
              <a:t>shòu</a:t>
            </a:r>
            <a:r>
              <a:rPr lang="zh-CN" altLang="en-US" sz="5100" dirty="0">
                <a:solidFill>
                  <a:srgbClr val="007935"/>
                </a:solidFill>
                <a:ea typeface="KaiTi" panose="02010609060101010101" pitchFamily="49" charset="-122"/>
              </a:rPr>
              <a:t>）</a:t>
            </a:r>
            <a:endParaRPr lang="en-US" altLang="zh-CN" sz="5100" dirty="0">
              <a:solidFill>
                <a:srgbClr val="007935"/>
              </a:solidFill>
              <a:ea typeface="KaiTi" panose="02010609060101010101" pitchFamily="49" charset="-122"/>
            </a:endParaRPr>
          </a:p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8805CCA-386B-9446-9584-6147D04518C6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76392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800" dirty="0">
                <a:latin typeface="KaiTi" panose="02010609060101010101" pitchFamily="49" charset="-122"/>
                <a:ea typeface="KaiTi" panose="02010609060101010101" pitchFamily="49" charset="-122"/>
              </a:rPr>
              <a:t>要不然</a:t>
            </a:r>
            <a:r>
              <a:rPr lang="en-US" altLang="zh-TW" sz="4800" dirty="0"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en-US" altLang="zh-TW" sz="3200" dirty="0" err="1">
                <a:latin typeface="+mn-lt"/>
                <a:ea typeface="宋体" panose="02010600030101010101" pitchFamily="2" charset="-122"/>
              </a:rPr>
              <a:t>yàobùrán</a:t>
            </a:r>
            <a:r>
              <a:rPr lang="zh-TW" altLang="en-US" sz="3200" dirty="0">
                <a:latin typeface="+mn-lt"/>
                <a:ea typeface="宋体" panose="02010600030101010101" pitchFamily="2" charset="-122"/>
              </a:rPr>
              <a:t>     </a:t>
            </a:r>
            <a:r>
              <a:rPr lang="en-US" altLang="zh-TW" sz="3200" dirty="0">
                <a:latin typeface="+mn-lt"/>
                <a:ea typeface="宋体" panose="02010600030101010101" pitchFamily="2" charset="-122"/>
              </a:rPr>
              <a:t>(otherwise)	</a:t>
            </a:r>
            <a:r>
              <a:rPr lang="zh-TW" altLang="en-US" sz="3200" dirty="0">
                <a:latin typeface="+mn-lt"/>
                <a:ea typeface="宋体" panose="02010600030101010101" pitchFamily="2" charset="-122"/>
              </a:rPr>
              <a:t>   </a:t>
            </a:r>
            <a:r>
              <a:rPr lang="en-US" altLang="zh-TW" sz="3200" dirty="0">
                <a:latin typeface="+mn-lt"/>
                <a:ea typeface="宋体" panose="02010600030101010101" pitchFamily="2" charset="-122"/>
              </a:rPr>
              <a:t>conjunction</a:t>
            </a:r>
            <a:endParaRPr lang="zh-CN" altLang="en-US" sz="3200" dirty="0">
              <a:latin typeface="+mn-lt"/>
              <a:ea typeface="宋体" panose="02010600030101010101" pitchFamily="2" charset="-12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25D55D-97F3-D14F-BE7A-E560408A98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7389" y="55477"/>
            <a:ext cx="840020" cy="84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544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419" y="1307939"/>
            <a:ext cx="11604323" cy="52086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err="1">
                <a:solidFill>
                  <a:srgbClr val="007935"/>
                </a:solidFill>
              </a:rPr>
              <a:t>Nǐ</a:t>
            </a:r>
            <a:r>
              <a:rPr lang="en-US" sz="3600" dirty="0">
                <a:solidFill>
                  <a:srgbClr val="007935"/>
                </a:solidFill>
              </a:rPr>
              <a:t> </a:t>
            </a:r>
            <a:r>
              <a:rPr lang="en-US" sz="3600" dirty="0" err="1">
                <a:solidFill>
                  <a:srgbClr val="007935"/>
                </a:solidFill>
              </a:rPr>
              <a:t>dé</a:t>
            </a:r>
            <a:r>
              <a:rPr lang="en-US" sz="3600" dirty="0">
                <a:solidFill>
                  <a:srgbClr val="007935"/>
                </a:solidFill>
              </a:rPr>
              <a:t>                                    </a:t>
            </a:r>
            <a:r>
              <a:rPr lang="en-US" sz="3600" dirty="0" err="1">
                <a:solidFill>
                  <a:srgbClr val="007935"/>
                </a:solidFill>
              </a:rPr>
              <a:t>yào</a:t>
            </a:r>
            <a:r>
              <a:rPr lang="en-US" sz="3600" dirty="0">
                <a:solidFill>
                  <a:srgbClr val="007935"/>
                </a:solidFill>
              </a:rPr>
              <a:t> </a:t>
            </a:r>
            <a:r>
              <a:rPr lang="en-US" sz="3600" dirty="0" err="1">
                <a:solidFill>
                  <a:srgbClr val="007935"/>
                </a:solidFill>
              </a:rPr>
              <a:t>bùrán</a:t>
            </a:r>
            <a:r>
              <a:rPr lang="en-US" sz="3600" dirty="0">
                <a:solidFill>
                  <a:srgbClr val="007935"/>
                </a:solidFill>
              </a:rPr>
              <a:t> </a:t>
            </a:r>
          </a:p>
          <a:p>
            <a:pPr marL="0" indent="0">
              <a:buNone/>
            </a:pPr>
            <a:r>
              <a:rPr lang="zh-CN" altLang="en-US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你</a:t>
            </a:r>
            <a:r>
              <a:rPr lang="zh-CN" altLang="en-US" sz="44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得</a:t>
            </a:r>
            <a:r>
              <a:rPr lang="en-US" altLang="zh-CN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... 	  </a:t>
            </a:r>
            <a:r>
              <a:rPr lang="zh-CN" altLang="en-US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　　</a:t>
            </a:r>
            <a:r>
              <a:rPr lang="en-US" altLang="zh-CN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zh-CN" altLang="en-US" sz="44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要不然</a:t>
            </a:r>
            <a:r>
              <a:rPr lang="en-US" altLang="zh-CN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...</a:t>
            </a:r>
          </a:p>
          <a:p>
            <a:pPr marL="0" indent="0">
              <a:buNone/>
            </a:pPr>
            <a:endParaRPr lang="en-US" altLang="zh-CN" sz="44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buNone/>
            </a:pPr>
            <a:r>
              <a:rPr lang="en-US" altLang="zh-CN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		</a:t>
            </a:r>
            <a:r>
              <a:rPr lang="zh-CN" altLang="en-US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吃药</a:t>
            </a:r>
            <a:r>
              <a:rPr lang="en-US" altLang="zh-CN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		 </a:t>
            </a:r>
            <a:r>
              <a:rPr lang="zh-CN" altLang="en-US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感冒不会好</a:t>
            </a:r>
            <a:r>
              <a:rPr lang="en-US" altLang="zh-CN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	</a:t>
            </a:r>
            <a:r>
              <a:rPr lang="en-US" altLang="zh-CN" dirty="0"/>
              <a:t>1</a:t>
            </a:r>
            <a:r>
              <a:rPr lang="en-US" altLang="zh-CN" baseline="30000" dirty="0"/>
              <a:t>st</a:t>
            </a:r>
            <a:r>
              <a:rPr lang="en-US" altLang="zh-CN" dirty="0"/>
              <a:t> piece of advice</a:t>
            </a:r>
          </a:p>
          <a:p>
            <a:pPr marL="0" indent="0">
              <a:buNone/>
            </a:pPr>
            <a:r>
              <a:rPr lang="en-US" altLang="zh-CN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		</a:t>
            </a:r>
            <a:r>
              <a:rPr lang="zh-CN" altLang="en-US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注意身体</a:t>
            </a:r>
            <a:r>
              <a:rPr lang="en-US" altLang="zh-CN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	 </a:t>
            </a:r>
            <a:r>
              <a:rPr lang="zh-CN" altLang="en-US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病不会好</a:t>
            </a:r>
            <a:r>
              <a:rPr lang="en-US" altLang="zh-CN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		</a:t>
            </a:r>
            <a:r>
              <a:rPr lang="en-US" altLang="zh-CN" dirty="0"/>
              <a:t>2</a:t>
            </a:r>
            <a:r>
              <a:rPr lang="en-US" altLang="zh-CN" baseline="30000" dirty="0"/>
              <a:t>nd</a:t>
            </a:r>
            <a:r>
              <a:rPr lang="en-US" altLang="zh-CN" dirty="0"/>
              <a:t> piece of advice</a:t>
            </a:r>
          </a:p>
          <a:p>
            <a:pPr marL="0" indent="0">
              <a:buNone/>
            </a:pPr>
            <a:r>
              <a:rPr lang="en-US" altLang="zh-CN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		</a:t>
            </a:r>
            <a:r>
              <a:rPr lang="zh-CN" altLang="en-US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多休息</a:t>
            </a:r>
            <a:r>
              <a:rPr lang="en-US" altLang="zh-CN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		 </a:t>
            </a:r>
            <a:r>
              <a:rPr lang="zh-CN" altLang="en-US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会生病</a:t>
            </a:r>
            <a:r>
              <a:rPr lang="en-US" altLang="zh-CN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		</a:t>
            </a:r>
            <a:r>
              <a:rPr lang="en-US" altLang="zh-CN" dirty="0"/>
              <a:t>3</a:t>
            </a:r>
            <a:r>
              <a:rPr lang="en-US" altLang="zh-CN" baseline="30000" dirty="0"/>
              <a:t>rd</a:t>
            </a:r>
            <a:r>
              <a:rPr lang="en-US" altLang="zh-CN" dirty="0"/>
              <a:t> piece of advice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F288BCD-3178-E348-B5B8-43FDAE749EF0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97856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6000" dirty="0">
                <a:latin typeface="KaiTi" panose="02010609060101010101" pitchFamily="49" charset="-122"/>
                <a:ea typeface="KaiTi" panose="02010609060101010101" pitchFamily="49" charset="-122"/>
              </a:rPr>
              <a:t>要不然</a:t>
            </a:r>
            <a:r>
              <a:rPr lang="en-US" altLang="zh-TW" sz="6000" dirty="0"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en-US" altLang="zh-TW" sz="3600" dirty="0" err="1">
                <a:latin typeface="+mn-lt"/>
                <a:ea typeface="宋体" panose="02010600030101010101" pitchFamily="2" charset="-122"/>
              </a:rPr>
              <a:t>yàobùrán</a:t>
            </a:r>
            <a:r>
              <a:rPr lang="zh-TW" altLang="en-US" sz="3600" dirty="0">
                <a:latin typeface="+mn-lt"/>
                <a:ea typeface="宋体" panose="02010600030101010101" pitchFamily="2" charset="-122"/>
              </a:rPr>
              <a:t>     </a:t>
            </a:r>
            <a:r>
              <a:rPr lang="en-US" altLang="zh-TW" sz="3600" dirty="0">
                <a:latin typeface="+mn-lt"/>
                <a:ea typeface="宋体" panose="02010600030101010101" pitchFamily="2" charset="-122"/>
              </a:rPr>
              <a:t>(otherwise)	</a:t>
            </a:r>
            <a:r>
              <a:rPr lang="zh-TW" altLang="en-US" sz="3600" dirty="0">
                <a:latin typeface="+mn-lt"/>
                <a:ea typeface="宋体" panose="02010600030101010101" pitchFamily="2" charset="-122"/>
              </a:rPr>
              <a:t>   </a:t>
            </a:r>
            <a:r>
              <a:rPr lang="en-US" altLang="zh-TW" sz="3600" dirty="0">
                <a:latin typeface="+mn-lt"/>
                <a:ea typeface="宋体" panose="02010600030101010101" pitchFamily="2" charset="-122"/>
              </a:rPr>
              <a:t>conjunction</a:t>
            </a:r>
            <a:endParaRPr lang="zh-CN" altLang="en-US" sz="3600" dirty="0">
              <a:latin typeface="+mn-lt"/>
              <a:ea typeface="宋体" panose="02010600030101010101" pitchFamily="2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F1F25B-D33C-DB42-A224-018FF43710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7389" y="55477"/>
            <a:ext cx="840020" cy="84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168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CDB31E-76AB-8A49-A7F9-0DA756ADF6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4824663" cy="4351338"/>
          </a:xfrm>
        </p:spPr>
        <p:txBody>
          <a:bodyPr>
            <a:normAutofit/>
          </a:bodyPr>
          <a:lstStyle/>
          <a:p>
            <a:r>
              <a:rPr lang="zh-CN" altLang="en-US" sz="8000" dirty="0">
                <a:latin typeface="KaiTi" panose="02010609060101010101" pitchFamily="49" charset="-122"/>
                <a:ea typeface="KaiTi" panose="02010609060101010101" pitchFamily="49" charset="-122"/>
              </a:rPr>
              <a:t>越来越</a:t>
            </a:r>
            <a:r>
              <a:rPr lang="en-US" altLang="zh-CN" sz="8000" dirty="0">
                <a:latin typeface="KaiTi" panose="02010609060101010101" pitchFamily="49" charset="-122"/>
                <a:ea typeface="KaiTi" panose="02010609060101010101" pitchFamily="49" charset="-122"/>
              </a:rPr>
              <a:t>…</a:t>
            </a:r>
            <a:r>
              <a:rPr lang="zh-CN" altLang="en-US" sz="8000" dirty="0"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endParaRPr lang="en-US" altLang="zh-CN" sz="80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457200" lvl="1" indent="0">
              <a:buNone/>
            </a:pPr>
            <a:r>
              <a:rPr lang="en-US" altLang="zh-CN" sz="4000" dirty="0" err="1">
                <a:ea typeface="宋体" panose="02010600030101010101" pitchFamily="2" charset="-122"/>
              </a:rPr>
              <a:t>yuè</a:t>
            </a:r>
            <a:r>
              <a:rPr lang="en-US" altLang="zh-CN" sz="4000" dirty="0">
                <a:ea typeface="宋体" panose="02010600030101010101" pitchFamily="2" charset="-122"/>
              </a:rPr>
              <a:t> </a:t>
            </a:r>
            <a:r>
              <a:rPr lang="en-US" altLang="zh-CN" sz="4000" dirty="0" err="1">
                <a:ea typeface="宋体" panose="02010600030101010101" pitchFamily="2" charset="-122"/>
              </a:rPr>
              <a:t>lái</a:t>
            </a:r>
            <a:r>
              <a:rPr lang="en-US" altLang="zh-CN" sz="4000" dirty="0">
                <a:ea typeface="宋体" panose="02010600030101010101" pitchFamily="2" charset="-122"/>
              </a:rPr>
              <a:t> </a:t>
            </a:r>
            <a:r>
              <a:rPr lang="en-US" altLang="zh-CN" sz="4000" dirty="0" err="1">
                <a:ea typeface="宋体" panose="02010600030101010101" pitchFamily="2" charset="-122"/>
              </a:rPr>
              <a:t>yuè</a:t>
            </a:r>
            <a:r>
              <a:rPr lang="en-US" altLang="zh-CN" sz="4000" dirty="0">
                <a:ea typeface="宋体" panose="02010600030101010101" pitchFamily="2" charset="-122"/>
              </a:rPr>
              <a:t> </a:t>
            </a:r>
          </a:p>
          <a:p>
            <a:pPr marL="457200" lvl="1" indent="0">
              <a:buNone/>
            </a:pPr>
            <a:r>
              <a:rPr lang="en-US" altLang="zh-CN" sz="4000" dirty="0">
                <a:ea typeface="宋体" panose="02010600030101010101" pitchFamily="2" charset="-122"/>
              </a:rPr>
              <a:t>more and more</a:t>
            </a:r>
          </a:p>
          <a:p>
            <a:endParaRPr lang="en-US" altLang="zh-CN" dirty="0">
              <a:ea typeface="宋体" panose="02010600030101010101" pitchFamily="2" charset="-122"/>
            </a:endParaRPr>
          </a:p>
          <a:p>
            <a:r>
              <a:rPr lang="en-US" altLang="zh-CN" dirty="0">
                <a:ea typeface="宋体" panose="02010600030101010101" pitchFamily="2" charset="-122"/>
              </a:rPr>
              <a:t>adv</a:t>
            </a:r>
            <a:endParaRPr lang="zh-CN" altLang="en-US" dirty="0">
              <a:ea typeface="宋体" panose="02010600030101010101" pitchFamily="2" charset="-122"/>
            </a:endParaRPr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96ABBA61-F717-AE47-B36F-C3988A226C1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07554" y="1491917"/>
            <a:ext cx="4435433" cy="443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652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E3F965-F622-D447-A480-96AEDF5936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936" y="2467309"/>
            <a:ext cx="11498179" cy="2810543"/>
          </a:xfrm>
        </p:spPr>
        <p:txBody>
          <a:bodyPr>
            <a:normAutofit/>
          </a:bodyPr>
          <a:lstStyle/>
          <a:p>
            <a:r>
              <a:rPr lang="en-US" altLang="zh-CN" sz="4000" dirty="0">
                <a:ea typeface="宋体" panose="02010600030101010101" pitchFamily="2" charset="-122"/>
              </a:rPr>
              <a:t>The structure</a:t>
            </a:r>
            <a:r>
              <a:rPr lang="zh-TW" altLang="en-US" sz="4000" dirty="0">
                <a:ea typeface="宋体" panose="02010600030101010101" pitchFamily="2" charset="-122"/>
              </a:rPr>
              <a:t> </a:t>
            </a:r>
            <a:r>
              <a:rPr lang="zh-CN" altLang="en-US" sz="60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越来越</a:t>
            </a:r>
            <a:r>
              <a:rPr lang="en-US" altLang="zh-CN" sz="40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…</a:t>
            </a:r>
            <a:r>
              <a:rPr lang="en-US" altLang="zh-CN" sz="4800" dirty="0">
                <a:solidFill>
                  <a:srgbClr val="007935"/>
                </a:solidFill>
                <a:ea typeface="宋体" panose="02010600030101010101" pitchFamily="2" charset="-122"/>
              </a:rPr>
              <a:t> </a:t>
            </a:r>
            <a:r>
              <a:rPr lang="en-US" altLang="zh-CN" sz="4000" dirty="0">
                <a:ea typeface="宋体" panose="02010600030101010101" pitchFamily="2" charset="-122"/>
              </a:rPr>
              <a:t>(</a:t>
            </a:r>
            <a:r>
              <a:rPr lang="en-US" altLang="zh-CN" sz="4000" dirty="0" err="1">
                <a:ea typeface="宋体" panose="02010600030101010101" pitchFamily="2" charset="-122"/>
              </a:rPr>
              <a:t>yuè</a:t>
            </a:r>
            <a:r>
              <a:rPr lang="en-US" altLang="zh-CN" sz="4000" dirty="0">
                <a:ea typeface="宋体" panose="02010600030101010101" pitchFamily="2" charset="-122"/>
              </a:rPr>
              <a:t> </a:t>
            </a:r>
            <a:r>
              <a:rPr lang="en-US" altLang="zh-CN" sz="4000" dirty="0" err="1">
                <a:ea typeface="宋体" panose="02010600030101010101" pitchFamily="2" charset="-122"/>
              </a:rPr>
              <a:t>lái</a:t>
            </a:r>
            <a:r>
              <a:rPr lang="en-US" altLang="zh-CN" sz="4000" dirty="0">
                <a:ea typeface="宋体" panose="02010600030101010101" pitchFamily="2" charset="-122"/>
              </a:rPr>
              <a:t> </a:t>
            </a:r>
            <a:r>
              <a:rPr lang="en-US" altLang="zh-CN" sz="4000" dirty="0" err="1">
                <a:ea typeface="宋体" panose="02010600030101010101" pitchFamily="2" charset="-122"/>
              </a:rPr>
              <a:t>yuè</a:t>
            </a:r>
            <a:r>
              <a:rPr lang="en-US" altLang="zh-CN" sz="4000" dirty="0">
                <a:ea typeface="宋体" panose="02010600030101010101" pitchFamily="2" charset="-122"/>
              </a:rPr>
              <a:t>) denotes </a:t>
            </a:r>
          </a:p>
          <a:p>
            <a:pPr marL="0" indent="0">
              <a:buNone/>
            </a:pPr>
            <a:r>
              <a:rPr lang="zh-TW" altLang="en-US" sz="4000" dirty="0">
                <a:ea typeface="宋体" panose="02010600030101010101" pitchFamily="2" charset="-122"/>
              </a:rPr>
              <a:t>   </a:t>
            </a:r>
            <a:r>
              <a:rPr lang="en-US" altLang="zh-CN" sz="4000" dirty="0">
                <a:ea typeface="宋体" panose="02010600030101010101" pitchFamily="2" charset="-122"/>
              </a:rPr>
              <a:t>a progressive change over time.</a:t>
            </a:r>
          </a:p>
          <a:p>
            <a:pPr marL="0" indent="0">
              <a:buNone/>
            </a:pPr>
            <a:endParaRPr lang="en-US" altLang="zh-CN" sz="4000" dirty="0">
              <a:ea typeface="宋体" panose="02010600030101010101" pitchFamily="2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603BF4-C77B-4941-A319-4DF001B9BA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5981" y="55477"/>
            <a:ext cx="1051428" cy="105142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E7245D1-FF84-D249-A146-B04C24C4D463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10690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6000" dirty="0">
                <a:latin typeface="KaiTi" panose="02010609060101010101" pitchFamily="49" charset="-122"/>
                <a:ea typeface="KaiTi" panose="02010609060101010101" pitchFamily="49" charset="-122"/>
              </a:rPr>
              <a:t>越来越</a:t>
            </a:r>
            <a:r>
              <a:rPr lang="en-US" altLang="zh-CN" sz="4000" dirty="0">
                <a:latin typeface="KaiTi" panose="02010609060101010101" pitchFamily="49" charset="-122"/>
                <a:ea typeface="KaiTi" panose="02010609060101010101" pitchFamily="49" charset="-122"/>
              </a:rPr>
              <a:t>… </a:t>
            </a:r>
            <a:r>
              <a:rPr lang="en-US" altLang="zh-CN" sz="4000" dirty="0" err="1">
                <a:latin typeface="+mn-lt"/>
                <a:ea typeface="KaiTi" panose="02010609060101010101" pitchFamily="49" charset="-122"/>
              </a:rPr>
              <a:t>yuè</a:t>
            </a:r>
            <a:r>
              <a:rPr lang="en-US" altLang="zh-CN" sz="4000" dirty="0">
                <a:latin typeface="+mn-lt"/>
                <a:ea typeface="KaiTi" panose="02010609060101010101" pitchFamily="49" charset="-122"/>
              </a:rPr>
              <a:t> </a:t>
            </a:r>
            <a:r>
              <a:rPr lang="en-US" altLang="zh-CN" sz="4000" dirty="0" err="1">
                <a:latin typeface="+mn-lt"/>
                <a:ea typeface="KaiTi" panose="02010609060101010101" pitchFamily="49" charset="-122"/>
              </a:rPr>
              <a:t>lái</a:t>
            </a:r>
            <a:r>
              <a:rPr lang="en-US" altLang="zh-CN" sz="4000" dirty="0">
                <a:latin typeface="+mn-lt"/>
                <a:ea typeface="KaiTi" panose="02010609060101010101" pitchFamily="49" charset="-122"/>
              </a:rPr>
              <a:t> </a:t>
            </a:r>
            <a:r>
              <a:rPr lang="en-US" altLang="zh-CN" sz="4000" dirty="0" err="1">
                <a:latin typeface="+mn-lt"/>
                <a:ea typeface="KaiTi" panose="02010609060101010101" pitchFamily="49" charset="-122"/>
              </a:rPr>
              <a:t>yuè</a:t>
            </a:r>
            <a:r>
              <a:rPr lang="en-US" altLang="zh-CN" sz="4000" dirty="0">
                <a:latin typeface="+mn-lt"/>
                <a:ea typeface="KaiTi" panose="02010609060101010101" pitchFamily="49" charset="-122"/>
              </a:rPr>
              <a:t>...</a:t>
            </a:r>
            <a:r>
              <a:rPr lang="zh-TW" altLang="en-US" sz="4000" dirty="0">
                <a:latin typeface="+mn-lt"/>
                <a:ea typeface="KaiTi" panose="02010609060101010101" pitchFamily="49" charset="-122"/>
              </a:rPr>
              <a:t> </a:t>
            </a:r>
            <a:r>
              <a:rPr lang="en-US" altLang="zh-TW" sz="4000" dirty="0">
                <a:latin typeface="+mn-lt"/>
                <a:ea typeface="KaiTi" panose="02010609060101010101" pitchFamily="49" charset="-122"/>
              </a:rPr>
              <a:t>(more</a:t>
            </a:r>
            <a:r>
              <a:rPr lang="zh-TW" altLang="en-US" sz="4000" dirty="0">
                <a:latin typeface="+mn-lt"/>
                <a:ea typeface="KaiTi" panose="02010609060101010101" pitchFamily="49" charset="-122"/>
              </a:rPr>
              <a:t> </a:t>
            </a:r>
            <a:r>
              <a:rPr lang="en-US" altLang="zh-TW" sz="4000" dirty="0">
                <a:latin typeface="+mn-lt"/>
                <a:ea typeface="KaiTi" panose="02010609060101010101" pitchFamily="49" charset="-122"/>
              </a:rPr>
              <a:t>and</a:t>
            </a:r>
            <a:r>
              <a:rPr lang="zh-TW" altLang="en-US" sz="4000" dirty="0">
                <a:latin typeface="+mn-lt"/>
                <a:ea typeface="KaiTi" panose="02010609060101010101" pitchFamily="49" charset="-122"/>
              </a:rPr>
              <a:t> </a:t>
            </a:r>
            <a:r>
              <a:rPr lang="en-US" altLang="zh-TW" sz="4000" dirty="0">
                <a:latin typeface="+mn-lt"/>
                <a:ea typeface="KaiTi" panose="02010609060101010101" pitchFamily="49" charset="-122"/>
              </a:rPr>
              <a:t>more)</a:t>
            </a:r>
            <a:r>
              <a:rPr lang="zh-TW" altLang="en-US" sz="4000" dirty="0">
                <a:latin typeface="+mn-lt"/>
                <a:ea typeface="KaiTi" panose="02010609060101010101" pitchFamily="49" charset="-122"/>
              </a:rPr>
              <a:t> </a:t>
            </a:r>
            <a:r>
              <a:rPr lang="en-US" altLang="zh-TW" sz="4000" dirty="0">
                <a:latin typeface="+mn-lt"/>
                <a:ea typeface="KaiTi" panose="02010609060101010101" pitchFamily="49" charset="-122"/>
              </a:rPr>
              <a:t>adverb</a:t>
            </a:r>
            <a:r>
              <a:rPr lang="zh-TW" altLang="en-US" sz="4000" dirty="0">
                <a:latin typeface="+mn-lt"/>
                <a:ea typeface="KaiTi" panose="02010609060101010101" pitchFamily="49" charset="-122"/>
              </a:rPr>
              <a:t>  </a:t>
            </a:r>
            <a:endParaRPr lang="zh-CN" altLang="en-US" sz="4000" dirty="0">
              <a:latin typeface="+mn-lt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2119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321" y="1397361"/>
            <a:ext cx="11778205" cy="4957141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altLang="zh-CN" sz="3200" dirty="0">
                <a:solidFill>
                  <a:srgbClr val="007935"/>
                </a:solidFill>
              </a:rPr>
              <a:t>You haven’t seen this person for a long while. What would you say to him/her using this phrase.</a:t>
            </a:r>
          </a:p>
          <a:p>
            <a:endParaRPr lang="en-US" dirty="0"/>
          </a:p>
          <a:p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你看起来</a:t>
            </a:r>
            <a:r>
              <a:rPr lang="zh-CN" altLang="en-US" sz="4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越来越</a:t>
            </a:r>
            <a:r>
              <a:rPr lang="en-US" altLang="zh-CN" sz="40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___________</a:t>
            </a:r>
            <a:r>
              <a:rPr lang="zh-CN" altLang="en-US" sz="40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了。</a:t>
            </a:r>
            <a:endParaRPr lang="en-US" altLang="zh-CN" sz="40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buNone/>
            </a:pPr>
            <a:r>
              <a:rPr lang="en-US" sz="3600" dirty="0">
                <a:solidFill>
                  <a:srgbClr val="007935"/>
                </a:solidFill>
              </a:rPr>
              <a:t>   </a:t>
            </a:r>
            <a:r>
              <a:rPr lang="en-US" sz="3600" dirty="0" err="1">
                <a:solidFill>
                  <a:srgbClr val="007935"/>
                </a:solidFill>
              </a:rPr>
              <a:t>Nǐ</a:t>
            </a:r>
            <a:r>
              <a:rPr lang="en-US" sz="3600" dirty="0">
                <a:solidFill>
                  <a:srgbClr val="007935"/>
                </a:solidFill>
              </a:rPr>
              <a:t> </a:t>
            </a:r>
            <a:r>
              <a:rPr lang="en-US" sz="3600" dirty="0" err="1">
                <a:solidFill>
                  <a:srgbClr val="007935"/>
                </a:solidFill>
              </a:rPr>
              <a:t>kàn</a:t>
            </a:r>
            <a:r>
              <a:rPr lang="en-US" sz="3600" dirty="0">
                <a:solidFill>
                  <a:srgbClr val="007935"/>
                </a:solidFill>
              </a:rPr>
              <a:t> </a:t>
            </a:r>
            <a:r>
              <a:rPr lang="en-US" sz="3600" dirty="0" err="1">
                <a:solidFill>
                  <a:srgbClr val="007935"/>
                </a:solidFill>
              </a:rPr>
              <a:t>qǐlái</a:t>
            </a:r>
            <a:r>
              <a:rPr lang="en-US" sz="3600" dirty="0">
                <a:solidFill>
                  <a:srgbClr val="007935"/>
                </a:solidFill>
              </a:rPr>
              <a:t> </a:t>
            </a:r>
            <a:r>
              <a:rPr lang="en-US" sz="3600" dirty="0" err="1">
                <a:solidFill>
                  <a:srgbClr val="007935"/>
                </a:solidFill>
              </a:rPr>
              <a:t>yuè</a:t>
            </a:r>
            <a:r>
              <a:rPr lang="en-US" sz="3600" dirty="0">
                <a:solidFill>
                  <a:srgbClr val="007935"/>
                </a:solidFill>
              </a:rPr>
              <a:t> </a:t>
            </a:r>
            <a:r>
              <a:rPr lang="en-US" sz="3600" dirty="0" err="1">
                <a:solidFill>
                  <a:srgbClr val="007935"/>
                </a:solidFill>
              </a:rPr>
              <a:t>lái</a:t>
            </a:r>
            <a:r>
              <a:rPr lang="en-US" sz="3600" dirty="0">
                <a:solidFill>
                  <a:srgbClr val="007935"/>
                </a:solidFill>
              </a:rPr>
              <a:t> </a:t>
            </a:r>
            <a:r>
              <a:rPr lang="en-US" sz="3600" dirty="0" err="1">
                <a:solidFill>
                  <a:srgbClr val="007935"/>
                </a:solidFill>
              </a:rPr>
              <a:t>yuè</a:t>
            </a:r>
            <a:r>
              <a:rPr lang="en-US" sz="3600" dirty="0">
                <a:solidFill>
                  <a:srgbClr val="007935"/>
                </a:solidFill>
              </a:rPr>
              <a:t>                               le</a:t>
            </a:r>
          </a:p>
          <a:p>
            <a:pPr marL="0" indent="0">
              <a:buNone/>
            </a:pPr>
            <a:r>
              <a:rPr lang="en-US" altLang="zh-CN" sz="3600" dirty="0">
                <a:solidFill>
                  <a:srgbClr val="007935"/>
                </a:solidFill>
                <a:ea typeface="KaiTi" panose="02010609060101010101" pitchFamily="49" charset="-122"/>
              </a:rPr>
              <a:t>   You look more and more ______________.</a:t>
            </a:r>
          </a:p>
          <a:p>
            <a:endParaRPr lang="en-US" altLang="zh-CN" sz="40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lvl="8">
              <a:buNone/>
            </a:pPr>
            <a:r>
              <a:rPr lang="en-US" altLang="zh-CN" sz="3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zh-CN" altLang="en-US" sz="52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漂亮、高、可爱、聪明、年轻</a:t>
            </a:r>
            <a:r>
              <a:rPr lang="en-US" altLang="zh-CN" sz="5200" dirty="0">
                <a:solidFill>
                  <a:srgbClr val="0070C0"/>
                </a:solidFill>
                <a:ea typeface="KaiTi" panose="02010609060101010101" pitchFamily="49" charset="-122"/>
              </a:rPr>
              <a:t> </a:t>
            </a:r>
          </a:p>
          <a:p>
            <a:pPr lvl="8">
              <a:buNone/>
            </a:pPr>
            <a:r>
              <a:rPr lang="en-US" sz="5200" dirty="0">
                <a:solidFill>
                  <a:srgbClr val="0070C0"/>
                </a:solidFill>
                <a:ea typeface="KaiTi" panose="02010609060101010101" pitchFamily="49" charset="-122"/>
              </a:rPr>
              <a:t>  </a:t>
            </a:r>
            <a:r>
              <a:rPr lang="en-US" sz="3300" dirty="0" err="1">
                <a:solidFill>
                  <a:srgbClr val="0070C0"/>
                </a:solidFill>
                <a:ea typeface="KaiTi" panose="02010609060101010101" pitchFamily="49" charset="-122"/>
              </a:rPr>
              <a:t>piàoliang</a:t>
            </a:r>
            <a:r>
              <a:rPr lang="en-US" sz="3300" dirty="0">
                <a:solidFill>
                  <a:srgbClr val="0070C0"/>
                </a:solidFill>
                <a:ea typeface="KaiTi" panose="02010609060101010101" pitchFamily="49" charset="-122"/>
              </a:rPr>
              <a:t>    </a:t>
            </a:r>
            <a:r>
              <a:rPr lang="zh-CN" altLang="en-US" sz="3300" dirty="0">
                <a:solidFill>
                  <a:srgbClr val="0070C0"/>
                </a:solidFill>
                <a:ea typeface="KaiTi" panose="02010609060101010101" pitchFamily="49" charset="-122"/>
              </a:rPr>
              <a:t> </a:t>
            </a:r>
            <a:r>
              <a:rPr lang="en-US" sz="3300" dirty="0" err="1">
                <a:solidFill>
                  <a:srgbClr val="0070C0"/>
                </a:solidFill>
                <a:ea typeface="KaiTi" panose="02010609060101010101" pitchFamily="49" charset="-122"/>
              </a:rPr>
              <a:t>gāo</a:t>
            </a:r>
            <a:r>
              <a:rPr lang="en-US" sz="3300" dirty="0">
                <a:solidFill>
                  <a:srgbClr val="0070C0"/>
                </a:solidFill>
                <a:ea typeface="KaiTi" panose="02010609060101010101" pitchFamily="49" charset="-122"/>
              </a:rPr>
              <a:t>      </a:t>
            </a:r>
            <a:r>
              <a:rPr lang="zh-CN" altLang="en-US" sz="3300" dirty="0">
                <a:solidFill>
                  <a:srgbClr val="0070C0"/>
                </a:solidFill>
                <a:ea typeface="KaiTi" panose="02010609060101010101" pitchFamily="49" charset="-122"/>
              </a:rPr>
              <a:t>  </a:t>
            </a:r>
            <a:r>
              <a:rPr lang="en-US" sz="3300" dirty="0" err="1">
                <a:solidFill>
                  <a:srgbClr val="0070C0"/>
                </a:solidFill>
                <a:ea typeface="KaiTi" panose="02010609060101010101" pitchFamily="49" charset="-122"/>
              </a:rPr>
              <a:t>kě’ài</a:t>
            </a:r>
            <a:r>
              <a:rPr lang="en-US" sz="3300" dirty="0">
                <a:solidFill>
                  <a:srgbClr val="0070C0"/>
                </a:solidFill>
                <a:ea typeface="KaiTi" panose="02010609060101010101" pitchFamily="49" charset="-122"/>
              </a:rPr>
              <a:t>     </a:t>
            </a:r>
            <a:r>
              <a:rPr lang="zh-CN" altLang="en-US" sz="3300" dirty="0">
                <a:solidFill>
                  <a:srgbClr val="0070C0"/>
                </a:solidFill>
                <a:ea typeface="KaiTi" panose="02010609060101010101" pitchFamily="49" charset="-122"/>
              </a:rPr>
              <a:t>     </a:t>
            </a:r>
            <a:r>
              <a:rPr lang="en-US" sz="3300" dirty="0" err="1">
                <a:solidFill>
                  <a:srgbClr val="0070C0"/>
                </a:solidFill>
                <a:ea typeface="KaiTi" panose="02010609060101010101" pitchFamily="49" charset="-122"/>
              </a:rPr>
              <a:t>cōngmíng</a:t>
            </a:r>
            <a:r>
              <a:rPr lang="en-US" sz="3300" dirty="0">
                <a:solidFill>
                  <a:srgbClr val="0070C0"/>
                </a:solidFill>
                <a:ea typeface="KaiTi" panose="02010609060101010101" pitchFamily="49" charset="-122"/>
              </a:rPr>
              <a:t>   </a:t>
            </a:r>
            <a:r>
              <a:rPr lang="en-US" altLang="zh-CN" sz="3300" dirty="0" err="1">
                <a:solidFill>
                  <a:srgbClr val="0070C0"/>
                </a:solidFill>
                <a:ea typeface="KaiTi" panose="02010609060101010101" pitchFamily="49" charset="-122"/>
              </a:rPr>
              <a:t>niánqīng</a:t>
            </a:r>
            <a:endParaRPr lang="en-US" altLang="zh-CN" sz="3300" dirty="0">
              <a:solidFill>
                <a:srgbClr val="0070C0"/>
              </a:solidFill>
              <a:ea typeface="KaiTi" panose="02010609060101010101" pitchFamily="49" charset="-122"/>
            </a:endParaRPr>
          </a:p>
          <a:p>
            <a:pPr lvl="8">
              <a:buNone/>
            </a:pPr>
            <a:r>
              <a:rPr lang="en-US" altLang="zh-CN" sz="3300" dirty="0">
                <a:solidFill>
                  <a:srgbClr val="0070C0"/>
                </a:solidFill>
                <a:ea typeface="KaiTi" panose="02010609060101010101" pitchFamily="49" charset="-122"/>
              </a:rPr>
              <a:t>   beautiful,  </a:t>
            </a:r>
            <a:r>
              <a:rPr lang="zh-CN" altLang="en-US" sz="3300" dirty="0">
                <a:solidFill>
                  <a:srgbClr val="0070C0"/>
                </a:solidFill>
                <a:ea typeface="KaiTi" panose="02010609060101010101" pitchFamily="49" charset="-122"/>
              </a:rPr>
              <a:t>  </a:t>
            </a:r>
            <a:r>
              <a:rPr lang="en-US" altLang="zh-CN" sz="3300" dirty="0">
                <a:solidFill>
                  <a:srgbClr val="0070C0"/>
                </a:solidFill>
                <a:ea typeface="KaiTi" panose="02010609060101010101" pitchFamily="49" charset="-122"/>
              </a:rPr>
              <a:t>tall,      </a:t>
            </a:r>
            <a:r>
              <a:rPr lang="zh-CN" altLang="en-US" sz="3300" dirty="0">
                <a:solidFill>
                  <a:srgbClr val="0070C0"/>
                </a:solidFill>
                <a:ea typeface="KaiTi" panose="02010609060101010101" pitchFamily="49" charset="-122"/>
              </a:rPr>
              <a:t>  </a:t>
            </a:r>
            <a:r>
              <a:rPr lang="en-US" altLang="zh-CN" sz="3300" dirty="0">
                <a:solidFill>
                  <a:srgbClr val="0070C0"/>
                </a:solidFill>
                <a:ea typeface="KaiTi" panose="02010609060101010101" pitchFamily="49" charset="-122"/>
              </a:rPr>
              <a:t>cute,      </a:t>
            </a:r>
            <a:r>
              <a:rPr lang="zh-CN" altLang="en-US" sz="3300" dirty="0">
                <a:solidFill>
                  <a:srgbClr val="0070C0"/>
                </a:solidFill>
                <a:ea typeface="KaiTi" panose="02010609060101010101" pitchFamily="49" charset="-122"/>
              </a:rPr>
              <a:t>      </a:t>
            </a:r>
            <a:r>
              <a:rPr lang="en-US" altLang="zh-CN" sz="3300" dirty="0">
                <a:solidFill>
                  <a:srgbClr val="0070C0"/>
                </a:solidFill>
                <a:ea typeface="KaiTi" panose="02010609060101010101" pitchFamily="49" charset="-122"/>
              </a:rPr>
              <a:t> smart,       young</a:t>
            </a:r>
          </a:p>
          <a:p>
            <a:pPr>
              <a:buNone/>
            </a:pPr>
            <a:endParaRPr lang="en-US" altLang="zh-CN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0F176D-8A0F-1640-8932-78DF855FBF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5981" y="55477"/>
            <a:ext cx="1051428" cy="105142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19F3EDC-C40B-0642-AB25-20896DC61613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10690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6000" dirty="0">
                <a:latin typeface="KaiTi" panose="02010609060101010101" pitchFamily="49" charset="-122"/>
                <a:ea typeface="KaiTi" panose="02010609060101010101" pitchFamily="49" charset="-122"/>
              </a:rPr>
              <a:t>越来越</a:t>
            </a:r>
            <a:r>
              <a:rPr lang="en-US" altLang="zh-CN" sz="4000" dirty="0">
                <a:latin typeface="KaiTi" panose="02010609060101010101" pitchFamily="49" charset="-122"/>
                <a:ea typeface="KaiTi" panose="02010609060101010101" pitchFamily="49" charset="-122"/>
              </a:rPr>
              <a:t>… </a:t>
            </a:r>
            <a:r>
              <a:rPr lang="en-US" altLang="zh-CN" sz="4000" dirty="0" err="1">
                <a:latin typeface="+mn-lt"/>
                <a:ea typeface="KaiTi" panose="02010609060101010101" pitchFamily="49" charset="-122"/>
              </a:rPr>
              <a:t>yuè</a:t>
            </a:r>
            <a:r>
              <a:rPr lang="en-US" altLang="zh-CN" sz="4000" dirty="0">
                <a:latin typeface="+mn-lt"/>
                <a:ea typeface="KaiTi" panose="02010609060101010101" pitchFamily="49" charset="-122"/>
              </a:rPr>
              <a:t> </a:t>
            </a:r>
            <a:r>
              <a:rPr lang="en-US" altLang="zh-CN" sz="4000" dirty="0" err="1">
                <a:latin typeface="+mn-lt"/>
                <a:ea typeface="KaiTi" panose="02010609060101010101" pitchFamily="49" charset="-122"/>
              </a:rPr>
              <a:t>lái</a:t>
            </a:r>
            <a:r>
              <a:rPr lang="en-US" altLang="zh-CN" sz="4000" dirty="0">
                <a:latin typeface="+mn-lt"/>
                <a:ea typeface="KaiTi" panose="02010609060101010101" pitchFamily="49" charset="-122"/>
              </a:rPr>
              <a:t> </a:t>
            </a:r>
            <a:r>
              <a:rPr lang="en-US" altLang="zh-CN" sz="4000" dirty="0" err="1">
                <a:latin typeface="+mn-lt"/>
                <a:ea typeface="KaiTi" panose="02010609060101010101" pitchFamily="49" charset="-122"/>
              </a:rPr>
              <a:t>yuè</a:t>
            </a:r>
            <a:r>
              <a:rPr lang="en-US" altLang="zh-CN" sz="4000" dirty="0">
                <a:latin typeface="+mn-lt"/>
                <a:ea typeface="KaiTi" panose="02010609060101010101" pitchFamily="49" charset="-122"/>
              </a:rPr>
              <a:t>...</a:t>
            </a:r>
            <a:r>
              <a:rPr lang="zh-TW" altLang="en-US" sz="4000" dirty="0">
                <a:latin typeface="+mn-lt"/>
                <a:ea typeface="KaiTi" panose="02010609060101010101" pitchFamily="49" charset="-122"/>
              </a:rPr>
              <a:t> </a:t>
            </a:r>
            <a:r>
              <a:rPr lang="en-US" altLang="zh-TW" sz="4000" dirty="0">
                <a:latin typeface="+mn-lt"/>
                <a:ea typeface="KaiTi" panose="02010609060101010101" pitchFamily="49" charset="-122"/>
              </a:rPr>
              <a:t>(more</a:t>
            </a:r>
            <a:r>
              <a:rPr lang="zh-TW" altLang="en-US" sz="4000" dirty="0">
                <a:latin typeface="+mn-lt"/>
                <a:ea typeface="KaiTi" panose="02010609060101010101" pitchFamily="49" charset="-122"/>
              </a:rPr>
              <a:t> </a:t>
            </a:r>
            <a:r>
              <a:rPr lang="en-US" altLang="zh-TW" sz="4000" dirty="0">
                <a:latin typeface="+mn-lt"/>
                <a:ea typeface="KaiTi" panose="02010609060101010101" pitchFamily="49" charset="-122"/>
              </a:rPr>
              <a:t>and</a:t>
            </a:r>
            <a:r>
              <a:rPr lang="zh-TW" altLang="en-US" sz="4000" dirty="0">
                <a:latin typeface="+mn-lt"/>
                <a:ea typeface="KaiTi" panose="02010609060101010101" pitchFamily="49" charset="-122"/>
              </a:rPr>
              <a:t> </a:t>
            </a:r>
            <a:r>
              <a:rPr lang="en-US" altLang="zh-TW" sz="4000" dirty="0">
                <a:latin typeface="+mn-lt"/>
                <a:ea typeface="KaiTi" panose="02010609060101010101" pitchFamily="49" charset="-122"/>
              </a:rPr>
              <a:t>more)</a:t>
            </a:r>
            <a:r>
              <a:rPr lang="zh-TW" altLang="en-US" sz="4000" dirty="0">
                <a:latin typeface="+mn-lt"/>
                <a:ea typeface="KaiTi" panose="02010609060101010101" pitchFamily="49" charset="-122"/>
              </a:rPr>
              <a:t> </a:t>
            </a:r>
            <a:r>
              <a:rPr lang="en-US" altLang="zh-TW" sz="4000" dirty="0">
                <a:latin typeface="+mn-lt"/>
                <a:ea typeface="KaiTi" panose="02010609060101010101" pitchFamily="49" charset="-122"/>
              </a:rPr>
              <a:t>adverb</a:t>
            </a:r>
            <a:r>
              <a:rPr lang="zh-TW" altLang="en-US" sz="4000" dirty="0">
                <a:latin typeface="+mn-lt"/>
                <a:ea typeface="KaiTi" panose="02010609060101010101" pitchFamily="49" charset="-122"/>
              </a:rPr>
              <a:t>  </a:t>
            </a:r>
            <a:endParaRPr lang="zh-CN" altLang="en-US" sz="4000" dirty="0">
              <a:latin typeface="+mn-lt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59197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D442DF-D2ED-1340-AB55-B0B8EEC181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2558" y="1921878"/>
            <a:ext cx="8738937" cy="2152817"/>
          </a:xfrm>
        </p:spPr>
        <p:txBody>
          <a:bodyPr/>
          <a:lstStyle/>
          <a:p>
            <a:pPr marL="0" indent="0">
              <a:buNone/>
            </a:pPr>
            <a:r>
              <a:rPr lang="zh-CN" altLang="en-US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李友的中文</a:t>
            </a:r>
            <a:r>
              <a:rPr lang="zh-CN" altLang="en-US" sz="54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越来越</a:t>
            </a:r>
            <a:r>
              <a:rPr lang="zh-CN" altLang="en-US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好。</a:t>
            </a:r>
            <a:endParaRPr lang="en-US" altLang="zh-CN" sz="54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buNone/>
            </a:pPr>
            <a:r>
              <a:rPr lang="en-US" altLang="zh-CN" sz="3600" dirty="0" err="1">
                <a:solidFill>
                  <a:srgbClr val="007935"/>
                </a:solidFill>
                <a:ea typeface="宋体" panose="02010600030101010101" pitchFamily="2" charset="-122"/>
              </a:rPr>
              <a:t>Lǐ</a:t>
            </a:r>
            <a:r>
              <a:rPr lang="en-US" altLang="zh-CN" sz="3600" dirty="0">
                <a:solidFill>
                  <a:srgbClr val="007935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007935"/>
                </a:solidFill>
                <a:ea typeface="宋体" panose="02010600030101010101" pitchFamily="2" charset="-122"/>
              </a:rPr>
              <a:t>Yǒu</a:t>
            </a:r>
            <a:r>
              <a:rPr lang="en-US" altLang="zh-CN" sz="3600" dirty="0">
                <a:solidFill>
                  <a:srgbClr val="007935"/>
                </a:solidFill>
                <a:ea typeface="宋体" panose="02010600030101010101" pitchFamily="2" charset="-122"/>
              </a:rPr>
              <a:t> de </a:t>
            </a:r>
            <a:r>
              <a:rPr lang="en-US" altLang="zh-CN" sz="3600" dirty="0" err="1">
                <a:solidFill>
                  <a:srgbClr val="007935"/>
                </a:solidFill>
                <a:ea typeface="宋体" panose="02010600030101010101" pitchFamily="2" charset="-122"/>
              </a:rPr>
              <a:t>Zhōngwén</a:t>
            </a:r>
            <a:r>
              <a:rPr lang="en-US" altLang="zh-CN" sz="3600" dirty="0">
                <a:solidFill>
                  <a:srgbClr val="007935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007935"/>
                </a:solidFill>
                <a:ea typeface="宋体" panose="02010600030101010101" pitchFamily="2" charset="-122"/>
              </a:rPr>
              <a:t>yuè</a:t>
            </a:r>
            <a:r>
              <a:rPr lang="en-US" altLang="zh-CN" sz="3600" dirty="0">
                <a:solidFill>
                  <a:srgbClr val="007935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007935"/>
                </a:solidFill>
                <a:ea typeface="宋体" panose="02010600030101010101" pitchFamily="2" charset="-122"/>
              </a:rPr>
              <a:t>lái</a:t>
            </a:r>
            <a:r>
              <a:rPr lang="en-US" altLang="zh-CN" sz="3600" dirty="0">
                <a:solidFill>
                  <a:srgbClr val="007935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007935"/>
                </a:solidFill>
                <a:ea typeface="宋体" panose="02010600030101010101" pitchFamily="2" charset="-122"/>
              </a:rPr>
              <a:t>yuè</a:t>
            </a:r>
            <a:r>
              <a:rPr lang="en-US" altLang="zh-CN" sz="3600" dirty="0">
                <a:solidFill>
                  <a:srgbClr val="007935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007935"/>
                </a:solidFill>
                <a:ea typeface="宋体" panose="02010600030101010101" pitchFamily="2" charset="-122"/>
              </a:rPr>
              <a:t>hǎo</a:t>
            </a:r>
            <a:r>
              <a:rPr lang="en-US" altLang="zh-CN" sz="3600" dirty="0">
                <a:solidFill>
                  <a:srgbClr val="007935"/>
                </a:solidFill>
                <a:ea typeface="宋体" panose="02010600030101010101" pitchFamily="2" charset="-122"/>
              </a:rPr>
              <a:t>. </a:t>
            </a:r>
          </a:p>
          <a:p>
            <a:pPr marL="0" indent="0">
              <a:buNone/>
            </a:pPr>
            <a:r>
              <a:rPr lang="en-US" altLang="zh-CN" sz="3600" dirty="0">
                <a:solidFill>
                  <a:srgbClr val="007935"/>
                </a:solidFill>
                <a:ea typeface="宋体" panose="02010600030101010101" pitchFamily="2" charset="-122"/>
              </a:rPr>
              <a:t>Li </a:t>
            </a:r>
            <a:r>
              <a:rPr lang="en-US" altLang="zh-CN" sz="3600" dirty="0" err="1">
                <a:solidFill>
                  <a:srgbClr val="007935"/>
                </a:solidFill>
                <a:ea typeface="宋体" panose="02010600030101010101" pitchFamily="2" charset="-122"/>
              </a:rPr>
              <a:t>You’s</a:t>
            </a:r>
            <a:r>
              <a:rPr lang="en-US" altLang="zh-CN" sz="3600" dirty="0">
                <a:solidFill>
                  <a:srgbClr val="007935"/>
                </a:solidFill>
                <a:ea typeface="宋体" panose="02010600030101010101" pitchFamily="2" charset="-122"/>
              </a:rPr>
              <a:t> Chinese is getting better and better.</a:t>
            </a:r>
            <a:endParaRPr lang="zh-CN" altLang="en-US" sz="3600" dirty="0">
              <a:solidFill>
                <a:srgbClr val="007935"/>
              </a:solidFill>
              <a:ea typeface="宋体" panose="02010600030101010101" pitchFamily="2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601D26-5568-7047-8A5D-935CC29749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5981" y="55477"/>
            <a:ext cx="1051428" cy="105142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C934A45-AFBB-A94E-AF93-005EDF0A4563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10690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6000" dirty="0">
                <a:latin typeface="KaiTi" panose="02010609060101010101" pitchFamily="49" charset="-122"/>
                <a:ea typeface="KaiTi" panose="02010609060101010101" pitchFamily="49" charset="-122"/>
              </a:rPr>
              <a:t>越来越</a:t>
            </a:r>
            <a:r>
              <a:rPr lang="en-US" altLang="zh-CN" sz="4000" dirty="0">
                <a:latin typeface="KaiTi" panose="02010609060101010101" pitchFamily="49" charset="-122"/>
                <a:ea typeface="KaiTi" panose="02010609060101010101" pitchFamily="49" charset="-122"/>
              </a:rPr>
              <a:t>… </a:t>
            </a:r>
            <a:r>
              <a:rPr lang="en-US" altLang="zh-CN" sz="4000" dirty="0" err="1">
                <a:latin typeface="+mn-lt"/>
                <a:ea typeface="KaiTi" panose="02010609060101010101" pitchFamily="49" charset="-122"/>
              </a:rPr>
              <a:t>yuè</a:t>
            </a:r>
            <a:r>
              <a:rPr lang="en-US" altLang="zh-CN" sz="4000" dirty="0">
                <a:latin typeface="+mn-lt"/>
                <a:ea typeface="KaiTi" panose="02010609060101010101" pitchFamily="49" charset="-122"/>
              </a:rPr>
              <a:t> </a:t>
            </a:r>
            <a:r>
              <a:rPr lang="en-US" altLang="zh-CN" sz="4000" dirty="0" err="1">
                <a:latin typeface="+mn-lt"/>
                <a:ea typeface="KaiTi" panose="02010609060101010101" pitchFamily="49" charset="-122"/>
              </a:rPr>
              <a:t>lái</a:t>
            </a:r>
            <a:r>
              <a:rPr lang="en-US" altLang="zh-CN" sz="4000" dirty="0">
                <a:latin typeface="+mn-lt"/>
                <a:ea typeface="KaiTi" panose="02010609060101010101" pitchFamily="49" charset="-122"/>
              </a:rPr>
              <a:t> </a:t>
            </a:r>
            <a:r>
              <a:rPr lang="en-US" altLang="zh-CN" sz="4000" dirty="0" err="1">
                <a:latin typeface="+mn-lt"/>
                <a:ea typeface="KaiTi" panose="02010609060101010101" pitchFamily="49" charset="-122"/>
              </a:rPr>
              <a:t>yuè</a:t>
            </a:r>
            <a:r>
              <a:rPr lang="en-US" altLang="zh-CN" sz="4000" dirty="0">
                <a:latin typeface="+mn-lt"/>
                <a:ea typeface="KaiTi" panose="02010609060101010101" pitchFamily="49" charset="-122"/>
              </a:rPr>
              <a:t>...</a:t>
            </a:r>
            <a:r>
              <a:rPr lang="zh-TW" altLang="en-US" sz="4000" dirty="0">
                <a:latin typeface="+mn-lt"/>
                <a:ea typeface="KaiTi" panose="02010609060101010101" pitchFamily="49" charset="-122"/>
              </a:rPr>
              <a:t> </a:t>
            </a:r>
            <a:r>
              <a:rPr lang="en-US" altLang="zh-TW" sz="4000" dirty="0">
                <a:latin typeface="+mn-lt"/>
                <a:ea typeface="KaiTi" panose="02010609060101010101" pitchFamily="49" charset="-122"/>
              </a:rPr>
              <a:t>(more</a:t>
            </a:r>
            <a:r>
              <a:rPr lang="zh-TW" altLang="en-US" sz="4000" dirty="0">
                <a:latin typeface="+mn-lt"/>
                <a:ea typeface="KaiTi" panose="02010609060101010101" pitchFamily="49" charset="-122"/>
              </a:rPr>
              <a:t> </a:t>
            </a:r>
            <a:r>
              <a:rPr lang="en-US" altLang="zh-TW" sz="4000" dirty="0">
                <a:latin typeface="+mn-lt"/>
                <a:ea typeface="KaiTi" panose="02010609060101010101" pitchFamily="49" charset="-122"/>
              </a:rPr>
              <a:t>and</a:t>
            </a:r>
            <a:r>
              <a:rPr lang="zh-TW" altLang="en-US" sz="4000" dirty="0">
                <a:latin typeface="+mn-lt"/>
                <a:ea typeface="KaiTi" panose="02010609060101010101" pitchFamily="49" charset="-122"/>
              </a:rPr>
              <a:t> </a:t>
            </a:r>
            <a:r>
              <a:rPr lang="en-US" altLang="zh-TW" sz="4000" dirty="0">
                <a:latin typeface="+mn-lt"/>
                <a:ea typeface="KaiTi" panose="02010609060101010101" pitchFamily="49" charset="-122"/>
              </a:rPr>
              <a:t>more)</a:t>
            </a:r>
            <a:r>
              <a:rPr lang="zh-TW" altLang="en-US" sz="4000" dirty="0">
                <a:latin typeface="+mn-lt"/>
                <a:ea typeface="KaiTi" panose="02010609060101010101" pitchFamily="49" charset="-122"/>
              </a:rPr>
              <a:t> </a:t>
            </a:r>
            <a:r>
              <a:rPr lang="en-US" altLang="zh-TW" sz="4000" dirty="0">
                <a:latin typeface="+mn-lt"/>
                <a:ea typeface="KaiTi" panose="02010609060101010101" pitchFamily="49" charset="-122"/>
              </a:rPr>
              <a:t>adverb</a:t>
            </a:r>
            <a:r>
              <a:rPr lang="zh-TW" altLang="en-US" sz="4000" dirty="0">
                <a:latin typeface="+mn-lt"/>
                <a:ea typeface="KaiTi" panose="02010609060101010101" pitchFamily="49" charset="-122"/>
              </a:rPr>
              <a:t>  </a:t>
            </a:r>
            <a:endParaRPr lang="zh-CN" altLang="en-US" sz="4000" dirty="0">
              <a:latin typeface="+mn-lt"/>
              <a:ea typeface="KaiTi" panose="02010609060101010101" pitchFamily="49" charset="-122"/>
            </a:endParaRPr>
          </a:p>
        </p:txBody>
      </p:sp>
      <p:pic>
        <p:nvPicPr>
          <p:cNvPr id="8" name="Picture 2" descr="C:\Documents and Settings\yan.DINGFAMILY\Local Settings\Temporary Internet Files\Content.IE5\7SIFSEUH\MM900336573[1].gif">
            <a:extLst>
              <a:ext uri="{FF2B5EF4-FFF2-40B4-BE49-F238E27FC236}">
                <a16:creationId xmlns:a16="http://schemas.microsoft.com/office/drawing/2014/main" id="{B5091C55-FF39-7D48-80BC-77748E668DF4}"/>
              </a:ext>
            </a:extLst>
          </p:cNvPr>
          <p:cNvPicPr>
            <a:picLocks noGrp="1" noChangeAspect="1" noChangeArrowheads="1" noCrop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069" y="2646946"/>
            <a:ext cx="3334629" cy="3947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2949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E75DA6-710B-3247-AFF2-6C23C2D9A7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0685" y="1777498"/>
            <a:ext cx="9284368" cy="22971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天气</a:t>
            </a:r>
            <a:r>
              <a:rPr lang="zh-CN" altLang="en-US" sz="54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越来越</a:t>
            </a:r>
            <a:r>
              <a:rPr lang="zh-CN" altLang="en-US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暖和了。</a:t>
            </a:r>
            <a:endParaRPr lang="en-US" altLang="zh-CN" sz="54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buNone/>
            </a:pPr>
            <a:r>
              <a:rPr lang="en-US" altLang="zh-CN" sz="3600" dirty="0" err="1">
                <a:solidFill>
                  <a:srgbClr val="007935"/>
                </a:solidFill>
                <a:ea typeface="宋体" panose="02010600030101010101" pitchFamily="2" charset="-122"/>
              </a:rPr>
              <a:t>Tiānqì</a:t>
            </a:r>
            <a:r>
              <a:rPr lang="en-US" altLang="zh-CN" sz="3600" dirty="0">
                <a:solidFill>
                  <a:srgbClr val="007935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007935"/>
                </a:solidFill>
                <a:ea typeface="宋体" panose="02010600030101010101" pitchFamily="2" charset="-122"/>
              </a:rPr>
              <a:t>yuè</a:t>
            </a:r>
            <a:r>
              <a:rPr lang="en-US" altLang="zh-CN" sz="3600" dirty="0">
                <a:solidFill>
                  <a:srgbClr val="007935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007935"/>
                </a:solidFill>
                <a:ea typeface="宋体" panose="02010600030101010101" pitchFamily="2" charset="-122"/>
              </a:rPr>
              <a:t>lái</a:t>
            </a:r>
            <a:r>
              <a:rPr lang="en-US" altLang="zh-CN" sz="3600" dirty="0">
                <a:solidFill>
                  <a:srgbClr val="007935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007935"/>
                </a:solidFill>
                <a:ea typeface="宋体" panose="02010600030101010101" pitchFamily="2" charset="-122"/>
              </a:rPr>
              <a:t>yuè</a:t>
            </a:r>
            <a:r>
              <a:rPr lang="en-US" altLang="zh-CN" sz="3600" dirty="0">
                <a:solidFill>
                  <a:srgbClr val="007935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007935"/>
                </a:solidFill>
                <a:ea typeface="宋体" panose="02010600030101010101" pitchFamily="2" charset="-122"/>
              </a:rPr>
              <a:t>nuǎnhuo</a:t>
            </a:r>
            <a:r>
              <a:rPr lang="en-US" altLang="zh-CN" sz="3600" dirty="0">
                <a:solidFill>
                  <a:srgbClr val="007935"/>
                </a:solidFill>
                <a:ea typeface="宋体" panose="02010600030101010101" pitchFamily="2" charset="-122"/>
              </a:rPr>
              <a:t> le. </a:t>
            </a:r>
          </a:p>
          <a:p>
            <a:pPr marL="0" indent="0">
              <a:buNone/>
            </a:pPr>
            <a:r>
              <a:rPr lang="en-US" altLang="zh-CN" sz="3600" dirty="0">
                <a:solidFill>
                  <a:srgbClr val="007935"/>
                </a:solidFill>
                <a:ea typeface="宋体" panose="02010600030101010101" pitchFamily="2" charset="-122"/>
              </a:rPr>
              <a:t>The weather is becoming warmer and warmer.</a:t>
            </a:r>
            <a:endParaRPr lang="zh-CN" altLang="en-US" sz="3600" dirty="0">
              <a:solidFill>
                <a:srgbClr val="007935"/>
              </a:solidFill>
              <a:ea typeface="宋体" panose="02010600030101010101" pitchFamily="2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208609-CD03-D040-8654-3FD22DF7D3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5981" y="55477"/>
            <a:ext cx="1051428" cy="105142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F20DD2E-2C63-274B-B1AB-67B911768388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10690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6000" dirty="0">
                <a:latin typeface="KaiTi" panose="02010609060101010101" pitchFamily="49" charset="-122"/>
                <a:ea typeface="KaiTi" panose="02010609060101010101" pitchFamily="49" charset="-122"/>
              </a:rPr>
              <a:t>越来越</a:t>
            </a:r>
            <a:r>
              <a:rPr lang="en-US" altLang="zh-CN" sz="4000" dirty="0">
                <a:latin typeface="KaiTi" panose="02010609060101010101" pitchFamily="49" charset="-122"/>
                <a:ea typeface="KaiTi" panose="02010609060101010101" pitchFamily="49" charset="-122"/>
              </a:rPr>
              <a:t>… </a:t>
            </a:r>
            <a:r>
              <a:rPr lang="en-US" altLang="zh-CN" sz="4000" dirty="0" err="1">
                <a:latin typeface="+mn-lt"/>
                <a:ea typeface="KaiTi" panose="02010609060101010101" pitchFamily="49" charset="-122"/>
              </a:rPr>
              <a:t>yuè</a:t>
            </a:r>
            <a:r>
              <a:rPr lang="en-US" altLang="zh-CN" sz="4000" dirty="0">
                <a:latin typeface="+mn-lt"/>
                <a:ea typeface="KaiTi" panose="02010609060101010101" pitchFamily="49" charset="-122"/>
              </a:rPr>
              <a:t> </a:t>
            </a:r>
            <a:r>
              <a:rPr lang="en-US" altLang="zh-CN" sz="4000" dirty="0" err="1">
                <a:latin typeface="+mn-lt"/>
                <a:ea typeface="KaiTi" panose="02010609060101010101" pitchFamily="49" charset="-122"/>
              </a:rPr>
              <a:t>lái</a:t>
            </a:r>
            <a:r>
              <a:rPr lang="en-US" altLang="zh-CN" sz="4000" dirty="0">
                <a:latin typeface="+mn-lt"/>
                <a:ea typeface="KaiTi" panose="02010609060101010101" pitchFamily="49" charset="-122"/>
              </a:rPr>
              <a:t> </a:t>
            </a:r>
            <a:r>
              <a:rPr lang="en-US" altLang="zh-CN" sz="4000" dirty="0" err="1">
                <a:latin typeface="+mn-lt"/>
                <a:ea typeface="KaiTi" panose="02010609060101010101" pitchFamily="49" charset="-122"/>
              </a:rPr>
              <a:t>yuè</a:t>
            </a:r>
            <a:r>
              <a:rPr lang="en-US" altLang="zh-CN" sz="4000" dirty="0">
                <a:latin typeface="+mn-lt"/>
                <a:ea typeface="KaiTi" panose="02010609060101010101" pitchFamily="49" charset="-122"/>
              </a:rPr>
              <a:t>...</a:t>
            </a:r>
            <a:r>
              <a:rPr lang="zh-TW" altLang="en-US" sz="4000" dirty="0">
                <a:latin typeface="+mn-lt"/>
                <a:ea typeface="KaiTi" panose="02010609060101010101" pitchFamily="49" charset="-122"/>
              </a:rPr>
              <a:t> </a:t>
            </a:r>
            <a:r>
              <a:rPr lang="en-US" altLang="zh-TW" sz="4000" dirty="0">
                <a:latin typeface="+mn-lt"/>
                <a:ea typeface="KaiTi" panose="02010609060101010101" pitchFamily="49" charset="-122"/>
              </a:rPr>
              <a:t>(more</a:t>
            </a:r>
            <a:r>
              <a:rPr lang="zh-TW" altLang="en-US" sz="4000" dirty="0">
                <a:latin typeface="+mn-lt"/>
                <a:ea typeface="KaiTi" panose="02010609060101010101" pitchFamily="49" charset="-122"/>
              </a:rPr>
              <a:t> </a:t>
            </a:r>
            <a:r>
              <a:rPr lang="en-US" altLang="zh-TW" sz="4000" dirty="0">
                <a:latin typeface="+mn-lt"/>
                <a:ea typeface="KaiTi" panose="02010609060101010101" pitchFamily="49" charset="-122"/>
              </a:rPr>
              <a:t>and</a:t>
            </a:r>
            <a:r>
              <a:rPr lang="zh-TW" altLang="en-US" sz="4000" dirty="0">
                <a:latin typeface="+mn-lt"/>
                <a:ea typeface="KaiTi" panose="02010609060101010101" pitchFamily="49" charset="-122"/>
              </a:rPr>
              <a:t> </a:t>
            </a:r>
            <a:r>
              <a:rPr lang="en-US" altLang="zh-TW" sz="4000" dirty="0">
                <a:latin typeface="+mn-lt"/>
                <a:ea typeface="KaiTi" panose="02010609060101010101" pitchFamily="49" charset="-122"/>
              </a:rPr>
              <a:t>more)</a:t>
            </a:r>
            <a:r>
              <a:rPr lang="zh-TW" altLang="en-US" sz="4000" dirty="0">
                <a:latin typeface="+mn-lt"/>
                <a:ea typeface="KaiTi" panose="02010609060101010101" pitchFamily="49" charset="-122"/>
              </a:rPr>
              <a:t> </a:t>
            </a:r>
            <a:r>
              <a:rPr lang="en-US" altLang="zh-TW" sz="4000" dirty="0">
                <a:latin typeface="+mn-lt"/>
                <a:ea typeface="KaiTi" panose="02010609060101010101" pitchFamily="49" charset="-122"/>
              </a:rPr>
              <a:t>adverb</a:t>
            </a:r>
            <a:r>
              <a:rPr lang="zh-TW" altLang="en-US" sz="4000" dirty="0">
                <a:latin typeface="+mn-lt"/>
                <a:ea typeface="KaiTi" panose="02010609060101010101" pitchFamily="49" charset="-122"/>
              </a:rPr>
              <a:t>  </a:t>
            </a:r>
            <a:endParaRPr lang="zh-CN" altLang="en-US" sz="4000" dirty="0">
              <a:latin typeface="+mn-lt"/>
              <a:ea typeface="KaiTi" panose="02010609060101010101" pitchFamily="49" charset="-122"/>
            </a:endParaRPr>
          </a:p>
        </p:txBody>
      </p:sp>
      <p:pic>
        <p:nvPicPr>
          <p:cNvPr id="8" name="Picture 2" descr="C:\Documents and Settings\yan.DINGFAMILY\Local Settings\Temporary Internet Files\Content.IE5\U5G1J1V1\MM900236358[1].gif">
            <a:extLst>
              <a:ext uri="{FF2B5EF4-FFF2-40B4-BE49-F238E27FC236}">
                <a16:creationId xmlns:a16="http://schemas.microsoft.com/office/drawing/2014/main" id="{D5B17D5D-2C23-4542-B5BD-0D3A07282D84}"/>
              </a:ext>
            </a:extLst>
          </p:cNvPr>
          <p:cNvPicPr>
            <a:picLocks noGrp="1" noChangeAspect="1" noChangeArrowheads="1" noCrop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2022" y="3568827"/>
            <a:ext cx="3022600" cy="288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6498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8D9FEA-5B79-FB42-99F3-AA99A93560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2556" y="1587037"/>
            <a:ext cx="10295021" cy="2297196"/>
          </a:xfrm>
        </p:spPr>
        <p:txBody>
          <a:bodyPr/>
          <a:lstStyle/>
          <a:p>
            <a:pPr marL="0" indent="0">
              <a:buNone/>
            </a:pPr>
            <a:r>
              <a:rPr lang="zh-CN" altLang="en-US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表姐考试考得</a:t>
            </a:r>
            <a:r>
              <a:rPr lang="zh-CN" altLang="en-US" sz="54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越来越</a:t>
            </a:r>
            <a:r>
              <a:rPr lang="zh-CN" altLang="en-US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糟糕。</a:t>
            </a:r>
            <a:endParaRPr lang="en-US" altLang="zh-CN" sz="54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buNone/>
            </a:pPr>
            <a:r>
              <a:rPr lang="en-US" altLang="zh-CN" sz="3600" dirty="0" err="1">
                <a:solidFill>
                  <a:srgbClr val="007935"/>
                </a:solidFill>
                <a:ea typeface="宋体" panose="02010600030101010101" pitchFamily="2" charset="-122"/>
              </a:rPr>
              <a:t>Biǎojiě</a:t>
            </a:r>
            <a:r>
              <a:rPr lang="en-US" altLang="zh-CN" sz="3600" dirty="0">
                <a:solidFill>
                  <a:srgbClr val="007935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007935"/>
                </a:solidFill>
                <a:ea typeface="宋体" panose="02010600030101010101" pitchFamily="2" charset="-122"/>
              </a:rPr>
              <a:t>kǎo</a:t>
            </a:r>
            <a:r>
              <a:rPr lang="en-US" altLang="zh-CN" sz="3600" dirty="0">
                <a:solidFill>
                  <a:srgbClr val="007935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007935"/>
                </a:solidFill>
                <a:ea typeface="宋体" panose="02010600030101010101" pitchFamily="2" charset="-122"/>
              </a:rPr>
              <a:t>shì</a:t>
            </a:r>
            <a:r>
              <a:rPr lang="en-US" altLang="zh-CN" sz="3600" dirty="0">
                <a:solidFill>
                  <a:srgbClr val="007935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007935"/>
                </a:solidFill>
                <a:ea typeface="宋体" panose="02010600030101010101" pitchFamily="2" charset="-122"/>
              </a:rPr>
              <a:t>kǎo</a:t>
            </a:r>
            <a:r>
              <a:rPr lang="en-US" altLang="zh-CN" sz="3600" dirty="0">
                <a:solidFill>
                  <a:srgbClr val="007935"/>
                </a:solidFill>
                <a:ea typeface="宋体" panose="02010600030101010101" pitchFamily="2" charset="-122"/>
              </a:rPr>
              <a:t> de </a:t>
            </a:r>
            <a:r>
              <a:rPr lang="en-US" altLang="zh-CN" sz="3600" dirty="0" err="1">
                <a:solidFill>
                  <a:srgbClr val="007935"/>
                </a:solidFill>
                <a:ea typeface="宋体" panose="02010600030101010101" pitchFamily="2" charset="-122"/>
              </a:rPr>
              <a:t>yuè</a:t>
            </a:r>
            <a:r>
              <a:rPr lang="en-US" altLang="zh-CN" sz="3600" dirty="0">
                <a:solidFill>
                  <a:srgbClr val="007935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007935"/>
                </a:solidFill>
                <a:ea typeface="宋体" panose="02010600030101010101" pitchFamily="2" charset="-122"/>
              </a:rPr>
              <a:t>lái</a:t>
            </a:r>
            <a:r>
              <a:rPr lang="en-US" altLang="zh-CN" sz="3600" dirty="0">
                <a:solidFill>
                  <a:srgbClr val="007935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007935"/>
                </a:solidFill>
                <a:ea typeface="宋体" panose="02010600030101010101" pitchFamily="2" charset="-122"/>
              </a:rPr>
              <a:t>yuè</a:t>
            </a:r>
            <a:r>
              <a:rPr lang="en-US" altLang="zh-CN" sz="3600" dirty="0">
                <a:solidFill>
                  <a:srgbClr val="007935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007935"/>
                </a:solidFill>
                <a:ea typeface="宋体" panose="02010600030101010101" pitchFamily="2" charset="-122"/>
              </a:rPr>
              <a:t>zāogāo</a:t>
            </a:r>
            <a:r>
              <a:rPr lang="en-US" altLang="zh-CN" sz="3600" dirty="0">
                <a:solidFill>
                  <a:srgbClr val="007935"/>
                </a:solidFill>
                <a:ea typeface="宋体" panose="02010600030101010101" pitchFamily="2" charset="-122"/>
              </a:rPr>
              <a:t>. </a:t>
            </a:r>
          </a:p>
          <a:p>
            <a:pPr marL="0" indent="0">
              <a:buNone/>
            </a:pPr>
            <a:r>
              <a:rPr lang="en-US" altLang="zh-CN" sz="3600" dirty="0">
                <a:solidFill>
                  <a:srgbClr val="007935"/>
                </a:solidFill>
                <a:ea typeface="宋体" panose="02010600030101010101" pitchFamily="2" charset="-122"/>
              </a:rPr>
              <a:t>My cousin is doing worse and worse on her exams.</a:t>
            </a:r>
            <a:endParaRPr lang="zh-CN" altLang="en-US" sz="3600" dirty="0">
              <a:solidFill>
                <a:srgbClr val="007935"/>
              </a:solidFill>
              <a:ea typeface="宋体" panose="02010600030101010101" pitchFamily="2" charset="-122"/>
            </a:endParaRPr>
          </a:p>
        </p:txBody>
      </p:sp>
      <p:pic>
        <p:nvPicPr>
          <p:cNvPr id="6" name="Picture 2" descr="C:\Documents and Settings\yan.DINGFAMILY\Local Settings\Temporary Internet Files\Content.IE5\EC3NE0EU\MM900303470[1].gif">
            <a:extLst>
              <a:ext uri="{FF2B5EF4-FFF2-40B4-BE49-F238E27FC236}">
                <a16:creationId xmlns:a16="http://schemas.microsoft.com/office/drawing/2014/main" id="{B79E9F63-0E28-DA46-AD69-708C46195841}"/>
              </a:ext>
            </a:extLst>
          </p:cNvPr>
          <p:cNvPicPr>
            <a:picLocks noGrp="1" noChangeAspect="1" noChangeArrowheads="1" noCro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0744" y="3884233"/>
            <a:ext cx="3972235" cy="2757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219536-6C5E-C64E-A111-8D05CBD252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5981" y="55477"/>
            <a:ext cx="1051428" cy="105142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B0AFE7E-543A-8D4A-BB2C-AA33487761F7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10690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6000" dirty="0">
                <a:latin typeface="KaiTi" panose="02010609060101010101" pitchFamily="49" charset="-122"/>
                <a:ea typeface="KaiTi" panose="02010609060101010101" pitchFamily="49" charset="-122"/>
              </a:rPr>
              <a:t>越来越</a:t>
            </a:r>
            <a:r>
              <a:rPr lang="en-US" altLang="zh-CN" sz="4000" dirty="0">
                <a:latin typeface="KaiTi" panose="02010609060101010101" pitchFamily="49" charset="-122"/>
                <a:ea typeface="KaiTi" panose="02010609060101010101" pitchFamily="49" charset="-122"/>
              </a:rPr>
              <a:t>… </a:t>
            </a:r>
            <a:r>
              <a:rPr lang="en-US" altLang="zh-CN" sz="4000" dirty="0" err="1">
                <a:latin typeface="+mn-lt"/>
                <a:ea typeface="KaiTi" panose="02010609060101010101" pitchFamily="49" charset="-122"/>
              </a:rPr>
              <a:t>yuè</a:t>
            </a:r>
            <a:r>
              <a:rPr lang="en-US" altLang="zh-CN" sz="4000" dirty="0">
                <a:latin typeface="+mn-lt"/>
                <a:ea typeface="KaiTi" panose="02010609060101010101" pitchFamily="49" charset="-122"/>
              </a:rPr>
              <a:t> </a:t>
            </a:r>
            <a:r>
              <a:rPr lang="en-US" altLang="zh-CN" sz="4000" dirty="0" err="1">
                <a:latin typeface="+mn-lt"/>
                <a:ea typeface="KaiTi" panose="02010609060101010101" pitchFamily="49" charset="-122"/>
              </a:rPr>
              <a:t>lái</a:t>
            </a:r>
            <a:r>
              <a:rPr lang="en-US" altLang="zh-CN" sz="4000" dirty="0">
                <a:latin typeface="+mn-lt"/>
                <a:ea typeface="KaiTi" panose="02010609060101010101" pitchFamily="49" charset="-122"/>
              </a:rPr>
              <a:t> </a:t>
            </a:r>
            <a:r>
              <a:rPr lang="en-US" altLang="zh-CN" sz="4000" dirty="0" err="1">
                <a:latin typeface="+mn-lt"/>
                <a:ea typeface="KaiTi" panose="02010609060101010101" pitchFamily="49" charset="-122"/>
              </a:rPr>
              <a:t>yuè</a:t>
            </a:r>
            <a:r>
              <a:rPr lang="en-US" altLang="zh-CN" sz="4000" dirty="0">
                <a:latin typeface="+mn-lt"/>
                <a:ea typeface="KaiTi" panose="02010609060101010101" pitchFamily="49" charset="-122"/>
              </a:rPr>
              <a:t>...</a:t>
            </a:r>
            <a:r>
              <a:rPr lang="zh-TW" altLang="en-US" sz="4000" dirty="0">
                <a:latin typeface="+mn-lt"/>
                <a:ea typeface="KaiTi" panose="02010609060101010101" pitchFamily="49" charset="-122"/>
              </a:rPr>
              <a:t> </a:t>
            </a:r>
            <a:r>
              <a:rPr lang="en-US" altLang="zh-TW" sz="4000" dirty="0">
                <a:latin typeface="+mn-lt"/>
                <a:ea typeface="KaiTi" panose="02010609060101010101" pitchFamily="49" charset="-122"/>
              </a:rPr>
              <a:t>(more</a:t>
            </a:r>
            <a:r>
              <a:rPr lang="zh-TW" altLang="en-US" sz="4000" dirty="0">
                <a:latin typeface="+mn-lt"/>
                <a:ea typeface="KaiTi" panose="02010609060101010101" pitchFamily="49" charset="-122"/>
              </a:rPr>
              <a:t> </a:t>
            </a:r>
            <a:r>
              <a:rPr lang="en-US" altLang="zh-TW" sz="4000" dirty="0">
                <a:latin typeface="+mn-lt"/>
                <a:ea typeface="KaiTi" panose="02010609060101010101" pitchFamily="49" charset="-122"/>
              </a:rPr>
              <a:t>and</a:t>
            </a:r>
            <a:r>
              <a:rPr lang="zh-TW" altLang="en-US" sz="4000" dirty="0">
                <a:latin typeface="+mn-lt"/>
                <a:ea typeface="KaiTi" panose="02010609060101010101" pitchFamily="49" charset="-122"/>
              </a:rPr>
              <a:t> </a:t>
            </a:r>
            <a:r>
              <a:rPr lang="en-US" altLang="zh-TW" sz="4000" dirty="0">
                <a:latin typeface="+mn-lt"/>
                <a:ea typeface="KaiTi" panose="02010609060101010101" pitchFamily="49" charset="-122"/>
              </a:rPr>
              <a:t>more)</a:t>
            </a:r>
            <a:r>
              <a:rPr lang="zh-TW" altLang="en-US" sz="4000" dirty="0">
                <a:latin typeface="+mn-lt"/>
                <a:ea typeface="KaiTi" panose="02010609060101010101" pitchFamily="49" charset="-122"/>
              </a:rPr>
              <a:t> </a:t>
            </a:r>
            <a:r>
              <a:rPr lang="en-US" altLang="zh-TW" sz="4000" dirty="0">
                <a:latin typeface="+mn-lt"/>
                <a:ea typeface="KaiTi" panose="02010609060101010101" pitchFamily="49" charset="-122"/>
              </a:rPr>
              <a:t>adverb</a:t>
            </a:r>
            <a:r>
              <a:rPr lang="zh-TW" altLang="en-US" sz="4000" dirty="0">
                <a:latin typeface="+mn-lt"/>
                <a:ea typeface="KaiTi" panose="02010609060101010101" pitchFamily="49" charset="-122"/>
              </a:rPr>
              <a:t>  </a:t>
            </a:r>
            <a:endParaRPr lang="zh-CN" altLang="en-US" sz="4000" dirty="0">
              <a:latin typeface="+mn-lt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64856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标题 1"/>
          <p:cNvSpPr>
            <a:spLocks noGrp="1"/>
          </p:cNvSpPr>
          <p:nvPr>
            <p:ph type="ctrTitle"/>
          </p:nvPr>
        </p:nvSpPr>
        <p:spPr>
          <a:xfrm>
            <a:off x="-1" y="29190"/>
            <a:ext cx="12192001" cy="1335971"/>
          </a:xfrm>
          <a:ln>
            <a:solidFill>
              <a:schemeClr val="tx1"/>
            </a:solidFill>
          </a:ln>
        </p:spPr>
        <p:txBody>
          <a:bodyPr/>
          <a:lstStyle/>
          <a:p>
            <a:pPr algn="l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Duì</a:t>
            </a:r>
            <a:r>
              <a:rPr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huà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yī</a:t>
            </a:r>
            <a:r>
              <a:rPr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Wǒ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  de  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dù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zi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tòng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sǐ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   le </a:t>
            </a:r>
            <a:r>
              <a:rPr lang="en-US" sz="54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/>
            </a:r>
            <a:br>
              <a:rPr lang="en-US" sz="54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</a:br>
            <a:r>
              <a:rPr lang="zh-CN" altLang="en-US" sz="48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对话一：我的肚子痛死了！</a:t>
            </a:r>
            <a:r>
              <a:rPr lang="en-US" altLang="zh-CN" sz="2800" kern="0" dirty="0">
                <a:solidFill>
                  <a:prstClr val="black"/>
                </a:solidFill>
                <a:latin typeface="Calibri" pitchFamily="34" charset="0"/>
              </a:rPr>
              <a:t>My Stomachache Is Killing Me!</a:t>
            </a:r>
            <a:endParaRPr lang="zh-CN" altLang="en-US" sz="3200" dirty="0">
              <a:latin typeface="DFKai-SB" charset="0"/>
              <a:ea typeface="DFKai-SB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9191" y="81152"/>
            <a:ext cx="855282" cy="8552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5124" y="1557338"/>
            <a:ext cx="6623026" cy="530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68113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675" y="1309866"/>
            <a:ext cx="10322689" cy="561179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altLang="zh-CN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Q</a:t>
            </a:r>
            <a:r>
              <a:rPr lang="zh-CN" altLang="en-US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：你</a:t>
            </a:r>
            <a:r>
              <a:rPr lang="zh-CN" altLang="en-US" sz="4400" u="sng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学中文</a:t>
            </a:r>
            <a:r>
              <a:rPr lang="zh-CN" altLang="en-US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学得</a:t>
            </a:r>
            <a:r>
              <a:rPr lang="zh-CN" altLang="en-US" sz="44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怎么样</a:t>
            </a:r>
            <a:r>
              <a:rPr lang="zh-CN" altLang="en-US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？</a:t>
            </a:r>
            <a:endParaRPr lang="en-US" altLang="zh-CN" sz="44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914400" lvl="2" indent="0">
              <a:buNone/>
            </a:pPr>
            <a:r>
              <a:rPr lang="en-US" sz="2400" dirty="0" err="1">
                <a:solidFill>
                  <a:srgbClr val="007935"/>
                </a:solidFill>
              </a:rPr>
              <a:t>Nǐ</a:t>
            </a:r>
            <a:r>
              <a:rPr lang="en-US" sz="2400" dirty="0">
                <a:solidFill>
                  <a:srgbClr val="007935"/>
                </a:solidFill>
              </a:rPr>
              <a:t> </a:t>
            </a:r>
            <a:r>
              <a:rPr lang="en-US" sz="2400" dirty="0" err="1">
                <a:solidFill>
                  <a:srgbClr val="007935"/>
                </a:solidFill>
              </a:rPr>
              <a:t>xué</a:t>
            </a:r>
            <a:r>
              <a:rPr lang="en-US" sz="2400" dirty="0">
                <a:solidFill>
                  <a:srgbClr val="007935"/>
                </a:solidFill>
              </a:rPr>
              <a:t> </a:t>
            </a:r>
            <a:r>
              <a:rPr lang="en-US" sz="2400" dirty="0" err="1">
                <a:solidFill>
                  <a:srgbClr val="007935"/>
                </a:solidFill>
              </a:rPr>
              <a:t>zhōng</a:t>
            </a:r>
            <a:r>
              <a:rPr lang="en-US" sz="2400" dirty="0">
                <a:solidFill>
                  <a:srgbClr val="007935"/>
                </a:solidFill>
              </a:rPr>
              <a:t> </a:t>
            </a:r>
            <a:r>
              <a:rPr lang="en-US" sz="2400" dirty="0" err="1">
                <a:solidFill>
                  <a:srgbClr val="007935"/>
                </a:solidFill>
              </a:rPr>
              <a:t>wénxué</a:t>
            </a:r>
            <a:r>
              <a:rPr lang="en-US" sz="2400" dirty="0">
                <a:solidFill>
                  <a:srgbClr val="007935"/>
                </a:solidFill>
              </a:rPr>
              <a:t> </a:t>
            </a:r>
            <a:r>
              <a:rPr lang="en-US" sz="2400" dirty="0" err="1">
                <a:solidFill>
                  <a:srgbClr val="007935"/>
                </a:solidFill>
              </a:rPr>
              <a:t>dé</a:t>
            </a:r>
            <a:r>
              <a:rPr lang="en-US" sz="2400" dirty="0">
                <a:solidFill>
                  <a:srgbClr val="007935"/>
                </a:solidFill>
              </a:rPr>
              <a:t> </a:t>
            </a:r>
            <a:r>
              <a:rPr lang="en-US" sz="2400" dirty="0" err="1">
                <a:solidFill>
                  <a:srgbClr val="007935"/>
                </a:solidFill>
              </a:rPr>
              <a:t>zěnme</a:t>
            </a:r>
            <a:r>
              <a:rPr lang="en-US" sz="2400" dirty="0">
                <a:solidFill>
                  <a:srgbClr val="007935"/>
                </a:solidFill>
              </a:rPr>
              <a:t> yang</a:t>
            </a:r>
          </a:p>
          <a:p>
            <a:pPr marL="914400" lvl="2" indent="0">
              <a:buNone/>
            </a:pPr>
            <a:r>
              <a:rPr lang="en-US" altLang="zh-CN" sz="2400" dirty="0">
                <a:solidFill>
                  <a:srgbClr val="007935"/>
                </a:solidFill>
                <a:ea typeface="KaiTi" panose="02010609060101010101" pitchFamily="49" charset="-122"/>
              </a:rPr>
              <a:t>How is your Chinese learning?</a:t>
            </a:r>
          </a:p>
          <a:p>
            <a:pPr marL="0" indent="0">
              <a:buNone/>
            </a:pPr>
            <a:r>
              <a:rPr lang="en-US" altLang="zh-CN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Q</a:t>
            </a:r>
            <a:r>
              <a:rPr lang="zh-CN" altLang="en-US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：最近</a:t>
            </a:r>
            <a:r>
              <a:rPr lang="en-US" altLang="zh-CN" sz="3500" dirty="0">
                <a:solidFill>
                  <a:srgbClr val="007935"/>
                </a:solidFill>
              </a:rPr>
              <a:t>Issaquah</a:t>
            </a:r>
            <a:r>
              <a:rPr lang="zh-CN" altLang="en-US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天气</a:t>
            </a:r>
            <a:r>
              <a:rPr lang="zh-CN" altLang="en-US" sz="44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怎么样</a:t>
            </a:r>
            <a:r>
              <a:rPr lang="zh-CN" altLang="en-US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？</a:t>
            </a:r>
            <a:endParaRPr lang="en-US" altLang="zh-CN" sz="44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914400" lvl="2" indent="0">
              <a:lnSpc>
                <a:spcPct val="100000"/>
              </a:lnSpc>
              <a:buNone/>
            </a:pPr>
            <a:r>
              <a:rPr lang="en-US" sz="2400" dirty="0" err="1">
                <a:solidFill>
                  <a:srgbClr val="007935"/>
                </a:solidFill>
              </a:rPr>
              <a:t>Zuìjìn</a:t>
            </a:r>
            <a:r>
              <a:rPr lang="en-US" sz="2400" dirty="0">
                <a:solidFill>
                  <a:srgbClr val="007935"/>
                </a:solidFill>
              </a:rPr>
              <a:t> </a:t>
            </a:r>
            <a:r>
              <a:rPr lang="en-US" altLang="zh-CN" sz="2400" dirty="0">
                <a:solidFill>
                  <a:srgbClr val="007935"/>
                </a:solidFill>
              </a:rPr>
              <a:t>Issaquah </a:t>
            </a:r>
            <a:r>
              <a:rPr lang="en-US" sz="2400" dirty="0" err="1">
                <a:solidFill>
                  <a:srgbClr val="007935"/>
                </a:solidFill>
              </a:rPr>
              <a:t>tiānqì</a:t>
            </a:r>
            <a:r>
              <a:rPr lang="en-US" sz="2400" dirty="0">
                <a:solidFill>
                  <a:srgbClr val="007935"/>
                </a:solidFill>
              </a:rPr>
              <a:t> </a:t>
            </a:r>
            <a:r>
              <a:rPr lang="en-US" sz="2400" dirty="0" err="1">
                <a:solidFill>
                  <a:srgbClr val="007935"/>
                </a:solidFill>
              </a:rPr>
              <a:t>zěnme</a:t>
            </a:r>
            <a:r>
              <a:rPr lang="en-US" sz="2400" dirty="0">
                <a:solidFill>
                  <a:srgbClr val="007935"/>
                </a:solidFill>
              </a:rPr>
              <a:t> </a:t>
            </a:r>
            <a:r>
              <a:rPr lang="en-US" sz="2400" dirty="0" err="1">
                <a:solidFill>
                  <a:srgbClr val="007935"/>
                </a:solidFill>
              </a:rPr>
              <a:t>yàng</a:t>
            </a:r>
            <a:r>
              <a:rPr lang="en-US" sz="2400" dirty="0">
                <a:solidFill>
                  <a:srgbClr val="007935"/>
                </a:solidFill>
              </a:rPr>
              <a:t>?</a:t>
            </a:r>
          </a:p>
          <a:p>
            <a:pPr marL="914400" lvl="2" indent="0">
              <a:lnSpc>
                <a:spcPct val="100000"/>
              </a:lnSpc>
              <a:buNone/>
            </a:pPr>
            <a:r>
              <a:rPr lang="en-US" altLang="zh-CN" sz="2400" dirty="0">
                <a:solidFill>
                  <a:srgbClr val="007935"/>
                </a:solidFill>
              </a:rPr>
              <a:t>How’s it in Issaquah recently?</a:t>
            </a:r>
          </a:p>
          <a:p>
            <a:pPr marL="0" indent="0">
              <a:buNone/>
            </a:pPr>
            <a:r>
              <a:rPr lang="en-US" altLang="zh-CN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Q</a:t>
            </a:r>
            <a:r>
              <a:rPr lang="zh-CN" altLang="en-US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：今年</a:t>
            </a:r>
            <a:r>
              <a:rPr lang="zh-CN" altLang="en-US" sz="4400" u="sng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学校餐厅的菜</a:t>
            </a:r>
            <a:r>
              <a:rPr lang="zh-CN" altLang="en-US" sz="44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怎么样</a:t>
            </a:r>
            <a:r>
              <a:rPr lang="zh-CN" altLang="en-US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？</a:t>
            </a:r>
            <a:endParaRPr lang="en-US" altLang="zh-CN" sz="44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914400" lvl="2" indent="0">
              <a:lnSpc>
                <a:spcPct val="100000"/>
              </a:lnSpc>
              <a:buNone/>
            </a:pPr>
            <a:r>
              <a:rPr lang="en-US" sz="2700" dirty="0" err="1">
                <a:solidFill>
                  <a:srgbClr val="007935"/>
                </a:solidFill>
              </a:rPr>
              <a:t>Jīnnián</a:t>
            </a:r>
            <a:r>
              <a:rPr lang="en-US" sz="2700" dirty="0">
                <a:solidFill>
                  <a:srgbClr val="007935"/>
                </a:solidFill>
              </a:rPr>
              <a:t> </a:t>
            </a:r>
            <a:r>
              <a:rPr lang="en-US" sz="2700" dirty="0" err="1">
                <a:solidFill>
                  <a:srgbClr val="007935"/>
                </a:solidFill>
              </a:rPr>
              <a:t>xuéxiào</a:t>
            </a:r>
            <a:r>
              <a:rPr lang="en-US" sz="2700" dirty="0">
                <a:solidFill>
                  <a:srgbClr val="007935"/>
                </a:solidFill>
              </a:rPr>
              <a:t> </a:t>
            </a:r>
            <a:r>
              <a:rPr lang="en-US" sz="2700" dirty="0" err="1">
                <a:solidFill>
                  <a:srgbClr val="007935"/>
                </a:solidFill>
              </a:rPr>
              <a:t>cāntīng</a:t>
            </a:r>
            <a:r>
              <a:rPr lang="en-US" sz="2700" dirty="0">
                <a:solidFill>
                  <a:srgbClr val="007935"/>
                </a:solidFill>
              </a:rPr>
              <a:t> de </a:t>
            </a:r>
            <a:r>
              <a:rPr lang="en-US" sz="2700" dirty="0" err="1">
                <a:solidFill>
                  <a:srgbClr val="007935"/>
                </a:solidFill>
              </a:rPr>
              <a:t>cài</a:t>
            </a:r>
            <a:r>
              <a:rPr lang="en-US" sz="2700" dirty="0">
                <a:solidFill>
                  <a:srgbClr val="007935"/>
                </a:solidFill>
              </a:rPr>
              <a:t> </a:t>
            </a:r>
            <a:r>
              <a:rPr lang="en-US" sz="2700" dirty="0" err="1">
                <a:solidFill>
                  <a:srgbClr val="007935"/>
                </a:solidFill>
              </a:rPr>
              <a:t>zěnme</a:t>
            </a:r>
            <a:r>
              <a:rPr lang="en-US" sz="2700" dirty="0">
                <a:solidFill>
                  <a:srgbClr val="007935"/>
                </a:solidFill>
              </a:rPr>
              <a:t> yang</a:t>
            </a:r>
          </a:p>
          <a:p>
            <a:pPr marL="914400" lvl="2" indent="0">
              <a:lnSpc>
                <a:spcPct val="100000"/>
              </a:lnSpc>
              <a:buNone/>
            </a:pPr>
            <a:r>
              <a:rPr lang="en-US" altLang="zh-CN" sz="2700" dirty="0">
                <a:solidFill>
                  <a:srgbClr val="007935"/>
                </a:solidFill>
              </a:rPr>
              <a:t>How’s the food of the school cafeteria this year?</a:t>
            </a:r>
          </a:p>
          <a:p>
            <a:pPr marL="0" indent="0">
              <a:buNone/>
            </a:pPr>
            <a:r>
              <a:rPr lang="en-US" altLang="zh-CN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Q</a:t>
            </a:r>
            <a:r>
              <a:rPr lang="zh-CN" altLang="en-US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：</a:t>
            </a:r>
            <a:r>
              <a:rPr lang="zh-CN" altLang="en-US" sz="4400" u="sng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这个学期的课</a:t>
            </a:r>
            <a:r>
              <a:rPr lang="zh-CN" altLang="en-US" sz="44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怎么样</a:t>
            </a:r>
            <a:r>
              <a:rPr lang="zh-CN" altLang="en-US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？</a:t>
            </a:r>
            <a:endParaRPr lang="en-US" altLang="zh-CN" sz="44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914400" lvl="2" indent="0">
              <a:lnSpc>
                <a:spcPct val="100000"/>
              </a:lnSpc>
              <a:buNone/>
            </a:pPr>
            <a:r>
              <a:rPr lang="en-US" sz="2700" dirty="0" err="1">
                <a:solidFill>
                  <a:srgbClr val="007935"/>
                </a:solidFill>
              </a:rPr>
              <a:t>Zhège</a:t>
            </a:r>
            <a:r>
              <a:rPr lang="en-US" sz="2700" dirty="0">
                <a:solidFill>
                  <a:srgbClr val="007935"/>
                </a:solidFill>
              </a:rPr>
              <a:t> </a:t>
            </a:r>
            <a:r>
              <a:rPr lang="en-US" sz="2700" dirty="0" err="1">
                <a:solidFill>
                  <a:srgbClr val="007935"/>
                </a:solidFill>
              </a:rPr>
              <a:t>xuéqí</a:t>
            </a:r>
            <a:r>
              <a:rPr lang="en-US" sz="2700" dirty="0">
                <a:solidFill>
                  <a:srgbClr val="007935"/>
                </a:solidFill>
              </a:rPr>
              <a:t> de </a:t>
            </a:r>
            <a:r>
              <a:rPr lang="en-US" sz="2700" dirty="0" err="1">
                <a:solidFill>
                  <a:srgbClr val="007935"/>
                </a:solidFill>
              </a:rPr>
              <a:t>kè</a:t>
            </a:r>
            <a:r>
              <a:rPr lang="en-US" sz="2700" dirty="0">
                <a:solidFill>
                  <a:srgbClr val="007935"/>
                </a:solidFill>
              </a:rPr>
              <a:t> </a:t>
            </a:r>
            <a:r>
              <a:rPr lang="en-US" sz="2700" dirty="0" err="1">
                <a:solidFill>
                  <a:srgbClr val="007935"/>
                </a:solidFill>
              </a:rPr>
              <a:t>zěnme</a:t>
            </a:r>
            <a:r>
              <a:rPr lang="en-US" sz="2700" dirty="0">
                <a:solidFill>
                  <a:srgbClr val="007935"/>
                </a:solidFill>
              </a:rPr>
              <a:t> yang</a:t>
            </a:r>
          </a:p>
          <a:p>
            <a:pPr marL="914400" lvl="2" indent="0">
              <a:lnSpc>
                <a:spcPct val="100000"/>
              </a:lnSpc>
              <a:buNone/>
            </a:pPr>
            <a:r>
              <a:rPr lang="en-US" altLang="zh-CN" sz="2700" dirty="0">
                <a:solidFill>
                  <a:srgbClr val="007935"/>
                </a:solidFill>
              </a:rPr>
              <a:t>How are your classes this semester?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90BA08-8066-D94F-AC1B-DEEE68E0CF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5981" y="55477"/>
            <a:ext cx="1051428" cy="105142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CD956F7-2C3F-7044-9DE3-F45BEA83BF36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10690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6000" dirty="0">
                <a:latin typeface="KaiTi" panose="02010609060101010101" pitchFamily="49" charset="-122"/>
                <a:ea typeface="KaiTi" panose="02010609060101010101" pitchFamily="49" charset="-122"/>
              </a:rPr>
              <a:t>越来越</a:t>
            </a:r>
            <a:r>
              <a:rPr lang="en-US" altLang="zh-CN" sz="4000" dirty="0">
                <a:latin typeface="KaiTi" panose="02010609060101010101" pitchFamily="49" charset="-122"/>
                <a:ea typeface="KaiTi" panose="02010609060101010101" pitchFamily="49" charset="-122"/>
              </a:rPr>
              <a:t>… </a:t>
            </a:r>
            <a:r>
              <a:rPr lang="en-US" altLang="zh-CN" sz="4000" dirty="0" err="1">
                <a:latin typeface="+mn-lt"/>
                <a:ea typeface="KaiTi" panose="02010609060101010101" pitchFamily="49" charset="-122"/>
              </a:rPr>
              <a:t>yuè</a:t>
            </a:r>
            <a:r>
              <a:rPr lang="en-US" altLang="zh-CN" sz="4000" dirty="0">
                <a:latin typeface="+mn-lt"/>
                <a:ea typeface="KaiTi" panose="02010609060101010101" pitchFamily="49" charset="-122"/>
              </a:rPr>
              <a:t> </a:t>
            </a:r>
            <a:r>
              <a:rPr lang="en-US" altLang="zh-CN" sz="4000" dirty="0" err="1">
                <a:latin typeface="+mn-lt"/>
                <a:ea typeface="KaiTi" panose="02010609060101010101" pitchFamily="49" charset="-122"/>
              </a:rPr>
              <a:t>lái</a:t>
            </a:r>
            <a:r>
              <a:rPr lang="en-US" altLang="zh-CN" sz="4000" dirty="0">
                <a:latin typeface="+mn-lt"/>
                <a:ea typeface="KaiTi" panose="02010609060101010101" pitchFamily="49" charset="-122"/>
              </a:rPr>
              <a:t> </a:t>
            </a:r>
            <a:r>
              <a:rPr lang="en-US" altLang="zh-CN" sz="4000" dirty="0" err="1">
                <a:latin typeface="+mn-lt"/>
                <a:ea typeface="KaiTi" panose="02010609060101010101" pitchFamily="49" charset="-122"/>
              </a:rPr>
              <a:t>yuè</a:t>
            </a:r>
            <a:r>
              <a:rPr lang="en-US" altLang="zh-CN" sz="4000" dirty="0">
                <a:latin typeface="+mn-lt"/>
                <a:ea typeface="KaiTi" panose="02010609060101010101" pitchFamily="49" charset="-122"/>
              </a:rPr>
              <a:t>...</a:t>
            </a:r>
            <a:r>
              <a:rPr lang="zh-TW" altLang="en-US" sz="4000" dirty="0">
                <a:latin typeface="+mn-lt"/>
                <a:ea typeface="KaiTi" panose="02010609060101010101" pitchFamily="49" charset="-122"/>
              </a:rPr>
              <a:t> </a:t>
            </a:r>
            <a:r>
              <a:rPr lang="en-US" altLang="zh-TW" sz="4000" dirty="0">
                <a:latin typeface="+mn-lt"/>
                <a:ea typeface="KaiTi" panose="02010609060101010101" pitchFamily="49" charset="-122"/>
              </a:rPr>
              <a:t>(more</a:t>
            </a:r>
            <a:r>
              <a:rPr lang="zh-TW" altLang="en-US" sz="4000" dirty="0">
                <a:latin typeface="+mn-lt"/>
                <a:ea typeface="KaiTi" panose="02010609060101010101" pitchFamily="49" charset="-122"/>
              </a:rPr>
              <a:t> </a:t>
            </a:r>
            <a:r>
              <a:rPr lang="en-US" altLang="zh-TW" sz="4000" dirty="0">
                <a:latin typeface="+mn-lt"/>
                <a:ea typeface="KaiTi" panose="02010609060101010101" pitchFamily="49" charset="-122"/>
              </a:rPr>
              <a:t>and</a:t>
            </a:r>
            <a:r>
              <a:rPr lang="zh-TW" altLang="en-US" sz="4000" dirty="0">
                <a:latin typeface="+mn-lt"/>
                <a:ea typeface="KaiTi" panose="02010609060101010101" pitchFamily="49" charset="-122"/>
              </a:rPr>
              <a:t> </a:t>
            </a:r>
            <a:r>
              <a:rPr lang="en-US" altLang="zh-TW" sz="4000" dirty="0">
                <a:latin typeface="+mn-lt"/>
                <a:ea typeface="KaiTi" panose="02010609060101010101" pitchFamily="49" charset="-122"/>
              </a:rPr>
              <a:t>more)</a:t>
            </a:r>
            <a:r>
              <a:rPr lang="zh-TW" altLang="en-US" sz="4000" dirty="0">
                <a:latin typeface="+mn-lt"/>
                <a:ea typeface="KaiTi" panose="02010609060101010101" pitchFamily="49" charset="-122"/>
              </a:rPr>
              <a:t> </a:t>
            </a:r>
            <a:r>
              <a:rPr lang="en-US" altLang="zh-TW" sz="4000" dirty="0">
                <a:latin typeface="+mn-lt"/>
                <a:ea typeface="KaiTi" panose="02010609060101010101" pitchFamily="49" charset="-122"/>
              </a:rPr>
              <a:t>adverb</a:t>
            </a:r>
            <a:r>
              <a:rPr lang="zh-TW" altLang="en-US" sz="4000" dirty="0">
                <a:latin typeface="+mn-lt"/>
                <a:ea typeface="KaiTi" panose="02010609060101010101" pitchFamily="49" charset="-122"/>
              </a:rPr>
              <a:t>  </a:t>
            </a:r>
            <a:endParaRPr lang="zh-CN" altLang="en-US" sz="4000" dirty="0">
              <a:latin typeface="+mn-lt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13630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1B3FF5-952D-5B4F-8A9B-12DD8FE5B6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54242" y="638509"/>
            <a:ext cx="3653589" cy="4351338"/>
          </a:xfrm>
        </p:spPr>
        <p:txBody>
          <a:bodyPr/>
          <a:lstStyle/>
          <a:p>
            <a:r>
              <a:rPr lang="zh-CN" altLang="en-US" sz="8000" dirty="0">
                <a:latin typeface="KaiTi" panose="02010609060101010101" pitchFamily="49" charset="-122"/>
                <a:ea typeface="KaiTi" panose="02010609060101010101" pitchFamily="49" charset="-122"/>
              </a:rPr>
              <a:t>再说 </a:t>
            </a:r>
            <a:endParaRPr lang="en-US" altLang="zh-CN" sz="80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457200" lvl="1" indent="0">
              <a:buNone/>
            </a:pPr>
            <a:r>
              <a:rPr lang="en-US" altLang="zh-CN" sz="3600" dirty="0" err="1">
                <a:ea typeface="宋体" panose="02010600030101010101" pitchFamily="2" charset="-122"/>
              </a:rPr>
              <a:t>zàishuō</a:t>
            </a:r>
            <a:r>
              <a:rPr lang="en-US" altLang="zh-CN" sz="3600" dirty="0">
                <a:ea typeface="宋体" panose="02010600030101010101" pitchFamily="2" charset="-122"/>
              </a:rPr>
              <a:t> </a:t>
            </a:r>
          </a:p>
          <a:p>
            <a:pPr marL="457200" lvl="1" indent="0">
              <a:buNone/>
            </a:pPr>
            <a:r>
              <a:rPr lang="en-US" altLang="zh-CN" sz="3600" dirty="0">
                <a:ea typeface="宋体" panose="02010600030101010101" pitchFamily="2" charset="-122"/>
              </a:rPr>
              <a:t>Moreover</a:t>
            </a:r>
          </a:p>
          <a:p>
            <a:endParaRPr lang="en-US" altLang="zh-CN" dirty="0">
              <a:ea typeface="宋体" panose="02010600030101010101" pitchFamily="2" charset="-122"/>
            </a:endParaRPr>
          </a:p>
          <a:p>
            <a:r>
              <a:rPr lang="en-US" altLang="zh-CN" dirty="0" err="1">
                <a:ea typeface="宋体" panose="02010600030101010101" pitchFamily="2" charset="-122"/>
              </a:rPr>
              <a:t>conj</a:t>
            </a:r>
            <a:endParaRPr lang="zh-CN" altLang="en-US" dirty="0">
              <a:ea typeface="宋体" panose="02010600030101010101" pitchFamily="2" charset="-122"/>
            </a:endParaRPr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441DD1B2-0D28-4F44-B11D-162A0A1828D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537282" y="1532021"/>
            <a:ext cx="8654718" cy="5325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155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EAB361-6B58-2340-8201-8C828EE6FE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557" y="1825625"/>
            <a:ext cx="11225463" cy="3757028"/>
          </a:xfrm>
        </p:spPr>
        <p:txBody>
          <a:bodyPr>
            <a:noAutofit/>
          </a:bodyPr>
          <a:lstStyle/>
          <a:p>
            <a:r>
              <a:rPr lang="en-US" altLang="zh-CN" sz="3600" dirty="0">
                <a:solidFill>
                  <a:srgbClr val="007935"/>
                </a:solidFill>
                <a:ea typeface="宋体" panose="02010600030101010101" pitchFamily="2" charset="-122"/>
              </a:rPr>
              <a:t>The expression </a:t>
            </a:r>
            <a:r>
              <a:rPr lang="zh-CN" altLang="en-US" sz="4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再说 </a:t>
            </a:r>
            <a:r>
              <a:rPr lang="en-US" altLang="zh-CN" sz="3600" dirty="0">
                <a:solidFill>
                  <a:srgbClr val="007935"/>
                </a:solidFill>
                <a:ea typeface="宋体" panose="02010600030101010101" pitchFamily="2" charset="-122"/>
              </a:rPr>
              <a:t>(</a:t>
            </a:r>
            <a:r>
              <a:rPr lang="en-US" altLang="zh-CN" sz="3600" dirty="0" err="1">
                <a:solidFill>
                  <a:srgbClr val="007935"/>
                </a:solidFill>
                <a:ea typeface="宋体" panose="02010600030101010101" pitchFamily="2" charset="-122"/>
              </a:rPr>
              <a:t>zàishuō</a:t>
            </a:r>
            <a:r>
              <a:rPr lang="en-US" altLang="zh-CN" sz="3600" dirty="0">
                <a:solidFill>
                  <a:srgbClr val="007935"/>
                </a:solidFill>
                <a:ea typeface="宋体" panose="02010600030101010101" pitchFamily="2" charset="-122"/>
              </a:rPr>
              <a:t>) introduces an additional reason for an action that has been taken or decision that has been made. </a:t>
            </a:r>
          </a:p>
          <a:p>
            <a:r>
              <a:rPr lang="en-US" altLang="zh-CN" sz="3600" dirty="0">
                <a:solidFill>
                  <a:srgbClr val="007935"/>
                </a:solidFill>
                <a:ea typeface="宋体" panose="02010600030101010101" pitchFamily="2" charset="-122"/>
              </a:rPr>
              <a:t>It is different from </a:t>
            </a:r>
            <a:r>
              <a:rPr lang="zh-CN" altLang="en-US" sz="4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再 </a:t>
            </a:r>
            <a:r>
              <a:rPr lang="en-US" altLang="zh-CN" sz="4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+ </a:t>
            </a:r>
            <a:r>
              <a:rPr lang="zh-CN" altLang="en-US" sz="4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说 </a:t>
            </a:r>
            <a:r>
              <a:rPr lang="en-US" altLang="zh-CN" sz="3600" dirty="0">
                <a:solidFill>
                  <a:srgbClr val="007935"/>
                </a:solidFill>
                <a:ea typeface="宋体" panose="02010600030101010101" pitchFamily="2" charset="-122"/>
              </a:rPr>
              <a:t>(</a:t>
            </a:r>
            <a:r>
              <a:rPr lang="en-US" altLang="zh-CN" sz="3600" dirty="0" err="1">
                <a:solidFill>
                  <a:srgbClr val="007935"/>
                </a:solidFill>
                <a:ea typeface="宋体" panose="02010600030101010101" pitchFamily="2" charset="-122"/>
              </a:rPr>
              <a:t>zài</a:t>
            </a:r>
            <a:r>
              <a:rPr lang="en-US" altLang="zh-CN" sz="3600" dirty="0">
                <a:solidFill>
                  <a:srgbClr val="007935"/>
                </a:solidFill>
                <a:ea typeface="宋体" panose="02010600030101010101" pitchFamily="2" charset="-122"/>
              </a:rPr>
              <a:t> + </a:t>
            </a:r>
            <a:r>
              <a:rPr lang="en-US" altLang="zh-CN" sz="3600" dirty="0" err="1">
                <a:solidFill>
                  <a:srgbClr val="007935"/>
                </a:solidFill>
                <a:ea typeface="宋体" panose="02010600030101010101" pitchFamily="2" charset="-122"/>
              </a:rPr>
              <a:t>shuō</a:t>
            </a:r>
            <a:r>
              <a:rPr lang="en-US" altLang="zh-CN" sz="3600" dirty="0">
                <a:solidFill>
                  <a:srgbClr val="007935"/>
                </a:solidFill>
                <a:ea typeface="宋体" panose="02010600030101010101" pitchFamily="2" charset="-122"/>
              </a:rPr>
              <a:t>, to say again).</a:t>
            </a:r>
            <a:endParaRPr lang="zh-CN" altLang="en-US" sz="3600" dirty="0">
              <a:solidFill>
                <a:srgbClr val="007935"/>
              </a:solidFill>
              <a:ea typeface="宋体" panose="02010600030101010101" pitchFamily="2" charset="-122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F0FC3E5-9680-024E-9B41-F053AEC988B7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97856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6000" dirty="0">
                <a:latin typeface="KaiTi" panose="02010609060101010101" pitchFamily="49" charset="-122"/>
                <a:ea typeface="KaiTi" panose="02010609060101010101" pitchFamily="49" charset="-122"/>
              </a:rPr>
              <a:t>再说</a:t>
            </a:r>
            <a:r>
              <a:rPr lang="en-US" altLang="zh-TW" sz="6000" dirty="0">
                <a:latin typeface="KaiTi" panose="02010609060101010101" pitchFamily="49" charset="-122"/>
                <a:ea typeface="KaiTi" panose="02010609060101010101" pitchFamily="49" charset="-122"/>
              </a:rPr>
              <a:t>  </a:t>
            </a:r>
            <a:r>
              <a:rPr lang="en-US" altLang="zh-TW" dirty="0" err="1">
                <a:latin typeface="+mn-lt"/>
                <a:ea typeface="KaiTi" panose="02010609060101010101" pitchFamily="49" charset="-122"/>
              </a:rPr>
              <a:t>zàishuō</a:t>
            </a:r>
            <a:r>
              <a:rPr lang="zh-TW" altLang="en-US" dirty="0">
                <a:latin typeface="+mn-lt"/>
                <a:ea typeface="KaiTi" panose="02010609060101010101" pitchFamily="49" charset="-122"/>
              </a:rPr>
              <a:t>     </a:t>
            </a:r>
            <a:r>
              <a:rPr lang="en-US" altLang="zh-TW" dirty="0">
                <a:latin typeface="+mn-lt"/>
                <a:ea typeface="KaiTi" panose="02010609060101010101" pitchFamily="49" charset="-122"/>
              </a:rPr>
              <a:t>(moreover)	</a:t>
            </a:r>
            <a:r>
              <a:rPr lang="zh-TW" altLang="en-US" dirty="0">
                <a:latin typeface="+mn-lt"/>
                <a:ea typeface="KaiTi" panose="02010609060101010101" pitchFamily="49" charset="-122"/>
              </a:rPr>
              <a:t>     </a:t>
            </a:r>
            <a:r>
              <a:rPr lang="en-US" altLang="zh-TW" sz="3600" dirty="0">
                <a:latin typeface="+mn-lt"/>
                <a:ea typeface="宋体" panose="02010600030101010101" pitchFamily="2" charset="-122"/>
              </a:rPr>
              <a:t>conjunction</a:t>
            </a:r>
            <a:endParaRPr lang="zh-CN" altLang="en-US" sz="3600" dirty="0">
              <a:latin typeface="+mn-lt"/>
              <a:ea typeface="宋体" panose="02010600030101010101" pitchFamily="2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792A7A-B55F-3444-9225-73DE588723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7389" y="55477"/>
            <a:ext cx="840020" cy="84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296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0FDBD7-4F24-4143-95A0-F6C610AFFF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224757"/>
            <a:ext cx="9343524" cy="4541670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CN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Q:</a:t>
            </a:r>
            <a:r>
              <a:rPr lang="zh-CN" altLang="en-US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你为什么不去纽约？</a:t>
            </a:r>
            <a:endParaRPr lang="en-US" altLang="zh-CN" sz="54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CN" sz="3500" dirty="0">
                <a:solidFill>
                  <a:srgbClr val="007935"/>
                </a:solidFill>
                <a:ea typeface="KaiTi" panose="02010609060101010101" pitchFamily="49" charset="-122"/>
              </a:rPr>
              <a:t>        </a:t>
            </a:r>
            <a:r>
              <a:rPr lang="en-US" altLang="zh-CN" sz="3500" dirty="0" err="1">
                <a:solidFill>
                  <a:srgbClr val="007935"/>
                </a:solidFill>
                <a:ea typeface="宋体" panose="02010600030101010101" pitchFamily="2" charset="-122"/>
              </a:rPr>
              <a:t>Nǐ</a:t>
            </a:r>
            <a:r>
              <a:rPr lang="en-US" altLang="zh-CN" sz="3500" dirty="0">
                <a:solidFill>
                  <a:srgbClr val="007935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500" dirty="0" err="1">
                <a:solidFill>
                  <a:srgbClr val="007935"/>
                </a:solidFill>
                <a:ea typeface="宋体" panose="02010600030101010101" pitchFamily="2" charset="-122"/>
              </a:rPr>
              <a:t>wèishénme</a:t>
            </a:r>
            <a:r>
              <a:rPr lang="en-US" altLang="zh-CN" sz="3500" dirty="0">
                <a:solidFill>
                  <a:srgbClr val="007935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500" dirty="0" err="1">
                <a:solidFill>
                  <a:srgbClr val="007935"/>
                </a:solidFill>
                <a:ea typeface="宋体" panose="02010600030101010101" pitchFamily="2" charset="-122"/>
              </a:rPr>
              <a:t>bú</a:t>
            </a:r>
            <a:r>
              <a:rPr lang="en-US" altLang="zh-CN" sz="3500" dirty="0">
                <a:solidFill>
                  <a:srgbClr val="007935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500" dirty="0" err="1">
                <a:solidFill>
                  <a:srgbClr val="007935"/>
                </a:solidFill>
                <a:ea typeface="宋体" panose="02010600030101010101" pitchFamily="2" charset="-122"/>
              </a:rPr>
              <a:t>qù</a:t>
            </a:r>
            <a:r>
              <a:rPr lang="en-US" altLang="zh-CN" sz="3500" dirty="0">
                <a:solidFill>
                  <a:srgbClr val="007935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500" dirty="0" err="1">
                <a:solidFill>
                  <a:srgbClr val="007935"/>
                </a:solidFill>
                <a:ea typeface="宋体" panose="02010600030101010101" pitchFamily="2" charset="-122"/>
              </a:rPr>
              <a:t>Niǔyuē</a:t>
            </a:r>
            <a:r>
              <a:rPr lang="en-US" altLang="zh-CN" sz="3500" dirty="0">
                <a:solidFill>
                  <a:srgbClr val="007935"/>
                </a:solidFill>
                <a:ea typeface="宋体" panose="02010600030101010101" pitchFamily="2" charset="-122"/>
              </a:rPr>
              <a:t>?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CN" sz="3500" dirty="0">
                <a:solidFill>
                  <a:srgbClr val="007935"/>
                </a:solidFill>
                <a:ea typeface="宋体" panose="02010600030101010101" pitchFamily="2" charset="-122"/>
              </a:rPr>
              <a:t>        </a:t>
            </a:r>
            <a:r>
              <a:rPr lang="en-US" altLang="zh-CN" sz="3000" dirty="0">
                <a:solidFill>
                  <a:srgbClr val="007935"/>
                </a:solidFill>
                <a:ea typeface="宋体" panose="02010600030101010101" pitchFamily="2" charset="-122"/>
              </a:rPr>
              <a:t>Why aren’t you going to New York?</a:t>
            </a:r>
          </a:p>
          <a:p>
            <a:pPr marL="0" indent="0">
              <a:buNone/>
            </a:pPr>
            <a:endParaRPr lang="en-US" altLang="zh-CN" sz="3600" dirty="0">
              <a:solidFill>
                <a:srgbClr val="007935"/>
              </a:solidFill>
              <a:ea typeface="宋体" panose="02010600030101010101" pitchFamily="2" charset="-122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altLang="zh-CN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A:</a:t>
            </a:r>
            <a:r>
              <a:rPr lang="zh-CN" altLang="en-US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我没有时间</a:t>
            </a:r>
            <a:r>
              <a:rPr lang="en-US" altLang="zh-CN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;</a:t>
            </a:r>
            <a:r>
              <a:rPr lang="zh-CN" altLang="en-US" sz="54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再说</a:t>
            </a:r>
            <a:r>
              <a:rPr lang="zh-CN" altLang="en-US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，也没有钱。</a:t>
            </a:r>
            <a:r>
              <a:rPr lang="en-US" altLang="zh-CN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    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zh-CN" sz="3500" dirty="0">
                <a:solidFill>
                  <a:srgbClr val="007935"/>
                </a:solidFill>
                <a:ea typeface="宋体" panose="02010600030101010101" pitchFamily="2" charset="-122"/>
              </a:rPr>
              <a:t>        </a:t>
            </a:r>
            <a:r>
              <a:rPr lang="en-US" altLang="zh-CN" sz="3500" dirty="0" err="1">
                <a:solidFill>
                  <a:srgbClr val="007935"/>
                </a:solidFill>
                <a:ea typeface="宋体" panose="02010600030101010101" pitchFamily="2" charset="-122"/>
              </a:rPr>
              <a:t>Wǒ</a:t>
            </a:r>
            <a:r>
              <a:rPr lang="en-US" altLang="zh-CN" sz="3500" dirty="0">
                <a:solidFill>
                  <a:srgbClr val="007935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500" dirty="0" err="1">
                <a:solidFill>
                  <a:srgbClr val="007935"/>
                </a:solidFill>
                <a:ea typeface="宋体" panose="02010600030101010101" pitchFamily="2" charset="-122"/>
              </a:rPr>
              <a:t>méiyǒu</a:t>
            </a:r>
            <a:r>
              <a:rPr lang="en-US" altLang="zh-CN" sz="3500" dirty="0">
                <a:solidFill>
                  <a:srgbClr val="007935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500" dirty="0" err="1">
                <a:solidFill>
                  <a:srgbClr val="007935"/>
                </a:solidFill>
                <a:ea typeface="宋体" panose="02010600030101010101" pitchFamily="2" charset="-122"/>
              </a:rPr>
              <a:t>shíjiān</a:t>
            </a:r>
            <a:r>
              <a:rPr lang="en-US" altLang="zh-CN" sz="3500" dirty="0">
                <a:solidFill>
                  <a:srgbClr val="007935"/>
                </a:solidFill>
                <a:ea typeface="宋体" panose="02010600030101010101" pitchFamily="2" charset="-122"/>
              </a:rPr>
              <a:t>;   </a:t>
            </a:r>
            <a:r>
              <a:rPr lang="en-US" altLang="zh-CN" sz="3500" dirty="0" err="1">
                <a:solidFill>
                  <a:srgbClr val="C00000"/>
                </a:solidFill>
                <a:ea typeface="宋体" panose="02010600030101010101" pitchFamily="2" charset="-122"/>
              </a:rPr>
              <a:t>zàishuō</a:t>
            </a:r>
            <a:r>
              <a:rPr lang="en-US" altLang="zh-CN" sz="3500" dirty="0">
                <a:solidFill>
                  <a:srgbClr val="007935"/>
                </a:solidFill>
                <a:ea typeface="宋体" panose="02010600030101010101" pitchFamily="2" charset="-122"/>
              </a:rPr>
              <a:t>,      </a:t>
            </a:r>
            <a:r>
              <a:rPr lang="en-US" altLang="zh-CN" sz="3500" dirty="0" err="1">
                <a:solidFill>
                  <a:srgbClr val="007935"/>
                </a:solidFill>
                <a:ea typeface="宋体" panose="02010600030101010101" pitchFamily="2" charset="-122"/>
              </a:rPr>
              <a:t>yě</a:t>
            </a:r>
            <a:r>
              <a:rPr lang="en-US" altLang="zh-CN" sz="3500" dirty="0">
                <a:solidFill>
                  <a:srgbClr val="007935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500" dirty="0" err="1">
                <a:solidFill>
                  <a:srgbClr val="007935"/>
                </a:solidFill>
                <a:ea typeface="宋体" panose="02010600030101010101" pitchFamily="2" charset="-122"/>
              </a:rPr>
              <a:t>méiyǒu</a:t>
            </a:r>
            <a:r>
              <a:rPr lang="en-US" altLang="zh-CN" sz="3500" dirty="0">
                <a:solidFill>
                  <a:srgbClr val="007935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500" dirty="0" err="1">
                <a:solidFill>
                  <a:srgbClr val="007935"/>
                </a:solidFill>
                <a:ea typeface="宋体" panose="02010600030101010101" pitchFamily="2" charset="-122"/>
              </a:rPr>
              <a:t>qián</a:t>
            </a:r>
            <a:r>
              <a:rPr lang="en-US" altLang="zh-CN" sz="3500" dirty="0">
                <a:solidFill>
                  <a:srgbClr val="007935"/>
                </a:solidFill>
                <a:ea typeface="宋体" panose="02010600030101010101" pitchFamily="2" charset="-122"/>
              </a:rPr>
              <a:t>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zh-CN" sz="3000" dirty="0">
                <a:solidFill>
                  <a:srgbClr val="007935"/>
                </a:solidFill>
                <a:ea typeface="宋体" panose="02010600030101010101" pitchFamily="2" charset="-122"/>
              </a:rPr>
              <a:t>         I don’t have the time; besides, I don’t have the money.</a:t>
            </a:r>
            <a:endParaRPr lang="zh-CN" altLang="en-US" sz="3000" dirty="0">
              <a:solidFill>
                <a:srgbClr val="007935"/>
              </a:solidFill>
              <a:ea typeface="宋体" panose="02010600030101010101" pitchFamily="2" charset="-122"/>
            </a:endParaRPr>
          </a:p>
          <a:p>
            <a:endParaRPr lang="zh-CN" altLang="en-US" dirty="0">
              <a:ea typeface="宋体" panose="02010600030101010101" pitchFamily="2" charset="-122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DE9CD0B-7052-304C-935B-75EC4151581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9178424" y="2286851"/>
            <a:ext cx="2693885" cy="398694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46AD825-2A9F-F848-80AF-A2B55C497786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89549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zh-TW" altLang="en-US" sz="6000" dirty="0">
                <a:latin typeface="KaiTi" panose="02010609060101010101" pitchFamily="49" charset="-122"/>
                <a:ea typeface="KaiTi" panose="02010609060101010101" pitchFamily="49" charset="-122"/>
              </a:rPr>
              <a:t>再说</a:t>
            </a:r>
            <a:r>
              <a:rPr lang="en-US" altLang="zh-TW" sz="6000" dirty="0">
                <a:latin typeface="KaiTi" panose="02010609060101010101" pitchFamily="49" charset="-122"/>
                <a:ea typeface="KaiTi" panose="02010609060101010101" pitchFamily="49" charset="-122"/>
              </a:rPr>
              <a:t>  </a:t>
            </a:r>
            <a:r>
              <a:rPr lang="en-US" altLang="zh-TW" sz="3600" dirty="0" err="1">
                <a:latin typeface="+mn-lt"/>
                <a:ea typeface="KaiTi" panose="02010609060101010101" pitchFamily="49" charset="-122"/>
              </a:rPr>
              <a:t>zàishuō</a:t>
            </a:r>
            <a:r>
              <a:rPr lang="zh-TW" altLang="en-US" sz="3600" dirty="0">
                <a:latin typeface="+mn-lt"/>
                <a:ea typeface="KaiTi" panose="02010609060101010101" pitchFamily="49" charset="-122"/>
              </a:rPr>
              <a:t>     </a:t>
            </a:r>
            <a:r>
              <a:rPr lang="en-US" altLang="zh-TW" sz="3600" dirty="0">
                <a:latin typeface="+mn-lt"/>
                <a:ea typeface="KaiTi" panose="02010609060101010101" pitchFamily="49" charset="-122"/>
              </a:rPr>
              <a:t>(moreover)	</a:t>
            </a:r>
            <a:r>
              <a:rPr lang="zh-TW" altLang="en-US" sz="3600" dirty="0">
                <a:latin typeface="+mn-lt"/>
                <a:ea typeface="KaiTi" panose="02010609060101010101" pitchFamily="49" charset="-122"/>
              </a:rPr>
              <a:t>     </a:t>
            </a:r>
            <a:r>
              <a:rPr lang="en-US" altLang="zh-TW" sz="3600" dirty="0">
                <a:latin typeface="+mn-lt"/>
                <a:ea typeface="宋体" panose="02010600030101010101" pitchFamily="2" charset="-122"/>
              </a:rPr>
              <a:t>conjunction</a:t>
            </a:r>
            <a:endParaRPr lang="zh-CN" altLang="en-US" sz="3600" dirty="0">
              <a:latin typeface="+mn-lt"/>
              <a:ea typeface="宋体" panose="02010600030101010101" pitchFamily="2" charset="-122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0F949BD-A5C6-CA40-83E6-4DD577706F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7389" y="55477"/>
            <a:ext cx="840020" cy="84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375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61748E-50DD-8D42-BCEB-9C9FADA5FE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398332"/>
            <a:ext cx="12037409" cy="5104067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CN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Q:</a:t>
            </a:r>
            <a:r>
              <a:rPr lang="zh-CN" altLang="en-US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你为什么不喜欢今天晚上的舞会？</a:t>
            </a:r>
            <a:endParaRPr lang="en-US" altLang="zh-CN" sz="44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CN" sz="4400" dirty="0">
                <a:solidFill>
                  <a:srgbClr val="007935"/>
                </a:solidFill>
                <a:ea typeface="KaiTi" panose="02010609060101010101" pitchFamily="49" charset="-122"/>
              </a:rPr>
              <a:t>      </a:t>
            </a:r>
            <a:r>
              <a:rPr lang="en-US" sz="3200" dirty="0" err="1">
                <a:solidFill>
                  <a:srgbClr val="007935"/>
                </a:solidFill>
                <a:ea typeface="宋体" panose="02010600030101010101" pitchFamily="2" charset="-122"/>
              </a:rPr>
              <a:t>Nǐ</a:t>
            </a:r>
            <a:r>
              <a:rPr lang="en-US" sz="3200" dirty="0">
                <a:solidFill>
                  <a:srgbClr val="007935"/>
                </a:solidFill>
                <a:ea typeface="宋体" panose="02010600030101010101" pitchFamily="2" charset="-122"/>
              </a:rPr>
              <a:t> </a:t>
            </a:r>
            <a:r>
              <a:rPr lang="en-US" sz="3200" dirty="0" err="1">
                <a:solidFill>
                  <a:srgbClr val="007935"/>
                </a:solidFill>
                <a:ea typeface="宋体" panose="02010600030101010101" pitchFamily="2" charset="-122"/>
              </a:rPr>
              <a:t>wèishéme</a:t>
            </a:r>
            <a:r>
              <a:rPr lang="en-US" sz="3200" dirty="0">
                <a:solidFill>
                  <a:srgbClr val="007935"/>
                </a:solidFill>
                <a:ea typeface="宋体" panose="02010600030101010101" pitchFamily="2" charset="-122"/>
              </a:rPr>
              <a:t> </a:t>
            </a:r>
            <a:r>
              <a:rPr lang="en-US" sz="3200" dirty="0" err="1">
                <a:solidFill>
                  <a:srgbClr val="007935"/>
                </a:solidFill>
                <a:ea typeface="宋体" panose="02010600030101010101" pitchFamily="2" charset="-122"/>
              </a:rPr>
              <a:t>bù</a:t>
            </a:r>
            <a:r>
              <a:rPr lang="en-US" sz="3200" dirty="0">
                <a:solidFill>
                  <a:srgbClr val="007935"/>
                </a:solidFill>
                <a:ea typeface="宋体" panose="02010600030101010101" pitchFamily="2" charset="-122"/>
              </a:rPr>
              <a:t> </a:t>
            </a:r>
            <a:r>
              <a:rPr lang="en-US" sz="3200" dirty="0" err="1">
                <a:solidFill>
                  <a:srgbClr val="007935"/>
                </a:solidFill>
                <a:ea typeface="宋体" panose="02010600030101010101" pitchFamily="2" charset="-122"/>
              </a:rPr>
              <a:t>xǐhuān</a:t>
            </a:r>
            <a:r>
              <a:rPr lang="en-US" sz="3200" dirty="0">
                <a:solidFill>
                  <a:srgbClr val="007935"/>
                </a:solidFill>
                <a:ea typeface="宋体" panose="02010600030101010101" pitchFamily="2" charset="-122"/>
              </a:rPr>
              <a:t> </a:t>
            </a:r>
            <a:r>
              <a:rPr lang="en-US" sz="3200" dirty="0" err="1">
                <a:solidFill>
                  <a:srgbClr val="007935"/>
                </a:solidFill>
                <a:ea typeface="宋体" panose="02010600030101010101" pitchFamily="2" charset="-122"/>
              </a:rPr>
              <a:t>jīntiān</a:t>
            </a:r>
            <a:r>
              <a:rPr lang="en-US" sz="3200" dirty="0">
                <a:solidFill>
                  <a:srgbClr val="007935"/>
                </a:solidFill>
                <a:ea typeface="宋体" panose="02010600030101010101" pitchFamily="2" charset="-122"/>
              </a:rPr>
              <a:t> </a:t>
            </a:r>
            <a:r>
              <a:rPr lang="en-US" sz="3200" dirty="0" err="1">
                <a:solidFill>
                  <a:srgbClr val="007935"/>
                </a:solidFill>
                <a:ea typeface="宋体" panose="02010600030101010101" pitchFamily="2" charset="-122"/>
              </a:rPr>
              <a:t>wǎnshàng</a:t>
            </a:r>
            <a:r>
              <a:rPr lang="en-US" sz="3200" dirty="0">
                <a:solidFill>
                  <a:srgbClr val="007935"/>
                </a:solidFill>
                <a:ea typeface="宋体" panose="02010600030101010101" pitchFamily="2" charset="-122"/>
              </a:rPr>
              <a:t> de </a:t>
            </a:r>
            <a:r>
              <a:rPr lang="en-US" sz="3200" dirty="0" err="1">
                <a:solidFill>
                  <a:srgbClr val="007935"/>
                </a:solidFill>
                <a:ea typeface="宋体" panose="02010600030101010101" pitchFamily="2" charset="-122"/>
              </a:rPr>
              <a:t>wǔhuì</a:t>
            </a:r>
            <a:endParaRPr lang="en-US" sz="3200" dirty="0">
              <a:solidFill>
                <a:srgbClr val="007935"/>
              </a:solidFill>
              <a:ea typeface="宋体" panose="02010600030101010101" pitchFamily="2" charset="-12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CN" sz="3200" dirty="0">
                <a:solidFill>
                  <a:srgbClr val="007935"/>
                </a:solidFill>
                <a:ea typeface="宋体" panose="02010600030101010101" pitchFamily="2" charset="-122"/>
              </a:rPr>
              <a:t>        Why don't you like the dance party tonight?</a:t>
            </a:r>
          </a:p>
          <a:p>
            <a:pPr marL="0" indent="0">
              <a:buNone/>
            </a:pPr>
            <a:endParaRPr lang="en-US" altLang="zh-CN" sz="32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buNone/>
            </a:pPr>
            <a:r>
              <a:rPr lang="en-US" altLang="zh-CN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A:</a:t>
            </a:r>
            <a:r>
              <a:rPr lang="zh-CN" altLang="en-US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我觉得音乐不好；</a:t>
            </a:r>
            <a:r>
              <a:rPr lang="zh-CN" altLang="en-US" sz="54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再说</a:t>
            </a:r>
            <a:r>
              <a:rPr lang="zh-CN" altLang="en-US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，人也太少。</a:t>
            </a:r>
            <a:endParaRPr lang="en-US" altLang="zh-CN" sz="44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buNone/>
            </a:pPr>
            <a:r>
              <a:rPr lang="zh-CN" altLang="en-US" sz="3200" dirty="0">
                <a:solidFill>
                  <a:srgbClr val="007935"/>
                </a:solidFill>
                <a:ea typeface="宋体" panose="02010600030101010101" pitchFamily="2" charset="-122"/>
              </a:rPr>
              <a:t>      </a:t>
            </a:r>
            <a:r>
              <a:rPr lang="en-US" sz="3200" dirty="0" err="1">
                <a:solidFill>
                  <a:srgbClr val="007935"/>
                </a:solidFill>
                <a:ea typeface="宋体" panose="02010600030101010101" pitchFamily="2" charset="-122"/>
              </a:rPr>
              <a:t>Wǒ</a:t>
            </a:r>
            <a:r>
              <a:rPr lang="en-US" sz="3200" dirty="0">
                <a:solidFill>
                  <a:srgbClr val="007935"/>
                </a:solidFill>
                <a:ea typeface="宋体" panose="02010600030101010101" pitchFamily="2" charset="-122"/>
              </a:rPr>
              <a:t> </a:t>
            </a:r>
            <a:r>
              <a:rPr lang="en-US" sz="3200" dirty="0" err="1">
                <a:solidFill>
                  <a:srgbClr val="007935"/>
                </a:solidFill>
                <a:ea typeface="宋体" panose="02010600030101010101" pitchFamily="2" charset="-122"/>
              </a:rPr>
              <a:t>juédé</a:t>
            </a:r>
            <a:r>
              <a:rPr lang="en-US" sz="3200" dirty="0">
                <a:solidFill>
                  <a:srgbClr val="007935"/>
                </a:solidFill>
                <a:ea typeface="宋体" panose="02010600030101010101" pitchFamily="2" charset="-122"/>
              </a:rPr>
              <a:t> </a:t>
            </a:r>
            <a:r>
              <a:rPr lang="en-US" sz="3200" dirty="0" err="1">
                <a:solidFill>
                  <a:srgbClr val="007935"/>
                </a:solidFill>
                <a:ea typeface="宋体" panose="02010600030101010101" pitchFamily="2" charset="-122"/>
              </a:rPr>
              <a:t>yīnyuè</a:t>
            </a:r>
            <a:r>
              <a:rPr lang="en-US" sz="3200" dirty="0">
                <a:solidFill>
                  <a:srgbClr val="007935"/>
                </a:solidFill>
                <a:ea typeface="宋体" panose="02010600030101010101" pitchFamily="2" charset="-122"/>
              </a:rPr>
              <a:t> </a:t>
            </a:r>
            <a:r>
              <a:rPr lang="en-US" sz="3200" dirty="0" err="1">
                <a:solidFill>
                  <a:srgbClr val="007935"/>
                </a:solidFill>
                <a:ea typeface="宋体" panose="02010600030101010101" pitchFamily="2" charset="-122"/>
              </a:rPr>
              <a:t>bù</a:t>
            </a:r>
            <a:r>
              <a:rPr lang="en-US" sz="3200" dirty="0">
                <a:solidFill>
                  <a:srgbClr val="007935"/>
                </a:solidFill>
                <a:ea typeface="宋体" panose="02010600030101010101" pitchFamily="2" charset="-122"/>
              </a:rPr>
              <a:t> </a:t>
            </a:r>
            <a:r>
              <a:rPr lang="en-US" sz="3200" dirty="0" err="1">
                <a:solidFill>
                  <a:srgbClr val="007935"/>
                </a:solidFill>
                <a:ea typeface="宋体" panose="02010600030101010101" pitchFamily="2" charset="-122"/>
              </a:rPr>
              <a:t>hǎo</a:t>
            </a:r>
            <a:r>
              <a:rPr lang="en-US" sz="3200" dirty="0">
                <a:solidFill>
                  <a:srgbClr val="007935"/>
                </a:solidFill>
                <a:ea typeface="宋体" panose="02010600030101010101" pitchFamily="2" charset="-122"/>
              </a:rPr>
              <a:t>; </a:t>
            </a:r>
            <a:r>
              <a:rPr lang="zh-CN" altLang="en-US" sz="3200" dirty="0">
                <a:solidFill>
                  <a:srgbClr val="007935"/>
                </a:solidFill>
                <a:ea typeface="宋体" panose="02010600030101010101" pitchFamily="2" charset="-122"/>
              </a:rPr>
              <a:t>    </a:t>
            </a:r>
            <a:r>
              <a:rPr lang="en-US" sz="3200" dirty="0" err="1">
                <a:solidFill>
                  <a:srgbClr val="C00000"/>
                </a:solidFill>
                <a:ea typeface="宋体" panose="02010600030101010101" pitchFamily="2" charset="-122"/>
              </a:rPr>
              <a:t>zàishuō</a:t>
            </a:r>
            <a:r>
              <a:rPr lang="en-US" sz="3200" dirty="0">
                <a:solidFill>
                  <a:srgbClr val="007935"/>
                </a:solidFill>
                <a:ea typeface="宋体" panose="02010600030101010101" pitchFamily="2" charset="-122"/>
              </a:rPr>
              <a:t>, </a:t>
            </a:r>
            <a:r>
              <a:rPr lang="zh-CN" altLang="en-US" sz="3200" dirty="0">
                <a:solidFill>
                  <a:srgbClr val="007935"/>
                </a:solidFill>
                <a:ea typeface="宋体" panose="02010600030101010101" pitchFamily="2" charset="-122"/>
              </a:rPr>
              <a:t>    </a:t>
            </a:r>
            <a:r>
              <a:rPr lang="en-US" sz="3200" dirty="0" err="1">
                <a:solidFill>
                  <a:srgbClr val="007935"/>
                </a:solidFill>
                <a:ea typeface="宋体" panose="02010600030101010101" pitchFamily="2" charset="-122"/>
              </a:rPr>
              <a:t>rén</a:t>
            </a:r>
            <a:r>
              <a:rPr lang="en-US" sz="3200" dirty="0">
                <a:solidFill>
                  <a:srgbClr val="007935"/>
                </a:solidFill>
                <a:ea typeface="宋体" panose="02010600030101010101" pitchFamily="2" charset="-122"/>
              </a:rPr>
              <a:t> </a:t>
            </a:r>
            <a:r>
              <a:rPr lang="en-US" sz="3200" dirty="0" err="1">
                <a:solidFill>
                  <a:srgbClr val="007935"/>
                </a:solidFill>
                <a:ea typeface="宋体" panose="02010600030101010101" pitchFamily="2" charset="-122"/>
              </a:rPr>
              <a:t>yě</a:t>
            </a:r>
            <a:r>
              <a:rPr lang="en-US" sz="3200" dirty="0">
                <a:solidFill>
                  <a:srgbClr val="007935"/>
                </a:solidFill>
                <a:ea typeface="宋体" panose="02010600030101010101" pitchFamily="2" charset="-122"/>
              </a:rPr>
              <a:t> </a:t>
            </a:r>
            <a:r>
              <a:rPr lang="en-US" sz="3200" dirty="0" err="1">
                <a:solidFill>
                  <a:srgbClr val="007935"/>
                </a:solidFill>
                <a:ea typeface="宋体" panose="02010600030101010101" pitchFamily="2" charset="-122"/>
              </a:rPr>
              <a:t>tài</a:t>
            </a:r>
            <a:r>
              <a:rPr lang="en-US" sz="3200" dirty="0">
                <a:solidFill>
                  <a:srgbClr val="007935"/>
                </a:solidFill>
                <a:ea typeface="宋体" panose="02010600030101010101" pitchFamily="2" charset="-122"/>
              </a:rPr>
              <a:t> </a:t>
            </a:r>
            <a:r>
              <a:rPr lang="en-US" sz="3200" dirty="0" err="1">
                <a:solidFill>
                  <a:srgbClr val="007935"/>
                </a:solidFill>
                <a:ea typeface="宋体" panose="02010600030101010101" pitchFamily="2" charset="-122"/>
              </a:rPr>
              <a:t>shǎo</a:t>
            </a:r>
            <a:r>
              <a:rPr lang="en-US" sz="3200" dirty="0">
                <a:solidFill>
                  <a:srgbClr val="007935"/>
                </a:solidFill>
                <a:ea typeface="宋体" panose="02010600030101010101" pitchFamily="2" charset="-122"/>
              </a:rPr>
              <a:t> </a:t>
            </a:r>
          </a:p>
          <a:p>
            <a:pPr marL="0" indent="0">
              <a:buNone/>
            </a:pPr>
            <a:r>
              <a:rPr lang="zh-CN" altLang="en-US" sz="3200" dirty="0">
                <a:solidFill>
                  <a:srgbClr val="007935"/>
                </a:solidFill>
                <a:ea typeface="宋体" panose="02010600030101010101" pitchFamily="2" charset="-122"/>
              </a:rPr>
              <a:t>      </a:t>
            </a:r>
            <a:r>
              <a:rPr lang="en-US" altLang="zh-CN" sz="3200" dirty="0">
                <a:solidFill>
                  <a:srgbClr val="007935"/>
                </a:solidFill>
                <a:ea typeface="宋体" panose="02010600030101010101" pitchFamily="2" charset="-122"/>
              </a:rPr>
              <a:t>I don’t think the music is good; let’s say there are too few people.</a:t>
            </a:r>
            <a:endParaRPr lang="zh-CN" altLang="en-US" sz="3200" dirty="0">
              <a:solidFill>
                <a:srgbClr val="007935"/>
              </a:solidFill>
              <a:ea typeface="宋体" panose="02010600030101010101" pitchFamily="2" charset="-122"/>
            </a:endParaRPr>
          </a:p>
        </p:txBody>
      </p:sp>
      <p:pic>
        <p:nvPicPr>
          <p:cNvPr id="7" name="Picture 4" descr="C:\Documents and Settings\yan.DINGFAMILY\Local Settings\Temporary Internet Files\Content.IE5\U5G1J1V1\MM900162965[1].gif">
            <a:extLst>
              <a:ext uri="{FF2B5EF4-FFF2-40B4-BE49-F238E27FC236}">
                <a16:creationId xmlns:a16="http://schemas.microsoft.com/office/drawing/2014/main" id="{624069CC-57D0-4A4B-9DAB-86FC4EFBF392}"/>
              </a:ext>
            </a:extLst>
          </p:cNvPr>
          <p:cNvPicPr>
            <a:picLocks noGrp="1" noChangeAspect="1" noChangeArrowheads="1" noCro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1870" y="2146300"/>
            <a:ext cx="1836048" cy="2025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AEDFCE8-FE61-2346-B72E-EF3C5EA0CC9C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89549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zh-TW" altLang="en-US" sz="6000" dirty="0">
                <a:latin typeface="KaiTi" panose="02010609060101010101" pitchFamily="49" charset="-122"/>
                <a:ea typeface="KaiTi" panose="02010609060101010101" pitchFamily="49" charset="-122"/>
              </a:rPr>
              <a:t>再说</a:t>
            </a:r>
            <a:r>
              <a:rPr lang="en-US" altLang="zh-TW" sz="6000" dirty="0">
                <a:latin typeface="KaiTi" panose="02010609060101010101" pitchFamily="49" charset="-122"/>
                <a:ea typeface="KaiTi" panose="02010609060101010101" pitchFamily="49" charset="-122"/>
              </a:rPr>
              <a:t>  </a:t>
            </a:r>
            <a:r>
              <a:rPr lang="en-US" altLang="zh-TW" sz="3600" dirty="0" err="1">
                <a:latin typeface="+mn-lt"/>
                <a:ea typeface="KaiTi" panose="02010609060101010101" pitchFamily="49" charset="-122"/>
              </a:rPr>
              <a:t>zàishuō</a:t>
            </a:r>
            <a:r>
              <a:rPr lang="zh-TW" altLang="en-US" sz="3600" dirty="0">
                <a:latin typeface="+mn-lt"/>
                <a:ea typeface="KaiTi" panose="02010609060101010101" pitchFamily="49" charset="-122"/>
              </a:rPr>
              <a:t>     </a:t>
            </a:r>
            <a:r>
              <a:rPr lang="en-US" altLang="zh-TW" sz="3600" dirty="0">
                <a:latin typeface="+mn-lt"/>
                <a:ea typeface="KaiTi" panose="02010609060101010101" pitchFamily="49" charset="-122"/>
              </a:rPr>
              <a:t>(moreover)	</a:t>
            </a:r>
            <a:r>
              <a:rPr lang="zh-TW" altLang="en-US" sz="3600" dirty="0">
                <a:latin typeface="+mn-lt"/>
                <a:ea typeface="KaiTi" panose="02010609060101010101" pitchFamily="49" charset="-122"/>
              </a:rPr>
              <a:t>     </a:t>
            </a:r>
            <a:r>
              <a:rPr lang="en-US" altLang="zh-TW" sz="3600" dirty="0">
                <a:latin typeface="+mn-lt"/>
                <a:ea typeface="宋体" panose="02010600030101010101" pitchFamily="2" charset="-122"/>
              </a:rPr>
              <a:t>conjunction</a:t>
            </a:r>
            <a:endParaRPr lang="zh-CN" altLang="en-US" sz="3600" dirty="0">
              <a:latin typeface="+mn-lt"/>
              <a:ea typeface="宋体" panose="02010600030101010101" pitchFamily="2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DA97CC-3475-2448-8026-2711311779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7389" y="55477"/>
            <a:ext cx="840020" cy="84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647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62882AB-0619-FB44-A073-7FB1E40196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520" y="1059620"/>
            <a:ext cx="12007480" cy="5798380"/>
          </a:xfrm>
        </p:spPr>
        <p:txBody>
          <a:bodyPr>
            <a:normAutofit fontScale="85000" lnSpcReduction="20000"/>
          </a:bodyPr>
          <a:lstStyle/>
          <a:p>
            <a:r>
              <a:rPr lang="en-US" altLang="zh-CN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Reasons and Excuses: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zh-CN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/>
            </a:r>
            <a:br>
              <a:rPr lang="en-US" altLang="zh-CN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en-US" altLang="zh-CN" sz="40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Q1: </a:t>
            </a:r>
            <a:r>
              <a:rPr lang="zh-CN" altLang="en-US" sz="40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你为什么不去看医生</a:t>
            </a:r>
            <a:r>
              <a:rPr lang="en-US" altLang="zh-CN" sz="40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?    </a:t>
            </a:r>
            <a:r>
              <a:rPr lang="en-US" altLang="zh-CN" dirty="0">
                <a:solidFill>
                  <a:srgbClr val="007935"/>
                </a:solidFill>
                <a:ea typeface="KaiTi" panose="02010609060101010101" pitchFamily="49" charset="-122"/>
              </a:rPr>
              <a:t>Why don’t you go to see a doctor?</a:t>
            </a:r>
            <a:r>
              <a:rPr lang="en-US" altLang="zh-CN" sz="40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/>
            </a:r>
            <a:br>
              <a:rPr lang="en-US" altLang="zh-CN" sz="40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en-US" altLang="zh-CN" sz="40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A1: </a:t>
            </a:r>
            <a:r>
              <a:rPr lang="zh-CN" altLang="en-US" sz="40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我没钱</a:t>
            </a:r>
            <a:r>
              <a:rPr lang="en-US" altLang="zh-CN" sz="40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;</a:t>
            </a:r>
            <a:r>
              <a:rPr lang="zh-CN" altLang="en-US" sz="40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再说</a:t>
            </a:r>
            <a:r>
              <a:rPr lang="en-US" altLang="zh-CN" sz="40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, </a:t>
            </a:r>
            <a:r>
              <a:rPr lang="en-US" altLang="zh-CN" sz="40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_____</a:t>
            </a:r>
            <a:r>
              <a:rPr lang="zh-CN" altLang="en-US" sz="40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。</a:t>
            </a:r>
            <a:endParaRPr lang="en-US" altLang="zh-CN" sz="40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zh-CN" sz="40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/>
            </a:r>
            <a:br>
              <a:rPr lang="en-US" altLang="zh-CN" sz="40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en-US" altLang="zh-CN" sz="40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Q2: </a:t>
            </a:r>
            <a:r>
              <a:rPr lang="zh-CN" altLang="en-US" sz="40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昨晚你为什么没有打电话给我</a:t>
            </a:r>
            <a:r>
              <a:rPr lang="en-US" altLang="zh-CN" sz="40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?  </a:t>
            </a:r>
            <a:r>
              <a:rPr lang="en-US" altLang="zh-CN" dirty="0">
                <a:solidFill>
                  <a:srgbClr val="007935"/>
                </a:solidFill>
                <a:ea typeface="KaiTi" panose="02010609060101010101" pitchFamily="49" charset="-122"/>
              </a:rPr>
              <a:t>Why didn’t you call me last night?</a:t>
            </a:r>
            <a:r>
              <a:rPr lang="en-US" altLang="zh-CN" sz="40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/>
            </a:r>
            <a:br>
              <a:rPr lang="en-US" altLang="zh-CN" sz="40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en-US" altLang="zh-CN" sz="40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A2: ______;</a:t>
            </a:r>
            <a:r>
              <a:rPr lang="zh-CN" altLang="en-US" sz="40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再说</a:t>
            </a:r>
            <a:r>
              <a:rPr lang="en-US" altLang="zh-CN" sz="40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,</a:t>
            </a:r>
            <a:r>
              <a:rPr lang="en-US" altLang="zh-CN" sz="40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_____</a:t>
            </a:r>
            <a:r>
              <a:rPr lang="zh-CN" altLang="en-US" sz="40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。</a:t>
            </a:r>
            <a:endParaRPr lang="en-US" altLang="zh-CN" sz="40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zh-CN" sz="40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/>
            </a:r>
            <a:br>
              <a:rPr lang="en-US" altLang="zh-CN" sz="40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en-US" altLang="zh-CN" sz="40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Q3: </a:t>
            </a:r>
            <a:r>
              <a:rPr lang="zh-CN" altLang="en-US" sz="40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你为什么不喜欢他</a:t>
            </a:r>
            <a:r>
              <a:rPr lang="en-US" altLang="zh-CN" sz="40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?      </a:t>
            </a:r>
            <a:r>
              <a:rPr lang="en-US" altLang="zh-CN" dirty="0">
                <a:solidFill>
                  <a:srgbClr val="007935"/>
                </a:solidFill>
                <a:ea typeface="KaiTi" panose="02010609060101010101" pitchFamily="49" charset="-122"/>
              </a:rPr>
              <a:t>Why don’t you like him?</a:t>
            </a:r>
            <a:r>
              <a:rPr lang="en-US" altLang="zh-CN" sz="40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/>
            </a:r>
            <a:br>
              <a:rPr lang="en-US" altLang="zh-CN" sz="40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en-US" altLang="zh-CN" sz="40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A3: ______;</a:t>
            </a:r>
            <a:r>
              <a:rPr lang="zh-CN" altLang="en-US" sz="40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再说</a:t>
            </a:r>
            <a:r>
              <a:rPr lang="en-US" altLang="zh-CN" sz="40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,</a:t>
            </a:r>
            <a:r>
              <a:rPr lang="en-US" altLang="zh-CN" sz="40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_____</a:t>
            </a:r>
            <a:r>
              <a:rPr lang="zh-CN" altLang="en-US" sz="40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。</a:t>
            </a:r>
            <a:endParaRPr lang="en-US" altLang="zh-CN" sz="40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buNone/>
            </a:pPr>
            <a:r>
              <a:rPr lang="en-US" altLang="zh-CN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/>
            </a:r>
            <a:br>
              <a:rPr lang="en-US" altLang="zh-CN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en-US" altLang="zh-CN" sz="19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Do more practice on p. 157-158</a:t>
            </a:r>
            <a:endParaRPr lang="en-US" sz="19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EC7A94E-418C-1645-9458-21140849E91B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89549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zh-TW" altLang="en-US" sz="6000" dirty="0">
                <a:latin typeface="KaiTi" panose="02010609060101010101" pitchFamily="49" charset="-122"/>
                <a:ea typeface="KaiTi" panose="02010609060101010101" pitchFamily="49" charset="-122"/>
              </a:rPr>
              <a:t>再说</a:t>
            </a:r>
            <a:r>
              <a:rPr lang="en-US" altLang="zh-TW" sz="6000" dirty="0">
                <a:latin typeface="KaiTi" panose="02010609060101010101" pitchFamily="49" charset="-122"/>
                <a:ea typeface="KaiTi" panose="02010609060101010101" pitchFamily="49" charset="-122"/>
              </a:rPr>
              <a:t>  </a:t>
            </a:r>
            <a:r>
              <a:rPr lang="en-US" altLang="zh-TW" sz="3600" dirty="0" err="1">
                <a:latin typeface="+mn-lt"/>
                <a:ea typeface="KaiTi" panose="02010609060101010101" pitchFamily="49" charset="-122"/>
              </a:rPr>
              <a:t>zàishuō</a:t>
            </a:r>
            <a:r>
              <a:rPr lang="zh-TW" altLang="en-US" sz="3600" dirty="0">
                <a:latin typeface="+mn-lt"/>
                <a:ea typeface="KaiTi" panose="02010609060101010101" pitchFamily="49" charset="-122"/>
              </a:rPr>
              <a:t>     </a:t>
            </a:r>
            <a:r>
              <a:rPr lang="en-US" altLang="zh-TW" sz="3600" dirty="0">
                <a:latin typeface="+mn-lt"/>
                <a:ea typeface="KaiTi" panose="02010609060101010101" pitchFamily="49" charset="-122"/>
              </a:rPr>
              <a:t>(moreover)	</a:t>
            </a:r>
            <a:r>
              <a:rPr lang="zh-TW" altLang="en-US" sz="3600" dirty="0">
                <a:latin typeface="+mn-lt"/>
                <a:ea typeface="KaiTi" panose="02010609060101010101" pitchFamily="49" charset="-122"/>
              </a:rPr>
              <a:t>     </a:t>
            </a:r>
            <a:r>
              <a:rPr lang="en-US" altLang="zh-TW" sz="3600" dirty="0">
                <a:latin typeface="+mn-lt"/>
                <a:ea typeface="宋体" panose="02010600030101010101" pitchFamily="2" charset="-122"/>
              </a:rPr>
              <a:t>conjunction</a:t>
            </a:r>
            <a:endParaRPr lang="zh-CN" altLang="en-US" sz="3600" dirty="0">
              <a:latin typeface="+mn-lt"/>
              <a:ea typeface="宋体" panose="02010600030101010101" pitchFamily="2" charset="-12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37C4550-3D50-8E44-A7E4-C9443924D1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7389" y="55477"/>
            <a:ext cx="840020" cy="84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89457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>
            <a:extLst>
              <a:ext uri="{FF2B5EF4-FFF2-40B4-BE49-F238E27FC236}">
                <a16:creationId xmlns:a16="http://schemas.microsoft.com/office/drawing/2014/main" id="{C387EB13-B462-FA4B-9200-F46FCFFDF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232" y="1857041"/>
            <a:ext cx="10515600" cy="1325563"/>
          </a:xfrm>
        </p:spPr>
        <p:txBody>
          <a:bodyPr>
            <a:noAutofit/>
          </a:bodyPr>
          <a:lstStyle/>
          <a:p>
            <a:r>
              <a:rPr lang="zh-CN" altLang="en-US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再说</a:t>
            </a:r>
            <a:r>
              <a:rPr lang="en-US" altLang="zh-CN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en-US" altLang="zh-CN" sz="3600" dirty="0">
                <a:solidFill>
                  <a:srgbClr val="007935"/>
                </a:solidFill>
                <a:latin typeface="+mn-lt"/>
                <a:ea typeface="KaiTi" panose="02010609060101010101" pitchFamily="49" charset="-122"/>
              </a:rPr>
              <a:t>(</a:t>
            </a:r>
            <a:r>
              <a:rPr lang="en-US" altLang="zh-CN" sz="3600" dirty="0" err="1">
                <a:solidFill>
                  <a:srgbClr val="007935"/>
                </a:solidFill>
                <a:latin typeface="+mn-lt"/>
                <a:ea typeface="KaiTi" panose="02010609060101010101" pitchFamily="49" charset="-122"/>
              </a:rPr>
              <a:t>zàishuō</a:t>
            </a:r>
            <a:r>
              <a:rPr lang="en-US" altLang="zh-CN" sz="3600" dirty="0">
                <a:solidFill>
                  <a:srgbClr val="007935"/>
                </a:solidFill>
                <a:latin typeface="+mn-lt"/>
                <a:ea typeface="KaiTi" panose="02010609060101010101" pitchFamily="49" charset="-122"/>
              </a:rPr>
              <a:t>)   </a:t>
            </a:r>
            <a:r>
              <a:rPr lang="en-US" altLang="zh-CN" sz="5400" dirty="0">
                <a:solidFill>
                  <a:srgbClr val="007935"/>
                </a:solidFill>
                <a:latin typeface="+mn-lt"/>
                <a:ea typeface="KaiTi" panose="02010609060101010101" pitchFamily="49" charset="-122"/>
              </a:rPr>
              <a:t>=  </a:t>
            </a:r>
            <a:r>
              <a:rPr lang="zh-CN" altLang="en-US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而且 </a:t>
            </a:r>
            <a:r>
              <a:rPr lang="en-US" altLang="zh-CN" sz="3600" dirty="0">
                <a:solidFill>
                  <a:srgbClr val="007935"/>
                </a:solidFill>
                <a:latin typeface="+mn-lt"/>
                <a:ea typeface="KaiTi" panose="02010609060101010101" pitchFamily="49" charset="-122"/>
              </a:rPr>
              <a:t>(</a:t>
            </a:r>
            <a:r>
              <a:rPr lang="en-US" altLang="zh-CN" sz="3600" dirty="0" err="1">
                <a:solidFill>
                  <a:srgbClr val="007935"/>
                </a:solidFill>
                <a:latin typeface="+mn-lt"/>
                <a:ea typeface="KaiTi" panose="02010609060101010101" pitchFamily="49" charset="-122"/>
              </a:rPr>
              <a:t>érqiě</a:t>
            </a:r>
            <a:r>
              <a:rPr lang="en-US" altLang="zh-CN" sz="3600" dirty="0">
                <a:solidFill>
                  <a:srgbClr val="007935"/>
                </a:solidFill>
                <a:latin typeface="+mn-lt"/>
                <a:ea typeface="KaiTi" panose="02010609060101010101" pitchFamily="49" charset="-122"/>
              </a:rPr>
              <a:t>)</a:t>
            </a:r>
            <a:endParaRPr lang="zh-CN" altLang="en-US" sz="3600" dirty="0">
              <a:solidFill>
                <a:srgbClr val="007935"/>
              </a:solidFill>
              <a:latin typeface="+mn-lt"/>
              <a:ea typeface="KaiTi" panose="02010609060101010101" pitchFamily="49" charset="-122"/>
            </a:endParaRPr>
          </a:p>
        </p:txBody>
      </p:sp>
      <p:sp>
        <p:nvSpPr>
          <p:cNvPr id="29698" name="Content Placeholder 2">
            <a:extLst>
              <a:ext uri="{FF2B5EF4-FFF2-40B4-BE49-F238E27FC236}">
                <a16:creationId xmlns:a16="http://schemas.microsoft.com/office/drawing/2014/main" id="{EF55BBAE-7F17-844A-BE2B-A3DD54705A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232" y="3590256"/>
            <a:ext cx="10515600" cy="1318628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solidFill>
                  <a:srgbClr val="007935"/>
                </a:solidFill>
                <a:ea typeface="宋体" panose="02010600030101010101" pitchFamily="2" charset="-122"/>
              </a:rPr>
              <a:t>conveys the idea of “furthermore, additionally”. </a:t>
            </a:r>
            <a:endParaRPr lang="zh-CN" altLang="en-US" sz="3600" dirty="0">
              <a:solidFill>
                <a:srgbClr val="007935"/>
              </a:solidFill>
              <a:ea typeface="宋体" panose="02010600030101010101" pitchFamily="2" charset="-122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C167169-9B18-CE40-AFCF-247711EC8ACE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97856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6000" dirty="0">
                <a:latin typeface="KaiTi" panose="02010609060101010101" pitchFamily="49" charset="-122"/>
                <a:ea typeface="KaiTi" panose="02010609060101010101" pitchFamily="49" charset="-122"/>
              </a:rPr>
              <a:t>再说</a:t>
            </a:r>
            <a:r>
              <a:rPr lang="en-US" altLang="zh-TW" sz="6000" dirty="0">
                <a:latin typeface="KaiTi" panose="02010609060101010101" pitchFamily="49" charset="-122"/>
                <a:ea typeface="KaiTi" panose="02010609060101010101" pitchFamily="49" charset="-122"/>
              </a:rPr>
              <a:t>  </a:t>
            </a:r>
            <a:r>
              <a:rPr lang="en-US" altLang="zh-TW" dirty="0" err="1">
                <a:latin typeface="+mn-lt"/>
                <a:ea typeface="KaiTi" panose="02010609060101010101" pitchFamily="49" charset="-122"/>
              </a:rPr>
              <a:t>zàishuō</a:t>
            </a:r>
            <a:r>
              <a:rPr lang="zh-TW" altLang="en-US" dirty="0">
                <a:latin typeface="+mn-lt"/>
                <a:ea typeface="KaiTi" panose="02010609060101010101" pitchFamily="49" charset="-122"/>
              </a:rPr>
              <a:t>     </a:t>
            </a:r>
            <a:r>
              <a:rPr lang="en-US" altLang="zh-TW" dirty="0">
                <a:latin typeface="+mn-lt"/>
                <a:ea typeface="KaiTi" panose="02010609060101010101" pitchFamily="49" charset="-122"/>
              </a:rPr>
              <a:t>(moreover)	</a:t>
            </a:r>
            <a:r>
              <a:rPr lang="zh-TW" altLang="en-US" dirty="0">
                <a:latin typeface="+mn-lt"/>
                <a:ea typeface="KaiTi" panose="02010609060101010101" pitchFamily="49" charset="-122"/>
              </a:rPr>
              <a:t>     </a:t>
            </a:r>
            <a:r>
              <a:rPr lang="en-US" altLang="zh-TW" sz="3600" dirty="0">
                <a:latin typeface="+mn-lt"/>
                <a:ea typeface="宋体" panose="02010600030101010101" pitchFamily="2" charset="-122"/>
              </a:rPr>
              <a:t>conjunction</a:t>
            </a:r>
            <a:endParaRPr lang="zh-CN" altLang="en-US" sz="3600" dirty="0">
              <a:latin typeface="+mn-lt"/>
              <a:ea typeface="宋体" panose="02010600030101010101" pitchFamily="2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3F558C-08A4-8447-B146-FB8DC31206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7389" y="55477"/>
            <a:ext cx="840020" cy="84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18304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28C4FE-FB3E-DE4B-8184-B569D9AE5E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0473" y="1732633"/>
            <a:ext cx="7792453" cy="21247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Q:</a:t>
            </a: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你为什么不去纽约？</a:t>
            </a:r>
            <a:endParaRPr lang="en-US" altLang="zh-CN" sz="48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buNone/>
            </a:pPr>
            <a:r>
              <a:rPr lang="en-US" altLang="zh-CN" sz="3200" dirty="0">
                <a:solidFill>
                  <a:srgbClr val="007935"/>
                </a:solidFill>
                <a:ea typeface="宋体" panose="02010600030101010101" pitchFamily="2" charset="-122"/>
              </a:rPr>
              <a:t>       </a:t>
            </a:r>
            <a:r>
              <a:rPr lang="en-US" altLang="zh-CN" sz="3200" dirty="0" err="1">
                <a:solidFill>
                  <a:srgbClr val="007935"/>
                </a:solidFill>
                <a:ea typeface="宋体" panose="02010600030101010101" pitchFamily="2" charset="-122"/>
              </a:rPr>
              <a:t>Nǐ</a:t>
            </a:r>
            <a:r>
              <a:rPr lang="en-US" altLang="zh-CN" sz="3200" dirty="0">
                <a:solidFill>
                  <a:srgbClr val="007935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200" dirty="0" err="1">
                <a:solidFill>
                  <a:srgbClr val="007935"/>
                </a:solidFill>
                <a:ea typeface="宋体" panose="02010600030101010101" pitchFamily="2" charset="-122"/>
              </a:rPr>
              <a:t>wèishénme</a:t>
            </a:r>
            <a:r>
              <a:rPr lang="en-US" altLang="zh-CN" sz="3200" dirty="0">
                <a:solidFill>
                  <a:srgbClr val="007935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200" dirty="0" err="1">
                <a:solidFill>
                  <a:srgbClr val="007935"/>
                </a:solidFill>
                <a:ea typeface="宋体" panose="02010600030101010101" pitchFamily="2" charset="-122"/>
              </a:rPr>
              <a:t>bú</a:t>
            </a:r>
            <a:r>
              <a:rPr lang="en-US" altLang="zh-CN" sz="3200" dirty="0">
                <a:solidFill>
                  <a:srgbClr val="007935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200" dirty="0" err="1">
                <a:solidFill>
                  <a:srgbClr val="007935"/>
                </a:solidFill>
                <a:ea typeface="宋体" panose="02010600030101010101" pitchFamily="2" charset="-122"/>
              </a:rPr>
              <a:t>qù</a:t>
            </a:r>
            <a:r>
              <a:rPr lang="en-US" altLang="zh-CN" sz="3200" dirty="0">
                <a:solidFill>
                  <a:srgbClr val="007935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200" dirty="0" err="1">
                <a:solidFill>
                  <a:srgbClr val="007935"/>
                </a:solidFill>
                <a:ea typeface="宋体" panose="02010600030101010101" pitchFamily="2" charset="-122"/>
              </a:rPr>
              <a:t>Niǔyuē</a:t>
            </a:r>
            <a:r>
              <a:rPr lang="en-US" altLang="zh-CN" sz="3200" dirty="0">
                <a:solidFill>
                  <a:srgbClr val="007935"/>
                </a:solidFill>
                <a:ea typeface="宋体" panose="02010600030101010101" pitchFamily="2" charset="-122"/>
              </a:rPr>
              <a:t>? </a:t>
            </a:r>
          </a:p>
          <a:p>
            <a:pPr marL="0" indent="0">
              <a:buNone/>
            </a:pPr>
            <a:r>
              <a:rPr lang="en-US" altLang="zh-CN" sz="3200" dirty="0">
                <a:solidFill>
                  <a:srgbClr val="007935"/>
                </a:solidFill>
                <a:ea typeface="宋体" panose="02010600030101010101" pitchFamily="2" charset="-122"/>
              </a:rPr>
              <a:t>       Why aren’t you going to New York?</a:t>
            </a:r>
            <a:endParaRPr lang="zh-CN" altLang="en-US" sz="3200" dirty="0">
              <a:solidFill>
                <a:srgbClr val="007935"/>
              </a:solidFill>
              <a:ea typeface="宋体" panose="02010600030101010101" pitchFamily="2" charset="-122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8BF16C-6629-B84B-868B-25AE51C53C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80473" y="3915111"/>
            <a:ext cx="11690685" cy="2758407"/>
          </a:xfrm>
        </p:spPr>
        <p:txBody>
          <a:bodyPr/>
          <a:lstStyle/>
          <a:p>
            <a:pPr marL="0" indent="0">
              <a:buNone/>
            </a:pPr>
            <a:r>
              <a:rPr lang="en-US" altLang="zh-CN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A:</a:t>
            </a: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我没有时间；</a:t>
            </a:r>
            <a:r>
              <a:rPr lang="zh-CN" altLang="en-US" sz="60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而且</a:t>
            </a: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，也没有钱。</a:t>
            </a:r>
            <a:endParaRPr lang="en-US" altLang="zh-CN" sz="48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buNone/>
            </a:pPr>
            <a:r>
              <a:rPr lang="en-US" altLang="zh-CN" sz="3600" dirty="0">
                <a:solidFill>
                  <a:srgbClr val="007935"/>
                </a:solidFill>
                <a:ea typeface="宋体" panose="02010600030101010101" pitchFamily="2" charset="-122"/>
              </a:rPr>
              <a:t>      </a:t>
            </a:r>
            <a:r>
              <a:rPr lang="en-US" altLang="zh-CN" sz="3600" dirty="0" err="1">
                <a:solidFill>
                  <a:srgbClr val="007935"/>
                </a:solidFill>
                <a:ea typeface="宋体" panose="02010600030101010101" pitchFamily="2" charset="-122"/>
              </a:rPr>
              <a:t>Wǒ</a:t>
            </a:r>
            <a:r>
              <a:rPr lang="en-US" altLang="zh-CN" sz="3600" dirty="0">
                <a:solidFill>
                  <a:srgbClr val="007935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007935"/>
                </a:solidFill>
                <a:ea typeface="宋体" panose="02010600030101010101" pitchFamily="2" charset="-122"/>
              </a:rPr>
              <a:t>méiyǒu</a:t>
            </a:r>
            <a:r>
              <a:rPr lang="en-US" altLang="zh-CN" sz="3600" dirty="0">
                <a:solidFill>
                  <a:srgbClr val="007935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007935"/>
                </a:solidFill>
                <a:ea typeface="宋体" panose="02010600030101010101" pitchFamily="2" charset="-122"/>
              </a:rPr>
              <a:t>shíjiān</a:t>
            </a:r>
            <a:r>
              <a:rPr lang="en-US" altLang="zh-CN" sz="3600" dirty="0">
                <a:solidFill>
                  <a:srgbClr val="007935"/>
                </a:solidFill>
                <a:ea typeface="宋体" panose="02010600030101010101" pitchFamily="2" charset="-122"/>
              </a:rPr>
              <a:t>;   </a:t>
            </a:r>
            <a:r>
              <a:rPr lang="en-US" altLang="zh-CN" sz="3600" dirty="0" err="1">
                <a:solidFill>
                  <a:srgbClr val="007935"/>
                </a:solidFill>
                <a:ea typeface="宋体" panose="02010600030101010101" pitchFamily="2" charset="-122"/>
              </a:rPr>
              <a:t>érqiě</a:t>
            </a:r>
            <a:r>
              <a:rPr lang="en-US" altLang="zh-CN" sz="3600" dirty="0">
                <a:solidFill>
                  <a:srgbClr val="007935"/>
                </a:solidFill>
                <a:ea typeface="宋体" panose="02010600030101010101" pitchFamily="2" charset="-122"/>
              </a:rPr>
              <a:t>,   </a:t>
            </a:r>
            <a:r>
              <a:rPr lang="en-US" altLang="zh-CN" sz="3600" dirty="0" err="1">
                <a:solidFill>
                  <a:srgbClr val="007935"/>
                </a:solidFill>
                <a:ea typeface="宋体" panose="02010600030101010101" pitchFamily="2" charset="-122"/>
              </a:rPr>
              <a:t>yě</a:t>
            </a:r>
            <a:r>
              <a:rPr lang="en-US" altLang="zh-CN" sz="3600" dirty="0">
                <a:solidFill>
                  <a:srgbClr val="007935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007935"/>
                </a:solidFill>
                <a:ea typeface="宋体" panose="02010600030101010101" pitchFamily="2" charset="-122"/>
              </a:rPr>
              <a:t>méiyǒu</a:t>
            </a:r>
            <a:r>
              <a:rPr lang="en-US" altLang="zh-CN" sz="3600" dirty="0">
                <a:solidFill>
                  <a:srgbClr val="007935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007935"/>
                </a:solidFill>
                <a:ea typeface="宋体" panose="02010600030101010101" pitchFamily="2" charset="-122"/>
              </a:rPr>
              <a:t>qián</a:t>
            </a:r>
            <a:r>
              <a:rPr lang="en-US" altLang="zh-CN" sz="3600" dirty="0">
                <a:solidFill>
                  <a:srgbClr val="007935"/>
                </a:solidFill>
                <a:ea typeface="宋体" panose="02010600030101010101" pitchFamily="2" charset="-122"/>
              </a:rPr>
              <a:t>. </a:t>
            </a:r>
          </a:p>
          <a:p>
            <a:pPr marL="0" indent="0">
              <a:buNone/>
            </a:pPr>
            <a:r>
              <a:rPr lang="en-US" altLang="zh-CN" sz="3200" dirty="0">
                <a:solidFill>
                  <a:srgbClr val="007935"/>
                </a:solidFill>
                <a:ea typeface="宋体" panose="02010600030101010101" pitchFamily="2" charset="-122"/>
              </a:rPr>
              <a:t>       I don’t have the time. Besides, I don’t have the money.</a:t>
            </a:r>
          </a:p>
          <a:p>
            <a:endParaRPr lang="zh-CN" altLang="en-US" dirty="0">
              <a:ea typeface="宋体" panose="02010600030101010101" pitchFamily="2" charset="-122"/>
            </a:endParaRPr>
          </a:p>
        </p:txBody>
      </p:sp>
      <p:pic>
        <p:nvPicPr>
          <p:cNvPr id="30724" name="Picture 2" descr="C:\Documents and Settings\yan.DINGFAMILY\Local Settings\Temporary Internet Files\Content.IE5\9JY01K9M\MM900046563[1].gif">
            <a:extLst>
              <a:ext uri="{FF2B5EF4-FFF2-40B4-BE49-F238E27FC236}">
                <a16:creationId xmlns:a16="http://schemas.microsoft.com/office/drawing/2014/main" id="{E552D681-905A-E546-A220-A7B44FF756B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8406" y="1601037"/>
            <a:ext cx="3363593" cy="261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7E43AA8-F242-1F4D-B927-B064CBF723E3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97856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800" dirty="0">
                <a:latin typeface="KaiTi" panose="02010609060101010101" pitchFamily="49" charset="-122"/>
                <a:ea typeface="KaiTi" panose="02010609060101010101" pitchFamily="49" charset="-122"/>
              </a:rPr>
              <a:t>而且</a:t>
            </a:r>
            <a:r>
              <a:rPr lang="zh-TW" altLang="en-US" sz="6000" dirty="0"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en-US" altLang="zh-TW" sz="4100" dirty="0">
                <a:latin typeface="+mn-lt"/>
                <a:ea typeface="KaiTi" panose="02010609060101010101" pitchFamily="49" charset="-122"/>
              </a:rPr>
              <a:t>(</a:t>
            </a:r>
            <a:r>
              <a:rPr lang="en-US" altLang="zh-TW" sz="4100" dirty="0" err="1">
                <a:latin typeface="+mn-lt"/>
                <a:ea typeface="KaiTi" panose="02010609060101010101" pitchFamily="49" charset="-122"/>
              </a:rPr>
              <a:t>érqiě</a:t>
            </a:r>
            <a:r>
              <a:rPr lang="en-US" altLang="zh-TW" sz="4100" dirty="0">
                <a:latin typeface="+mn-lt"/>
                <a:ea typeface="KaiTi" panose="02010609060101010101" pitchFamily="49" charset="-122"/>
              </a:rPr>
              <a:t>) </a:t>
            </a:r>
            <a:r>
              <a:rPr lang="en-US" altLang="zh-TW" sz="3200" dirty="0">
                <a:latin typeface="+mn-lt"/>
                <a:ea typeface="KaiTi" panose="02010609060101010101" pitchFamily="49" charset="-122"/>
              </a:rPr>
              <a:t>can be replaced with </a:t>
            </a:r>
            <a:r>
              <a:rPr lang="zh-TW" altLang="en-US" sz="4800" dirty="0">
                <a:latin typeface="KaiTi" panose="02010609060101010101" pitchFamily="49" charset="-122"/>
                <a:ea typeface="KaiTi" panose="02010609060101010101" pitchFamily="49" charset="-122"/>
              </a:rPr>
              <a:t>再说</a:t>
            </a:r>
            <a:r>
              <a:rPr lang="zh-TW" altLang="en-US" sz="4100" dirty="0">
                <a:latin typeface="+mn-lt"/>
                <a:ea typeface="KaiTi" panose="02010609060101010101" pitchFamily="49" charset="-122"/>
              </a:rPr>
              <a:t> </a:t>
            </a:r>
            <a:r>
              <a:rPr lang="en-US" altLang="zh-TW" sz="4100" dirty="0">
                <a:latin typeface="+mn-lt"/>
                <a:ea typeface="KaiTi" panose="02010609060101010101" pitchFamily="49" charset="-122"/>
              </a:rPr>
              <a:t>(</a:t>
            </a:r>
            <a:r>
              <a:rPr lang="en-US" altLang="zh-TW" sz="4100" dirty="0" err="1">
                <a:latin typeface="+mn-lt"/>
                <a:ea typeface="KaiTi" panose="02010609060101010101" pitchFamily="49" charset="-122"/>
              </a:rPr>
              <a:t>zàishuō</a:t>
            </a:r>
            <a:r>
              <a:rPr lang="en-US" altLang="zh-TW" sz="4100" dirty="0">
                <a:latin typeface="+mn-lt"/>
                <a:ea typeface="KaiTi" panose="02010609060101010101" pitchFamily="49" charset="-122"/>
              </a:rPr>
              <a:t>)</a:t>
            </a:r>
            <a:endParaRPr lang="zh-CN" altLang="en-US" sz="4100" dirty="0">
              <a:latin typeface="+mn-lt"/>
              <a:ea typeface="KaiTi" panose="02010609060101010101" pitchFamily="49" charset="-12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CE5229-B17A-CC4C-AE76-A546582C08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7389" y="55477"/>
            <a:ext cx="840020" cy="84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938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>
            <a:extLst>
              <a:ext uri="{FF2B5EF4-FFF2-40B4-BE49-F238E27FC236}">
                <a16:creationId xmlns:a16="http://schemas.microsoft.com/office/drawing/2014/main" id="{3FDDD674-47EF-6B44-92CB-588EDAE5B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46484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zh-CN" altLang="en-US" sz="5400" dirty="0">
                <a:latin typeface="KaiTi" panose="02010609060101010101" pitchFamily="49" charset="-122"/>
                <a:ea typeface="KaiTi" panose="02010609060101010101" pitchFamily="49" charset="-122"/>
              </a:rPr>
              <a:t>看医生 </a:t>
            </a:r>
            <a:r>
              <a:rPr lang="en-US" altLang="zh-CN" sz="3200" dirty="0">
                <a:latin typeface="+mn-lt"/>
                <a:ea typeface="宋体" panose="02010600030101010101" pitchFamily="2" charset="-122"/>
              </a:rPr>
              <a:t>(</a:t>
            </a:r>
            <a:r>
              <a:rPr lang="en-US" altLang="zh-CN" sz="3200" dirty="0" err="1">
                <a:latin typeface="+mn-lt"/>
                <a:ea typeface="宋体" panose="02010600030101010101" pitchFamily="2" charset="-122"/>
              </a:rPr>
              <a:t>kàn</a:t>
            </a:r>
            <a:r>
              <a:rPr lang="en-US" altLang="zh-CN" sz="3200" dirty="0">
                <a:latin typeface="+mn-lt"/>
                <a:ea typeface="宋体" panose="02010600030101010101" pitchFamily="2" charset="-122"/>
              </a:rPr>
              <a:t> </a:t>
            </a:r>
            <a:r>
              <a:rPr lang="en-US" altLang="zh-CN" sz="3200" dirty="0" err="1">
                <a:latin typeface="+mn-lt"/>
                <a:ea typeface="宋体" panose="02010600030101010101" pitchFamily="2" charset="-122"/>
              </a:rPr>
              <a:t>yīshēng</a:t>
            </a:r>
            <a:r>
              <a:rPr lang="en-US" altLang="zh-CN" sz="3200" dirty="0">
                <a:latin typeface="+mn-lt"/>
                <a:ea typeface="宋体" panose="02010600030101010101" pitchFamily="2" charset="-122"/>
              </a:rPr>
              <a:t>)   </a:t>
            </a:r>
            <a:r>
              <a:rPr lang="en-US" altLang="zh-CN" sz="3200" dirty="0" err="1">
                <a:latin typeface="+mn-lt"/>
                <a:ea typeface="宋体" panose="02010600030101010101" pitchFamily="2" charset="-122"/>
              </a:rPr>
              <a:t>v.s</a:t>
            </a:r>
            <a:r>
              <a:rPr lang="en-US" altLang="zh-CN" sz="3200" dirty="0">
                <a:latin typeface="+mn-lt"/>
                <a:ea typeface="宋体" panose="02010600030101010101" pitchFamily="2" charset="-122"/>
              </a:rPr>
              <a:t>.     </a:t>
            </a:r>
            <a:r>
              <a:rPr lang="zh-CN" altLang="en-US" sz="5400" dirty="0">
                <a:latin typeface="KaiTi" panose="02010609060101010101" pitchFamily="49" charset="-122"/>
                <a:ea typeface="KaiTi" panose="02010609060101010101" pitchFamily="49" charset="-122"/>
              </a:rPr>
              <a:t>看病</a:t>
            </a:r>
            <a:r>
              <a:rPr lang="zh-CN" altLang="en-US" sz="3200" dirty="0">
                <a:ea typeface="宋体" panose="02010600030101010101" pitchFamily="2" charset="-122"/>
              </a:rPr>
              <a:t> </a:t>
            </a:r>
            <a:r>
              <a:rPr lang="en-US" altLang="zh-CN" sz="3200" dirty="0">
                <a:ea typeface="宋体" panose="02010600030101010101" pitchFamily="2" charset="-122"/>
              </a:rPr>
              <a:t>  </a:t>
            </a:r>
            <a:r>
              <a:rPr lang="en-US" altLang="zh-CN" sz="3200" dirty="0">
                <a:latin typeface="+mn-lt"/>
                <a:ea typeface="宋体" panose="02010600030101010101" pitchFamily="2" charset="-122"/>
              </a:rPr>
              <a:t>(</a:t>
            </a:r>
            <a:r>
              <a:rPr lang="en-US" altLang="zh-CN" sz="3200" dirty="0" err="1">
                <a:latin typeface="+mn-lt"/>
                <a:ea typeface="宋体" panose="02010600030101010101" pitchFamily="2" charset="-122"/>
              </a:rPr>
              <a:t>kàn</a:t>
            </a:r>
            <a:r>
              <a:rPr lang="en-US" altLang="zh-CN" sz="3200" dirty="0">
                <a:latin typeface="+mn-lt"/>
                <a:ea typeface="宋体" panose="02010600030101010101" pitchFamily="2" charset="-122"/>
              </a:rPr>
              <a:t> </a:t>
            </a:r>
            <a:r>
              <a:rPr lang="en-US" altLang="zh-CN" sz="3200" dirty="0" err="1">
                <a:latin typeface="+mn-lt"/>
                <a:ea typeface="宋体" panose="02010600030101010101" pitchFamily="2" charset="-122"/>
              </a:rPr>
              <a:t>bìng</a:t>
            </a:r>
            <a:r>
              <a:rPr lang="en-US" altLang="zh-CN" sz="3200" dirty="0">
                <a:latin typeface="+mn-lt"/>
                <a:ea typeface="宋体" panose="02010600030101010101" pitchFamily="2" charset="-122"/>
              </a:rPr>
              <a:t>)</a:t>
            </a:r>
            <a:endParaRPr lang="zh-CN" altLang="en-US" sz="3200" dirty="0">
              <a:latin typeface="+mn-lt"/>
              <a:ea typeface="宋体" panose="02010600030101010101" pitchFamily="2" charset="-122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47A7BF-45E8-9B4A-84DD-ABA50C2CE8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39681"/>
            <a:ext cx="12037409" cy="2515224"/>
          </a:xfrm>
        </p:spPr>
        <p:txBody>
          <a:bodyPr>
            <a:noAutofit/>
          </a:bodyPr>
          <a:lstStyle/>
          <a:p>
            <a:r>
              <a:rPr lang="en-US" altLang="zh-CN" sz="3600" dirty="0">
                <a:solidFill>
                  <a:srgbClr val="007935"/>
                </a:solidFill>
                <a:ea typeface="宋体" panose="02010600030101010101" pitchFamily="2" charset="-122"/>
              </a:rPr>
              <a:t>The two phrases </a:t>
            </a:r>
            <a:r>
              <a:rPr lang="zh-CN" altLang="en-US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看医生 </a:t>
            </a:r>
            <a:r>
              <a:rPr lang="en-US" altLang="zh-CN" sz="3600" dirty="0">
                <a:solidFill>
                  <a:srgbClr val="007935"/>
                </a:solidFill>
                <a:ea typeface="宋体" panose="02010600030101010101" pitchFamily="2" charset="-122"/>
              </a:rPr>
              <a:t>(</a:t>
            </a:r>
            <a:r>
              <a:rPr lang="en-US" altLang="zh-CN" sz="3600" dirty="0" err="1">
                <a:solidFill>
                  <a:srgbClr val="007935"/>
                </a:solidFill>
                <a:ea typeface="宋体" panose="02010600030101010101" pitchFamily="2" charset="-122"/>
              </a:rPr>
              <a:t>kàn</a:t>
            </a:r>
            <a:r>
              <a:rPr lang="en-US" altLang="zh-CN" sz="3600" dirty="0">
                <a:solidFill>
                  <a:srgbClr val="007935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007935"/>
                </a:solidFill>
                <a:ea typeface="宋体" panose="02010600030101010101" pitchFamily="2" charset="-122"/>
              </a:rPr>
              <a:t>yīshēng</a:t>
            </a:r>
            <a:r>
              <a:rPr lang="en-US" altLang="zh-CN" sz="3600" dirty="0">
                <a:solidFill>
                  <a:srgbClr val="007935"/>
                </a:solidFill>
                <a:ea typeface="宋体" panose="02010600030101010101" pitchFamily="2" charset="-122"/>
              </a:rPr>
              <a:t>) and </a:t>
            </a:r>
            <a:r>
              <a:rPr lang="zh-CN" altLang="en-US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看病</a:t>
            </a:r>
            <a:r>
              <a:rPr lang="zh-CN" altLang="en-US" sz="3600" dirty="0">
                <a:solidFill>
                  <a:srgbClr val="007935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dirty="0">
                <a:solidFill>
                  <a:srgbClr val="007935"/>
                </a:solidFill>
                <a:ea typeface="宋体" panose="02010600030101010101" pitchFamily="2" charset="-122"/>
              </a:rPr>
              <a:t>(</a:t>
            </a:r>
            <a:r>
              <a:rPr lang="en-US" altLang="zh-CN" sz="3600" dirty="0" err="1">
                <a:solidFill>
                  <a:srgbClr val="007935"/>
                </a:solidFill>
                <a:ea typeface="宋体" panose="02010600030101010101" pitchFamily="2" charset="-122"/>
              </a:rPr>
              <a:t>kàn</a:t>
            </a:r>
            <a:r>
              <a:rPr lang="en-US" altLang="zh-CN" sz="3600" dirty="0">
                <a:solidFill>
                  <a:srgbClr val="007935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007935"/>
                </a:solidFill>
                <a:ea typeface="宋体" panose="02010600030101010101" pitchFamily="2" charset="-122"/>
              </a:rPr>
              <a:t>bìng</a:t>
            </a:r>
            <a:r>
              <a:rPr lang="en-US" altLang="zh-CN" sz="3600" dirty="0">
                <a:solidFill>
                  <a:srgbClr val="007935"/>
                </a:solidFill>
                <a:ea typeface="宋体" panose="02010600030101010101" pitchFamily="2" charset="-122"/>
              </a:rPr>
              <a:t>) are interchangeable</a:t>
            </a:r>
          </a:p>
          <a:p>
            <a:r>
              <a:rPr lang="en-US" altLang="zh-CN" sz="3600" dirty="0">
                <a:solidFill>
                  <a:srgbClr val="007935"/>
                </a:solidFill>
                <a:ea typeface="宋体" panose="02010600030101010101" pitchFamily="2" charset="-122"/>
              </a:rPr>
              <a:t>in northern China </a:t>
            </a:r>
            <a:r>
              <a:rPr lang="zh-CN" altLang="en-US" sz="4400" dirty="0">
                <a:latin typeface="KaiTi" panose="02010609060101010101" pitchFamily="49" charset="-122"/>
                <a:ea typeface="KaiTi" panose="02010609060101010101" pitchFamily="49" charset="-122"/>
              </a:rPr>
              <a:t>看病</a:t>
            </a:r>
            <a:r>
              <a:rPr lang="zh-CN" altLang="en-US" sz="3600" dirty="0">
                <a:ea typeface="宋体" panose="02010600030101010101" pitchFamily="2" charset="-122"/>
              </a:rPr>
              <a:t> </a:t>
            </a:r>
            <a:r>
              <a:rPr lang="en-US" altLang="zh-CN" sz="3600" dirty="0">
                <a:ea typeface="宋体" panose="02010600030101010101" pitchFamily="2" charset="-122"/>
              </a:rPr>
              <a:t>(</a:t>
            </a:r>
            <a:r>
              <a:rPr lang="en-US" altLang="zh-CN" sz="3600" dirty="0" err="1">
                <a:ea typeface="宋体" panose="02010600030101010101" pitchFamily="2" charset="-122"/>
              </a:rPr>
              <a:t>kàn</a:t>
            </a:r>
            <a:r>
              <a:rPr lang="en-US" altLang="zh-CN" sz="3600" dirty="0">
                <a:ea typeface="宋体" panose="02010600030101010101" pitchFamily="2" charset="-122"/>
              </a:rPr>
              <a:t> </a:t>
            </a:r>
            <a:r>
              <a:rPr lang="en-US" altLang="zh-CN" sz="3600" dirty="0" err="1">
                <a:ea typeface="宋体" panose="02010600030101010101" pitchFamily="2" charset="-122"/>
              </a:rPr>
              <a:t>bìng</a:t>
            </a:r>
            <a:r>
              <a:rPr lang="en-US" altLang="zh-CN" sz="3600" dirty="0">
                <a:ea typeface="宋体" panose="02010600030101010101" pitchFamily="2" charset="-122"/>
              </a:rPr>
              <a:t>) </a:t>
            </a:r>
            <a:r>
              <a:rPr lang="en-US" altLang="zh-CN" sz="3600" dirty="0">
                <a:solidFill>
                  <a:srgbClr val="007935"/>
                </a:solidFill>
                <a:ea typeface="宋体" panose="02010600030101010101" pitchFamily="2" charset="-122"/>
              </a:rPr>
              <a:t>is much more common.</a:t>
            </a:r>
            <a:endParaRPr lang="zh-CN" altLang="en-US" sz="3600" dirty="0">
              <a:solidFill>
                <a:srgbClr val="007935"/>
              </a:solidFill>
              <a:ea typeface="宋体" panose="02010600030101010101" pitchFamily="2" charset="-122"/>
            </a:endParaRPr>
          </a:p>
        </p:txBody>
      </p:sp>
      <p:pic>
        <p:nvPicPr>
          <p:cNvPr id="32771" name="Picture 2" descr="C:\Documents and Settings\yan.DINGFAMILY\Local Settings\Temporary Internet Files\Content.IE5\9JY01K9M\MM900163003[1].gif">
            <a:extLst>
              <a:ext uri="{FF2B5EF4-FFF2-40B4-BE49-F238E27FC236}">
                <a16:creationId xmlns:a16="http://schemas.microsoft.com/office/drawing/2014/main" id="{7444D870-D64F-6342-990D-04819DF58AC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712" y="4325274"/>
            <a:ext cx="4103687" cy="2532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6A95E3-73B2-8C40-9698-A3224427FE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7389" y="55477"/>
            <a:ext cx="840020" cy="84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670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标题 1"/>
          <p:cNvSpPr>
            <a:spLocks noGrp="1"/>
          </p:cNvSpPr>
          <p:nvPr>
            <p:ph type="ctrTitle"/>
          </p:nvPr>
        </p:nvSpPr>
        <p:spPr>
          <a:xfrm>
            <a:off x="-1" y="18174"/>
            <a:ext cx="12192001" cy="1220062"/>
          </a:xfrm>
          <a:ln>
            <a:solidFill>
              <a:schemeClr val="tx1"/>
            </a:solidFill>
          </a:ln>
        </p:spPr>
        <p:txBody>
          <a:bodyPr/>
          <a:lstStyle/>
          <a:p>
            <a:pPr algn="l"/>
            <a:r>
              <a:rPr lang="en-US" sz="2800" dirty="0" err="1">
                <a:latin typeface="+mn-lt"/>
              </a:rPr>
              <a:t>Duì</a:t>
            </a:r>
            <a:r>
              <a:rPr lang="zh-CN" altLang="en-US" sz="2800" dirty="0">
                <a:latin typeface="+mn-lt"/>
              </a:rPr>
              <a:t>  </a:t>
            </a:r>
            <a:r>
              <a:rPr lang="en-US" sz="2800" dirty="0" err="1">
                <a:latin typeface="+mn-lt"/>
              </a:rPr>
              <a:t>huà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èr</a:t>
            </a:r>
            <a:r>
              <a:rPr lang="zh-CN" altLang="en-US" sz="2800" dirty="0">
                <a:latin typeface="+mn-lt"/>
              </a:rPr>
              <a:t>           </a:t>
            </a:r>
            <a:r>
              <a:rPr lang="en-US" altLang="zh-CN" sz="2800" dirty="0" err="1">
                <a:latin typeface="+mn-lt"/>
              </a:rPr>
              <a:t>guò</a:t>
            </a:r>
            <a:r>
              <a:rPr lang="en-US" altLang="zh-CN" sz="2800" dirty="0">
                <a:latin typeface="+mn-lt"/>
              </a:rPr>
              <a:t> </a:t>
            </a:r>
            <a:r>
              <a:rPr lang="en-US" altLang="zh-CN" sz="2800" dirty="0" err="1">
                <a:latin typeface="+mn-lt"/>
              </a:rPr>
              <a:t>miň</a:t>
            </a:r>
            <a:r>
              <a:rPr lang="en-US" sz="54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/>
            </a:r>
            <a:br>
              <a:rPr lang="en-US" sz="54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</a:br>
            <a:r>
              <a:rPr lang="zh-CN" altLang="en-US" sz="48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对话二：过敏</a:t>
            </a:r>
            <a:r>
              <a:rPr lang="en-US" altLang="zh-CN" sz="48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	</a:t>
            </a:r>
            <a:r>
              <a:rPr lang="en-US" altLang="zh-CN" sz="3200" kern="0" dirty="0">
                <a:solidFill>
                  <a:prstClr val="black"/>
                </a:solidFill>
                <a:latin typeface="Calibri" pitchFamily="34" charset="0"/>
              </a:rPr>
              <a:t>Allergies</a:t>
            </a:r>
            <a:endParaRPr lang="zh-CN" altLang="en-US" sz="3200" dirty="0">
              <a:latin typeface="DFKai-SB" charset="0"/>
              <a:ea typeface="DFKai-SB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5182" y="89499"/>
            <a:ext cx="1045238" cy="10452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6678" y="1344058"/>
            <a:ext cx="6750665" cy="540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5482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0" y="1378634"/>
            <a:ext cx="11805587" cy="5682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5575" lvl="8" indent="-685800">
              <a:spcBef>
                <a:spcPts val="0"/>
              </a:spcBef>
              <a:buClr>
                <a:prstClr val="black">
                  <a:lumMod val="75000"/>
                  <a:lumOff val="25000"/>
                </a:prstClr>
              </a:buClr>
            </a:pPr>
            <a:endParaRPr lang="en-US" altLang="zh-CN" sz="5400" dirty="0">
              <a:solidFill>
                <a:srgbClr val="0070C0"/>
              </a:solidFill>
              <a:latin typeface="Kaiti SC" charset="-122"/>
              <a:ea typeface="SimSun" panose="02010600030101010101" pitchFamily="2" charset="-122"/>
              <a:cs typeface="Kaiti SC" charset="-122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black">
          <a:xfrm>
            <a:off x="15118" y="19908"/>
            <a:ext cx="12176881" cy="1161778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4400" dirty="0">
                <a:latin typeface="KaiTi" charset="-122"/>
                <a:ea typeface="KaiTi" charset="-122"/>
                <a:cs typeface="KaiTi" charset="-122"/>
              </a:rPr>
              <a:t>第十五课</a:t>
            </a:r>
            <a:r>
              <a:rPr lang="en-US" altLang="zh-CN" sz="4400" dirty="0"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zh-CN" altLang="en-US" sz="4400" dirty="0">
                <a:latin typeface="KaiTi" charset="-122"/>
                <a:ea typeface="KaiTi" charset="-122"/>
                <a:cs typeface="KaiTi" charset="-122"/>
              </a:rPr>
              <a:t>学习目标</a:t>
            </a:r>
            <a:r>
              <a:rPr lang="en-US" altLang="zh-CN" sz="4400" dirty="0"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en-US" altLang="zh-CN" sz="3100" dirty="0">
                <a:latin typeface="+mn-lt"/>
                <a:ea typeface="KaiTi" charset="-122"/>
                <a:cs typeface="KaiTi" charset="-122"/>
              </a:rPr>
              <a:t>(Lesson 15 Learning objectives) </a:t>
            </a:r>
            <a:r>
              <a:rPr lang="it-IT" altLang="zh-CN" sz="3300" dirty="0">
                <a:latin typeface="+mn-lt"/>
                <a:ea typeface="Calibri" charset="0"/>
                <a:cs typeface="Calibri" charset="0"/>
              </a:rPr>
              <a:t>	 </a:t>
            </a:r>
            <a:endParaRPr lang="en-US" sz="3300" dirty="0">
              <a:latin typeface="+mn-lt"/>
              <a:ea typeface="Calibri" charset="0"/>
              <a:cs typeface="Calibri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922" y="135686"/>
            <a:ext cx="972487" cy="972487"/>
          </a:xfrm>
          <a:prstGeom prst="rect">
            <a:avLst/>
          </a:prstGeom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96045" y="1418325"/>
            <a:ext cx="11841364" cy="52668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-457200">
              <a:spcBef>
                <a:spcPts val="0"/>
              </a:spcBef>
              <a:buClrTx/>
              <a:buNone/>
              <a:defRPr/>
            </a:pPr>
            <a:r>
              <a:rPr lang="en-US" altLang="zh-CN" sz="3600" dirty="0">
                <a:solidFill>
                  <a:srgbClr val="007935"/>
                </a:solidFill>
              </a:rPr>
              <a:t>In this lesson, you will learn to use Chinese to</a:t>
            </a:r>
          </a:p>
          <a:p>
            <a:pPr marL="0" lvl="2" indent="-457200">
              <a:spcBef>
                <a:spcPts val="0"/>
              </a:spcBef>
              <a:buClrTx/>
              <a:buNone/>
              <a:defRPr/>
            </a:pPr>
            <a:endParaRPr lang="en-US" altLang="zh-CN" sz="2200" dirty="0">
              <a:solidFill>
                <a:srgbClr val="007935"/>
              </a:solidFill>
            </a:endParaRPr>
          </a:p>
          <a:p>
            <a:pPr marL="571500" lvl="1" indent="-571500">
              <a:spcBef>
                <a:spcPts val="0"/>
              </a:spcBef>
              <a:buClrTx/>
              <a:defRPr/>
            </a:pPr>
            <a:r>
              <a:rPr lang="en-US" altLang="zh-CN" sz="3600" dirty="0">
                <a:solidFill>
                  <a:srgbClr val="007935"/>
                </a:solidFill>
              </a:rPr>
              <a:t>Talk about basic symptoms of a cold;</a:t>
            </a:r>
          </a:p>
          <a:p>
            <a:pPr marL="571500" lvl="1" indent="-571500">
              <a:spcBef>
                <a:spcPts val="0"/>
              </a:spcBef>
              <a:buClrTx/>
              <a:defRPr/>
            </a:pPr>
            <a:r>
              <a:rPr lang="en-US" altLang="zh-CN" sz="3600" dirty="0">
                <a:solidFill>
                  <a:srgbClr val="007935"/>
                </a:solidFill>
              </a:rPr>
              <a:t>Describe common symptoms of allergies;</a:t>
            </a:r>
          </a:p>
          <a:p>
            <a:pPr marL="571500" lvl="1" indent="-571500">
              <a:spcBef>
                <a:spcPts val="0"/>
              </a:spcBef>
              <a:buClrTx/>
              <a:defRPr/>
            </a:pPr>
            <a:r>
              <a:rPr lang="en-US" altLang="zh-CN" sz="3600" dirty="0">
                <a:solidFill>
                  <a:srgbClr val="007935"/>
                </a:solidFill>
              </a:rPr>
              <a:t>Understand and repeat instructions on when and how often to</a:t>
            </a:r>
            <a:r>
              <a:rPr lang="zh-CN" altLang="en-US" sz="3600" dirty="0">
                <a:solidFill>
                  <a:srgbClr val="007935"/>
                </a:solidFill>
              </a:rPr>
              <a:t> </a:t>
            </a:r>
            <a:r>
              <a:rPr lang="en-US" altLang="zh-CN" sz="3600" dirty="0">
                <a:solidFill>
                  <a:srgbClr val="007935"/>
                </a:solidFill>
              </a:rPr>
              <a:t>take medications;</a:t>
            </a:r>
          </a:p>
          <a:p>
            <a:pPr marL="571500" lvl="1" indent="-571500">
              <a:spcBef>
                <a:spcPts val="0"/>
              </a:spcBef>
              <a:buClrTx/>
              <a:defRPr/>
            </a:pPr>
            <a:r>
              <a:rPr lang="en-US" altLang="zh-CN" sz="3600" dirty="0">
                <a:solidFill>
                  <a:srgbClr val="0070C0"/>
                </a:solidFill>
                <a:ea typeface="Kaiti TC" charset="-120"/>
                <a:cs typeface="Kaiti TC" charset="-120"/>
              </a:rPr>
              <a:t>Talk about why you do or don’t want to see the doctor;</a:t>
            </a:r>
          </a:p>
          <a:p>
            <a:pPr marL="571500" lvl="1" indent="-571500">
              <a:spcBef>
                <a:spcPts val="0"/>
              </a:spcBef>
              <a:buClrTx/>
              <a:defRPr/>
            </a:pPr>
            <a:r>
              <a:rPr lang="en-US" altLang="zh-CN" sz="3600" dirty="0">
                <a:solidFill>
                  <a:srgbClr val="0070C0"/>
                </a:solidFill>
                <a:ea typeface="Kaiti TC" charset="-120"/>
                <a:cs typeface="Kaiti TC" charset="-120"/>
              </a:rPr>
              <a:t>Urge others to see a doctor when they are not feeling well.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D3C528-8FB7-E94C-9974-AA90AC50F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88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0" y="1598090"/>
            <a:ext cx="11805587" cy="5682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5575" lvl="8" indent="-685800">
              <a:spcBef>
                <a:spcPts val="0"/>
              </a:spcBef>
              <a:buClr>
                <a:prstClr val="black">
                  <a:lumMod val="75000"/>
                  <a:lumOff val="25000"/>
                </a:prstClr>
              </a:buClr>
            </a:pPr>
            <a:endParaRPr lang="en-US" altLang="zh-CN" sz="5400" dirty="0">
              <a:solidFill>
                <a:srgbClr val="0070C0"/>
              </a:solidFill>
              <a:latin typeface="Kaiti SC" charset="-122"/>
              <a:ea typeface="SimSun" panose="02010600030101010101" pitchFamily="2" charset="-122"/>
              <a:cs typeface="Kaiti SC" charset="-122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black">
          <a:xfrm>
            <a:off x="15118" y="19908"/>
            <a:ext cx="12176881" cy="1161778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4400" dirty="0">
                <a:latin typeface="KaiTi" charset="-122"/>
                <a:ea typeface="KaiTi" charset="-122"/>
                <a:cs typeface="KaiTi" charset="-122"/>
              </a:rPr>
              <a:t>第十五课</a:t>
            </a:r>
            <a:r>
              <a:rPr lang="en-US" altLang="zh-CN" sz="4400" dirty="0"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zh-TW" altLang="en-US" sz="4400" dirty="0">
                <a:latin typeface="KaiTi" charset="-122"/>
                <a:ea typeface="KaiTi" charset="-122"/>
                <a:cs typeface="KaiTi" charset="-122"/>
              </a:rPr>
              <a:t>文法重点</a:t>
            </a:r>
            <a:r>
              <a:rPr lang="zh-CN" altLang="en-US" sz="4400" dirty="0"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en-US" altLang="zh-CN" sz="3100" dirty="0">
                <a:latin typeface="+mn-lt"/>
                <a:ea typeface="KaiTi" charset="-122"/>
                <a:cs typeface="KaiTi" charset="-122"/>
              </a:rPr>
              <a:t>(Lesson 15</a:t>
            </a:r>
            <a:r>
              <a:rPr lang="zh-CN" altLang="en-US" sz="3100" dirty="0">
                <a:latin typeface="+mn-lt"/>
                <a:ea typeface="KaiTi" charset="-122"/>
                <a:cs typeface="KaiTi" charset="-122"/>
              </a:rPr>
              <a:t> </a:t>
            </a:r>
            <a:r>
              <a:rPr lang="en-US" altLang="zh-CN" sz="3100" dirty="0">
                <a:latin typeface="+mn-lt"/>
                <a:ea typeface="KaiTi" charset="-122"/>
                <a:cs typeface="KaiTi" charset="-122"/>
              </a:rPr>
              <a:t>Grammar Points) </a:t>
            </a:r>
            <a:r>
              <a:rPr lang="it-IT" altLang="zh-CN" sz="3300" dirty="0">
                <a:latin typeface="+mn-lt"/>
                <a:ea typeface="Calibri" charset="0"/>
                <a:cs typeface="Calibri" charset="0"/>
              </a:rPr>
              <a:t>	 </a:t>
            </a:r>
            <a:endParaRPr lang="en-US" sz="3300" dirty="0">
              <a:latin typeface="+mn-lt"/>
              <a:ea typeface="Calibri" charset="0"/>
              <a:cs typeface="Calibri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922" y="135686"/>
            <a:ext cx="972487" cy="972487"/>
          </a:xfrm>
          <a:prstGeom prst="rect">
            <a:avLst/>
          </a:prstGeom>
        </p:spPr>
      </p:pic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98094" y="1248477"/>
            <a:ext cx="12010927" cy="55406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u="sng" dirty="0">
                <a:solidFill>
                  <a:schemeClr val="tx1"/>
                </a:solidFill>
              </a:rPr>
              <a:t>Forms &amp; Accuracy:</a:t>
            </a:r>
          </a:p>
          <a:p>
            <a:pPr marL="514350" indent="-514350">
              <a:spcBef>
                <a:spcPts val="0"/>
              </a:spcBef>
              <a:buClr>
                <a:srgbClr val="009051"/>
              </a:buClr>
              <a:buFont typeface="+mj-lt"/>
              <a:buAutoNum type="arabicPeriod"/>
            </a:pPr>
            <a:r>
              <a:rPr lang="zh-CN" altLang="en-US" sz="40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STKaiti" charset="-122"/>
              </a:rPr>
              <a:t>死</a:t>
            </a:r>
            <a:r>
              <a:rPr lang="en-US" altLang="zh-CN" sz="3200" dirty="0">
                <a:solidFill>
                  <a:srgbClr val="009051"/>
                </a:solidFill>
              </a:rPr>
              <a:t> (</a:t>
            </a:r>
            <a:r>
              <a:rPr lang="en-US" altLang="zh-CN" sz="3200" dirty="0" err="1">
                <a:solidFill>
                  <a:srgbClr val="009051"/>
                </a:solidFill>
              </a:rPr>
              <a:t>sǐ</a:t>
            </a:r>
            <a:r>
              <a:rPr lang="en-US" altLang="zh-CN" sz="3200" dirty="0">
                <a:solidFill>
                  <a:srgbClr val="009051"/>
                </a:solidFill>
              </a:rPr>
              <a:t>) indicating an Extreme Degree</a:t>
            </a:r>
          </a:p>
          <a:p>
            <a:pPr marL="514350" indent="-514350">
              <a:spcBef>
                <a:spcPts val="0"/>
              </a:spcBef>
              <a:buClr>
                <a:srgbClr val="009051"/>
              </a:buClr>
              <a:buFont typeface="+mj-lt"/>
              <a:buAutoNum type="arabicPeriod"/>
            </a:pPr>
            <a:r>
              <a:rPr lang="en-US" altLang="zh-CN" sz="3200" dirty="0">
                <a:solidFill>
                  <a:srgbClr val="009051"/>
                </a:solidFill>
              </a:rPr>
              <a:t>Times of Actions: </a:t>
            </a:r>
            <a:r>
              <a:rPr lang="zh-TW" altLang="en-US" sz="40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吃了三次药</a:t>
            </a:r>
            <a:endParaRPr lang="en-US" altLang="zh-CN" sz="4000" dirty="0">
              <a:solidFill>
                <a:srgbClr val="C0000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514350" indent="-514350">
              <a:spcBef>
                <a:spcPts val="0"/>
              </a:spcBef>
              <a:buClr>
                <a:srgbClr val="009051"/>
              </a:buClr>
              <a:buFont typeface="+mj-lt"/>
              <a:buAutoNum type="arabicPeriod"/>
            </a:pPr>
            <a:r>
              <a:rPr lang="zh-CN" altLang="en-US" sz="40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起来</a:t>
            </a:r>
            <a:r>
              <a:rPr lang="en-US" altLang="zh-CN" sz="3200" dirty="0">
                <a:solidFill>
                  <a:srgbClr val="009051"/>
                </a:solidFill>
              </a:rPr>
              <a:t> (</a:t>
            </a:r>
            <a:r>
              <a:rPr lang="en-US" altLang="zh-CN" sz="3200" dirty="0" err="1">
                <a:solidFill>
                  <a:srgbClr val="009051"/>
                </a:solidFill>
              </a:rPr>
              <a:t>qǐ</a:t>
            </a:r>
            <a:r>
              <a:rPr lang="en-US" altLang="zh-CN" sz="3200" dirty="0">
                <a:solidFill>
                  <a:srgbClr val="009051"/>
                </a:solidFill>
              </a:rPr>
              <a:t> </a:t>
            </a:r>
            <a:r>
              <a:rPr lang="en-US" altLang="zh-CN" sz="3200" dirty="0" err="1">
                <a:solidFill>
                  <a:srgbClr val="009051"/>
                </a:solidFill>
              </a:rPr>
              <a:t>lái</a:t>
            </a:r>
            <a:r>
              <a:rPr lang="en-US" altLang="zh-CN" sz="3200" dirty="0">
                <a:solidFill>
                  <a:srgbClr val="009051"/>
                </a:solidFill>
              </a:rPr>
              <a:t>) indicating the Beginning of an Action</a:t>
            </a:r>
          </a:p>
          <a:p>
            <a:pPr marL="514350" indent="-514350">
              <a:spcBef>
                <a:spcPts val="0"/>
              </a:spcBef>
              <a:buClr>
                <a:srgbClr val="009051"/>
              </a:buClr>
              <a:buFont typeface="+mj-lt"/>
              <a:buAutoNum type="arabicPeriod"/>
            </a:pPr>
            <a:r>
              <a:rPr lang="zh-CN" altLang="en-US" sz="40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把</a:t>
            </a:r>
            <a:r>
              <a:rPr lang="en-US" altLang="zh-CN" sz="3200" dirty="0">
                <a:solidFill>
                  <a:srgbClr val="009051"/>
                </a:solidFill>
              </a:rPr>
              <a:t> (</a:t>
            </a:r>
            <a:r>
              <a:rPr lang="en-US" altLang="zh-CN" sz="3200" dirty="0" err="1">
                <a:solidFill>
                  <a:srgbClr val="009051"/>
                </a:solidFill>
              </a:rPr>
              <a:t>bǎ</a:t>
            </a:r>
            <a:r>
              <a:rPr lang="en-US" altLang="zh-CN" sz="3200" dirty="0">
                <a:solidFill>
                  <a:srgbClr val="009051"/>
                </a:solidFill>
              </a:rPr>
              <a:t>) Construction (I)</a:t>
            </a:r>
          </a:p>
          <a:p>
            <a:pPr marL="514350" indent="-514350">
              <a:spcBef>
                <a:spcPts val="0"/>
              </a:spcBef>
              <a:buClr>
                <a:srgbClr val="009051"/>
              </a:buClr>
              <a:buFont typeface="+mj-lt"/>
              <a:buAutoNum type="arabicPeriod"/>
            </a:pPr>
            <a:r>
              <a:rPr lang="en-US" altLang="zh-CN" sz="3200" dirty="0">
                <a:solidFill>
                  <a:srgbClr val="009051"/>
                </a:solidFill>
              </a:rPr>
              <a:t>The measure words</a:t>
            </a:r>
            <a:r>
              <a:rPr lang="zh-CN" altLang="en-US" sz="3200" dirty="0">
                <a:solidFill>
                  <a:srgbClr val="009051"/>
                </a:solidFill>
              </a:rPr>
              <a:t> </a:t>
            </a:r>
            <a:r>
              <a:rPr lang="en-US" altLang="zh-CN" sz="3200" dirty="0">
                <a:solidFill>
                  <a:srgbClr val="009051"/>
                </a:solidFill>
              </a:rPr>
              <a:t>for times of actions:</a:t>
            </a:r>
            <a:r>
              <a:rPr lang="zh-CN" altLang="en-US" sz="3200" dirty="0">
                <a:solidFill>
                  <a:srgbClr val="009051"/>
                </a:solidFill>
              </a:rPr>
              <a:t> </a:t>
            </a:r>
            <a:r>
              <a:rPr lang="zh-TW" altLang="en-US" sz="40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次</a:t>
            </a:r>
            <a:r>
              <a:rPr lang="en-US" altLang="zh-CN" sz="3200" dirty="0" err="1">
                <a:solidFill>
                  <a:srgbClr val="009051"/>
                </a:solidFill>
              </a:rPr>
              <a:t>cì</a:t>
            </a:r>
            <a:r>
              <a:rPr lang="en-US" altLang="zh-CN" sz="3200" dirty="0">
                <a:solidFill>
                  <a:srgbClr val="009051"/>
                </a:solidFill>
              </a:rPr>
              <a:t> and</a:t>
            </a:r>
            <a:r>
              <a:rPr lang="zh-CN" altLang="en-US" sz="4000" dirty="0">
                <a:solidFill>
                  <a:srgbClr val="009051"/>
                </a:solidFill>
                <a:latin typeface="STKaiti" charset="-122"/>
                <a:ea typeface="STKaiti" charset="-122"/>
              </a:rPr>
              <a:t> </a:t>
            </a:r>
            <a:r>
              <a:rPr lang="zh-TW" altLang="en-US" sz="40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遍</a:t>
            </a:r>
            <a:r>
              <a:rPr lang="zh-CN" altLang="en-US" sz="4000" dirty="0">
                <a:solidFill>
                  <a:srgbClr val="009051"/>
                </a:solidFill>
                <a:latin typeface="STKaiti" charset="-122"/>
                <a:ea typeface="STKaiti" charset="-122"/>
                <a:cs typeface="STKaiti" charset="-122"/>
              </a:rPr>
              <a:t> </a:t>
            </a:r>
            <a:r>
              <a:rPr lang="en-US" altLang="zh-CN" sz="3200" dirty="0" err="1">
                <a:solidFill>
                  <a:srgbClr val="009051"/>
                </a:solidFill>
              </a:rPr>
              <a:t>biàn</a:t>
            </a:r>
            <a:r>
              <a:rPr lang="en-US" altLang="zh-CN" sz="3200" dirty="0">
                <a:solidFill>
                  <a:srgbClr val="009051"/>
                </a:solidFill>
              </a:rPr>
              <a:t>.</a:t>
            </a:r>
          </a:p>
          <a:p>
            <a:pPr marL="514350" indent="-514350">
              <a:spcBef>
                <a:spcPts val="0"/>
              </a:spcBef>
              <a:buClr>
                <a:srgbClr val="009051"/>
              </a:buClr>
              <a:buFont typeface="+mj-lt"/>
              <a:buAutoNum type="arabicPeriod"/>
            </a:pPr>
            <a:r>
              <a:rPr lang="en-US" altLang="zh-CN" sz="3200" dirty="0">
                <a:solidFill>
                  <a:srgbClr val="009051"/>
                </a:solidFill>
              </a:rPr>
              <a:t>The Preposition </a:t>
            </a:r>
            <a:r>
              <a:rPr lang="zh-CN" altLang="en-US" sz="40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对</a:t>
            </a:r>
            <a:r>
              <a:rPr lang="en-US" altLang="zh-CN" sz="3200" dirty="0">
                <a:solidFill>
                  <a:srgbClr val="009051"/>
                </a:solidFill>
              </a:rPr>
              <a:t>(</a:t>
            </a:r>
            <a:r>
              <a:rPr lang="en-US" altLang="zh-CN" sz="3200" dirty="0" err="1">
                <a:solidFill>
                  <a:srgbClr val="009051"/>
                </a:solidFill>
              </a:rPr>
              <a:t>duì</a:t>
            </a:r>
            <a:r>
              <a:rPr lang="en-US" altLang="zh-CN" sz="3200" dirty="0">
                <a:solidFill>
                  <a:srgbClr val="009051"/>
                </a:solidFill>
              </a:rPr>
              <a:t>)</a:t>
            </a:r>
          </a:p>
          <a:p>
            <a:pPr marL="514350" indent="-514350">
              <a:spcBef>
                <a:spcPts val="0"/>
              </a:spcBef>
              <a:buClr>
                <a:srgbClr val="009051"/>
              </a:buClr>
              <a:buFont typeface="+mj-lt"/>
              <a:buAutoNum type="arabicPeriod"/>
            </a:pPr>
            <a:r>
              <a:rPr lang="zh-CN" altLang="en-US" sz="40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越来越</a:t>
            </a:r>
            <a:r>
              <a:rPr lang="mr-IN" altLang="zh-CN" sz="40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…</a:t>
            </a:r>
            <a:r>
              <a:rPr lang="en-US" altLang="zh-CN" sz="3200" dirty="0">
                <a:solidFill>
                  <a:srgbClr val="009051"/>
                </a:solidFill>
              </a:rPr>
              <a:t>(</a:t>
            </a:r>
            <a:r>
              <a:rPr lang="en-US" altLang="zh-CN" sz="3200" dirty="0" err="1">
                <a:solidFill>
                  <a:srgbClr val="009051"/>
                </a:solidFill>
              </a:rPr>
              <a:t>yuè</a:t>
            </a:r>
            <a:r>
              <a:rPr lang="en-US" altLang="zh-CN" sz="3200" dirty="0">
                <a:solidFill>
                  <a:srgbClr val="009051"/>
                </a:solidFill>
              </a:rPr>
              <a:t> </a:t>
            </a:r>
            <a:r>
              <a:rPr lang="en-US" altLang="zh-CN" sz="3200" dirty="0" err="1">
                <a:solidFill>
                  <a:srgbClr val="009051"/>
                </a:solidFill>
              </a:rPr>
              <a:t>lái</a:t>
            </a:r>
            <a:r>
              <a:rPr lang="en-US" altLang="zh-CN" sz="3200" dirty="0">
                <a:solidFill>
                  <a:srgbClr val="009051"/>
                </a:solidFill>
              </a:rPr>
              <a:t> </a:t>
            </a:r>
            <a:r>
              <a:rPr lang="en-US" altLang="zh-CN" sz="3200" dirty="0" err="1">
                <a:solidFill>
                  <a:srgbClr val="009051"/>
                </a:solidFill>
              </a:rPr>
              <a:t>yuè</a:t>
            </a:r>
            <a:r>
              <a:rPr lang="en-US" altLang="zh-CN" sz="3200" dirty="0">
                <a:solidFill>
                  <a:srgbClr val="009051"/>
                </a:solidFill>
              </a:rPr>
              <a:t>)</a:t>
            </a:r>
          </a:p>
          <a:p>
            <a:pPr marL="514350" indent="-514350">
              <a:spcBef>
                <a:spcPts val="0"/>
              </a:spcBef>
              <a:buClr>
                <a:srgbClr val="009051"/>
              </a:buClr>
              <a:buFont typeface="+mj-lt"/>
              <a:buAutoNum type="arabicPeriod"/>
            </a:pPr>
            <a:r>
              <a:rPr lang="zh-CN" altLang="en-US" sz="40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再说</a:t>
            </a:r>
            <a:r>
              <a:rPr lang="en-US" altLang="zh-CN" sz="4000" dirty="0">
                <a:solidFill>
                  <a:srgbClr val="009051"/>
                </a:solidFill>
                <a:latin typeface="STKaiti" charset="-122"/>
                <a:ea typeface="STKaiti" charset="-122"/>
                <a:cs typeface="STKaiti" charset="-122"/>
              </a:rPr>
              <a:t> </a:t>
            </a:r>
            <a:r>
              <a:rPr lang="en-US" altLang="zh-CN" sz="3200" dirty="0">
                <a:solidFill>
                  <a:srgbClr val="009051"/>
                </a:solidFill>
              </a:rPr>
              <a:t>(</a:t>
            </a:r>
            <a:r>
              <a:rPr lang="en-US" altLang="zh-CN" sz="3200" dirty="0" err="1">
                <a:solidFill>
                  <a:srgbClr val="009051"/>
                </a:solidFill>
              </a:rPr>
              <a:t>zài</a:t>
            </a:r>
            <a:r>
              <a:rPr lang="en-US" altLang="zh-CN" sz="3200" dirty="0">
                <a:solidFill>
                  <a:srgbClr val="009051"/>
                </a:solidFill>
              </a:rPr>
              <a:t> </a:t>
            </a:r>
            <a:r>
              <a:rPr lang="en-US" altLang="zh-CN" sz="3200" dirty="0" err="1">
                <a:solidFill>
                  <a:srgbClr val="009051"/>
                </a:solidFill>
              </a:rPr>
              <a:t>shuō</a:t>
            </a:r>
            <a:r>
              <a:rPr lang="en-US" altLang="zh-CN" sz="3200" dirty="0">
                <a:solidFill>
                  <a:srgbClr val="009051"/>
                </a:solidFill>
              </a:rPr>
              <a:t>)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endParaRPr lang="en-US" altLang="zh-CN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EE9214-BDC8-5E42-A4C9-23D6EB0B4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3896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1054</TotalTime>
  <Words>2697</Words>
  <Application>Microsoft Office PowerPoint</Application>
  <PresentationFormat>Widescreen</PresentationFormat>
  <Paragraphs>416</Paragraphs>
  <Slides>68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84" baseType="lpstr">
      <vt:lpstr>DengXian</vt:lpstr>
      <vt:lpstr>DengXian Light</vt:lpstr>
      <vt:lpstr>DFKai-SB</vt:lpstr>
      <vt:lpstr>KaiTi</vt:lpstr>
      <vt:lpstr>Kaiti SC</vt:lpstr>
      <vt:lpstr>Kaiti TC</vt:lpstr>
      <vt:lpstr>Mangal</vt:lpstr>
      <vt:lpstr>新細明體</vt:lpstr>
      <vt:lpstr>宋体</vt:lpstr>
      <vt:lpstr>宋体</vt:lpstr>
      <vt:lpstr>STKaiti</vt:lpstr>
      <vt:lpstr>Arial</vt:lpstr>
      <vt:lpstr>Calibri</vt:lpstr>
      <vt:lpstr>Calibri Light</vt:lpstr>
      <vt:lpstr>Wingdings</vt:lpstr>
      <vt:lpstr>Office Theme</vt:lpstr>
      <vt:lpstr>   Dì                        kè:             kàn bìng  第十五课：看病 Lesson Fifteen: Seeing A Doctor</vt:lpstr>
      <vt:lpstr>Duì  huà yī            Wǒ   de   dù   zi    tòng sǐ    le  对话一：我的肚子痛死了！My Stomachache Is Killing Me!</vt:lpstr>
      <vt:lpstr>Duì  huà èr           guò miň 对话二：过敏 Allergies</vt:lpstr>
      <vt:lpstr>PowerPoint Presentation</vt:lpstr>
      <vt:lpstr>   Dì                        kè:             kàn bìng  第十五课：看病 Lesson Fifteen: Seeing A Doctor</vt:lpstr>
      <vt:lpstr>Duì  huà yī            Wǒ   de   dù   zi    tòng sǐ    le  对话一：我的肚子痛死了！My Stomachache Is Killing Me!</vt:lpstr>
      <vt:lpstr>Duì  huà èr           guò miň 对话二：过敏 Allergies</vt:lpstr>
      <vt:lpstr>PowerPoint Presentation</vt:lpstr>
      <vt:lpstr>PowerPoint Presentation</vt:lpstr>
      <vt:lpstr>第十五课 对话二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第十五课   对话二</vt:lpstr>
      <vt:lpstr>PowerPoint Presentation</vt:lpstr>
      <vt:lpstr>PowerPoint Presentation</vt:lpstr>
      <vt:lpstr>PowerPoint Presentation</vt:lpstr>
      <vt:lpstr>PowerPoint Presentation</vt:lpstr>
      <vt:lpstr>对…         感兴趣 xìngqù                            interested in… 对…       很感兴趣 xìngqù                    very interested in… 对…       不感兴趣 xìngqù                     not interested in…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再说 (zàishuō)   =  而且 (érqiě)</vt:lpstr>
      <vt:lpstr>PowerPoint Presentation</vt:lpstr>
      <vt:lpstr>看医生 (kàn yīshēng)   v.s.     看病   (kàn bìng)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miaowen chang</dc:creator>
  <cp:lastModifiedBy>Chang, Miaowen    IHS - Staff</cp:lastModifiedBy>
  <cp:revision>96</cp:revision>
  <dcterms:created xsi:type="dcterms:W3CDTF">2018-07-26T16:54:23Z</dcterms:created>
  <dcterms:modified xsi:type="dcterms:W3CDTF">2020-06-10T04:02:12Z</dcterms:modified>
</cp:coreProperties>
</file>