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7"/>
  </p:notesMasterIdLst>
  <p:sldIdLst>
    <p:sldId id="377" r:id="rId2"/>
    <p:sldId id="280" r:id="rId3"/>
    <p:sldId id="378" r:id="rId4"/>
    <p:sldId id="379" r:id="rId5"/>
    <p:sldId id="2921" r:id="rId6"/>
    <p:sldId id="3577" r:id="rId7"/>
    <p:sldId id="294" r:id="rId8"/>
    <p:sldId id="284" r:id="rId9"/>
    <p:sldId id="286" r:id="rId10"/>
    <p:sldId id="287" r:id="rId11"/>
    <p:sldId id="285" r:id="rId12"/>
    <p:sldId id="292" r:id="rId13"/>
    <p:sldId id="288" r:id="rId14"/>
    <p:sldId id="289" r:id="rId15"/>
    <p:sldId id="290" r:id="rId16"/>
    <p:sldId id="291" r:id="rId17"/>
    <p:sldId id="293" r:id="rId18"/>
    <p:sldId id="302" r:id="rId19"/>
    <p:sldId id="299" r:id="rId20"/>
    <p:sldId id="296" r:id="rId21"/>
    <p:sldId id="297" r:id="rId22"/>
    <p:sldId id="298" r:id="rId23"/>
    <p:sldId id="300" r:id="rId24"/>
    <p:sldId id="301" r:id="rId25"/>
    <p:sldId id="303" r:id="rId26"/>
    <p:sldId id="304" r:id="rId27"/>
    <p:sldId id="295" r:id="rId28"/>
    <p:sldId id="305" r:id="rId29"/>
    <p:sldId id="306" r:id="rId30"/>
    <p:sldId id="307" r:id="rId31"/>
    <p:sldId id="3692" r:id="rId32"/>
    <p:sldId id="3625" r:id="rId33"/>
    <p:sldId id="3699" r:id="rId34"/>
    <p:sldId id="3666" r:id="rId35"/>
    <p:sldId id="3697" r:id="rId36"/>
    <p:sldId id="3698" r:id="rId37"/>
    <p:sldId id="3702" r:id="rId38"/>
    <p:sldId id="3624" r:id="rId39"/>
    <p:sldId id="3693" r:id="rId40"/>
    <p:sldId id="3667" r:id="rId41"/>
    <p:sldId id="3708" r:id="rId42"/>
    <p:sldId id="3696" r:id="rId43"/>
    <p:sldId id="3709" r:id="rId44"/>
    <p:sldId id="3729" r:id="rId45"/>
    <p:sldId id="3730" r:id="rId46"/>
    <p:sldId id="3731" r:id="rId47"/>
    <p:sldId id="3732" r:id="rId48"/>
    <p:sldId id="3711" r:id="rId49"/>
    <p:sldId id="3710" r:id="rId50"/>
    <p:sldId id="3701" r:id="rId51"/>
    <p:sldId id="3715" r:id="rId52"/>
    <p:sldId id="3712" r:id="rId53"/>
    <p:sldId id="3713" r:id="rId54"/>
    <p:sldId id="3727" r:id="rId55"/>
    <p:sldId id="3714" r:id="rId56"/>
    <p:sldId id="3728" r:id="rId57"/>
    <p:sldId id="3716" r:id="rId58"/>
    <p:sldId id="3720" r:id="rId59"/>
    <p:sldId id="3724" r:id="rId60"/>
    <p:sldId id="3725" r:id="rId61"/>
    <p:sldId id="3726" r:id="rId62"/>
    <p:sldId id="3642" r:id="rId63"/>
    <p:sldId id="3639" r:id="rId64"/>
    <p:sldId id="3640" r:id="rId65"/>
    <p:sldId id="3641" r:id="rId66"/>
    <p:sldId id="309" r:id="rId67"/>
    <p:sldId id="3740" r:id="rId68"/>
    <p:sldId id="313" r:id="rId69"/>
    <p:sldId id="312" r:id="rId70"/>
    <p:sldId id="314" r:id="rId71"/>
    <p:sldId id="315" r:id="rId72"/>
    <p:sldId id="316" r:id="rId73"/>
    <p:sldId id="3741" r:id="rId74"/>
    <p:sldId id="318" r:id="rId75"/>
    <p:sldId id="319" r:id="rId76"/>
    <p:sldId id="320" r:id="rId77"/>
    <p:sldId id="321" r:id="rId78"/>
    <p:sldId id="322" r:id="rId79"/>
    <p:sldId id="308" r:id="rId80"/>
    <p:sldId id="310" r:id="rId81"/>
    <p:sldId id="3638" r:id="rId82"/>
    <p:sldId id="1089" r:id="rId83"/>
    <p:sldId id="3644" r:id="rId84"/>
    <p:sldId id="3645" r:id="rId85"/>
    <p:sldId id="3668" r:id="rId86"/>
    <p:sldId id="3657" r:id="rId87"/>
    <p:sldId id="3658" r:id="rId88"/>
    <p:sldId id="3746" r:id="rId89"/>
    <p:sldId id="3755" r:id="rId90"/>
    <p:sldId id="3748" r:id="rId91"/>
    <p:sldId id="3753" r:id="rId92"/>
    <p:sldId id="3754" r:id="rId93"/>
    <p:sldId id="3751" r:id="rId94"/>
    <p:sldId id="3752" r:id="rId95"/>
    <p:sldId id="270" r:id="rId96"/>
    <p:sldId id="3646" r:id="rId97"/>
    <p:sldId id="3647" r:id="rId98"/>
    <p:sldId id="3648" r:id="rId99"/>
    <p:sldId id="3649" r:id="rId100"/>
    <p:sldId id="3650" r:id="rId101"/>
    <p:sldId id="3651" r:id="rId102"/>
    <p:sldId id="3659" r:id="rId103"/>
    <p:sldId id="3660" r:id="rId104"/>
    <p:sldId id="3661" r:id="rId105"/>
    <p:sldId id="3662" r:id="rId10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35"/>
    <a:srgbClr val="4E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94670"/>
  </p:normalViewPr>
  <p:slideViewPr>
    <p:cSldViewPr snapToGrid="0" snapToObjects="1">
      <p:cViewPr varScale="1">
        <p:scale>
          <a:sx n="12" d="100"/>
          <a:sy n="12" d="100"/>
        </p:scale>
        <p:origin x="216" y="2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1B9F8-B269-324E-BD98-8BFD4409BEF8}" type="datetimeFigureOut">
              <a:rPr lang="en-US" smtClean="0"/>
              <a:t>8/10/19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98680-55F7-7B42-AAD8-F2FF9AFF9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68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Textbook: pp 263-265</a:t>
            </a:r>
          </a:p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31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0619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40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4772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41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993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Textbook: pp 263-265</a:t>
            </a:r>
          </a:p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42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4876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43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0798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44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087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45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4838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46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6825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Textbook: pp 263-265</a:t>
            </a:r>
          </a:p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47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4333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Textbook: pp 263-265</a:t>
            </a:r>
          </a:p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48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8762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Textbook: pp 263-265</a:t>
            </a:r>
          </a:p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49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6432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Textbook: pp 263-265</a:t>
            </a:r>
          </a:p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32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3756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Textbook: pp 263-265</a:t>
            </a:r>
          </a:p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50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9930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Textbook: pp 263-265</a:t>
            </a:r>
          </a:p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51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0704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Textbook: pp 263-265</a:t>
            </a:r>
          </a:p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53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1317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Textbook: pp 263-265</a:t>
            </a:r>
          </a:p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54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49764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Textbook: pp 263-265</a:t>
            </a:r>
          </a:p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55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98823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Textbook: pp 263-265</a:t>
            </a:r>
          </a:p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56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15710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Textbook: pp 263-265</a:t>
            </a:r>
          </a:p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57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49818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Textbook: pp 263-265    </a:t>
            </a:r>
            <a:r>
              <a:rPr lang="en-US" dirty="0"/>
              <a:t>Do Language Practice</a:t>
            </a:r>
            <a:r>
              <a:rPr lang="zh-CN" altLang="en-US" dirty="0"/>
              <a:t> </a:t>
            </a:r>
            <a:r>
              <a:rPr lang="en-US" altLang="zh-CN" dirty="0"/>
              <a:t>E</a:t>
            </a:r>
            <a:r>
              <a:rPr lang="zh-CN" altLang="en-US" dirty="0"/>
              <a:t> </a:t>
            </a:r>
            <a:r>
              <a:rPr lang="en-US" altLang="zh-CN" dirty="0"/>
              <a:t>p. 264. </a:t>
            </a:r>
            <a:r>
              <a:rPr lang="zh-CN" altLang="en-US" dirty="0"/>
              <a:t>不得了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59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6817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Textbook: pp 263-265</a:t>
            </a:r>
          </a:p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60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84826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Textbook: pp 263-265</a:t>
            </a:r>
          </a:p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61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1793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Textbook: pp 263-265</a:t>
            </a:r>
          </a:p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33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16895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6719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83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82604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84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6426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85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10737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1FD2413F-B7C5-7648-92C6-99A83A5F3F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18411A4D-0FCE-CF42-B7FB-CB6490C378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C759D2AE-E7C3-3346-B919-076928A12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F08F197-C979-004E-80BD-D463EDB61698}" type="slidenum">
              <a:rPr lang="zh-CN" altLang="en-US" sz="1200">
                <a:ea typeface="SimSun" panose="02010600030101010101" pitchFamily="2" charset="-122"/>
              </a:rPr>
              <a:pPr eaLnBrk="1" hangingPunct="1"/>
              <a:t>86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70773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1FD2413F-B7C5-7648-92C6-99A83A5F3F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18411A4D-0FCE-CF42-B7FB-CB6490C378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C759D2AE-E7C3-3346-B919-076928A12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F08F197-C979-004E-80BD-D463EDB61698}" type="slidenum">
              <a:rPr lang="zh-CN" altLang="en-US" sz="1200">
                <a:ea typeface="SimSun" panose="02010600030101010101" pitchFamily="2" charset="-122"/>
              </a:rPr>
              <a:pPr eaLnBrk="1" hangingPunct="1"/>
              <a:t>87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63025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1FD2413F-B7C5-7648-92C6-99A83A5F3F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18411A4D-0FCE-CF42-B7FB-CB6490C378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C759D2AE-E7C3-3346-B919-076928A12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F08F197-C979-004E-80BD-D463EDB61698}" type="slidenum">
              <a:rPr lang="zh-CN" altLang="en-US" sz="1200">
                <a:ea typeface="SimSun" panose="02010600030101010101" pitchFamily="2" charset="-122"/>
              </a:rPr>
              <a:pPr eaLnBrk="1" hangingPunct="1"/>
              <a:t>88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08619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1FD2413F-B7C5-7648-92C6-99A83A5F3F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18411A4D-0FCE-CF42-B7FB-CB6490C378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C759D2AE-E7C3-3346-B919-076928A12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F08F197-C979-004E-80BD-D463EDB61698}" type="slidenum">
              <a:rPr lang="zh-CN" altLang="en-US" sz="1200">
                <a:ea typeface="SimSun" panose="02010600030101010101" pitchFamily="2" charset="-122"/>
              </a:rPr>
              <a:pPr eaLnBrk="1" hangingPunct="1"/>
              <a:t>89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75173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1FD2413F-B7C5-7648-92C6-99A83A5F3F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18411A4D-0FCE-CF42-B7FB-CB6490C378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C759D2AE-E7C3-3346-B919-076928A12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F08F197-C979-004E-80BD-D463EDB61698}" type="slidenum">
              <a:rPr lang="zh-CN" altLang="en-US" sz="1200">
                <a:ea typeface="SimSun" panose="02010600030101010101" pitchFamily="2" charset="-122"/>
              </a:rPr>
              <a:pPr eaLnBrk="1" hangingPunct="1"/>
              <a:t>90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02798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1FD2413F-B7C5-7648-92C6-99A83A5F3F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18411A4D-0FCE-CF42-B7FB-CB6490C378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C759D2AE-E7C3-3346-B919-076928A12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F08F197-C979-004E-80BD-D463EDB61698}" type="slidenum">
              <a:rPr lang="zh-CN" altLang="en-US" sz="1200">
                <a:ea typeface="SimSun" panose="02010600030101010101" pitchFamily="2" charset="-122"/>
              </a:rPr>
              <a:pPr eaLnBrk="1" hangingPunct="1"/>
              <a:t>91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469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34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68691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1FD2413F-B7C5-7648-92C6-99A83A5F3F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18411A4D-0FCE-CF42-B7FB-CB6490C378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C759D2AE-E7C3-3346-B919-076928A12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F08F197-C979-004E-80BD-D463EDB61698}" type="slidenum">
              <a:rPr lang="zh-CN" altLang="en-US" sz="1200">
                <a:ea typeface="SimSun" panose="02010600030101010101" pitchFamily="2" charset="-122"/>
              </a:rPr>
              <a:pPr eaLnBrk="1" hangingPunct="1"/>
              <a:t>92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13926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AFDDD7A8-B120-1142-8BA4-603D3EF0F3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EAE0B01A-903F-E34D-A6BE-5CEF223FEF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74CBC015-CACC-814F-9BE0-E9ACD24A1D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D569B-9B74-3240-A9F3-0113FE22F1F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5133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96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9294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97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11371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98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62586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99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76039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100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44756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101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8696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102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59385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103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1994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35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01598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104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86119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105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5975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36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017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37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6986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38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9931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Textbook: pp 263-265</a:t>
            </a:r>
          </a:p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39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5576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8/10/19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94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8/10/19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50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8/10/19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5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8/10/19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69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8/10/19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7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8/10/19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3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8/10/19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4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8/10/19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6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8/10/19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16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8/10/19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27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8/10/19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1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345A0-355E-934F-96E8-96046BCE42C0}" type="datetimeFigureOut">
              <a:rPr lang="en-US" smtClean="0"/>
              <a:t>8/10/19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gif"/><Relationship Id="rId4" Type="http://schemas.openxmlformats.org/officeDocument/2006/relationships/image" Target="../media/image78.gi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tif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gi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447" y="198024"/>
            <a:ext cx="933482" cy="933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12" y="1573924"/>
            <a:ext cx="6457273" cy="5284076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2D93C638-82BE-744A-8B1E-2FF38068E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32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  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lǚ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xíng</a:t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第十九课：旅行</a:t>
            </a:r>
            <a:r>
              <a:rPr lang="en-US" altLang="zh-CN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sz="3200" kern="0" dirty="0">
                <a:solidFill>
                  <a:prstClr val="black"/>
                </a:solidFill>
                <a:latin typeface="Calibri" pitchFamily="34" charset="0"/>
              </a:rPr>
              <a:t>Lesson Nineteen: Travel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767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37FC2-B160-C744-B333-0FC947AC4B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假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jià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vacation; holiday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2" descr="C:\Documents and Settings\yan.DINGFAMILY\Local Settings\Temporary Internet Files\Content.IE5\N6BUAKLR\MM900284032[1].gif">
            <a:extLst>
              <a:ext uri="{FF2B5EF4-FFF2-40B4-BE49-F238E27FC236}">
                <a16:creationId xmlns:a16="http://schemas.microsoft.com/office/drawing/2014/main" id="{780D7CBF-8269-694B-8573-4549DE560224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44930"/>
            <a:ext cx="3678274" cy="271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39997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6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The adverb </a:t>
            </a:r>
            <a:r>
              <a:rPr lang="zh-CN" altLang="en-US" sz="5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就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CN" sz="36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jiù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 often precedes the verb in the second clause, but not always.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84" y="2244060"/>
            <a:ext cx="6800266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buNone/>
            </a:pPr>
            <a:r>
              <a:rPr lang="zh-TW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哪儿</a:t>
            </a:r>
            <a:r>
              <a:rPr lang="zh-TW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安静，我</a:t>
            </a:r>
            <a:r>
              <a:rPr lang="zh-CN" altLang="en-US" sz="44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就</a:t>
            </a:r>
            <a:r>
              <a:rPr lang="zh-TW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住</a:t>
            </a:r>
            <a:r>
              <a:rPr lang="zh-TW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哪儿</a:t>
            </a:r>
            <a:r>
              <a:rPr lang="zh-TW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</a:p>
          <a:p>
            <a:pPr>
              <a:spcBef>
                <a:spcPts val="0"/>
              </a:spcBef>
              <a:buNone/>
            </a:pP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Nǎr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ānjìng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      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wǒ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jiù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zhù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nǎr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</a:p>
          <a:p>
            <a:pPr>
              <a:spcBef>
                <a:spcPts val="0"/>
              </a:spcBef>
              <a:buNone/>
            </a:pP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I’ll live wherever it’s quiet.</a:t>
            </a:r>
          </a:p>
          <a:p>
            <a:pPr>
              <a:spcBef>
                <a:spcPts val="0"/>
              </a:spcBef>
              <a:buNone/>
            </a:pPr>
            <a:endParaRPr lang="en-US" altLang="zh-TW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13" name="Picture 3" descr="C:\Documents and Settings\yan.DINGFAMILY\Local Settings\Temporary Internet Files\Content.IE5\BT86VC5O\MC900434221[1].wmf">
            <a:extLst>
              <a:ext uri="{FF2B5EF4-FFF2-40B4-BE49-F238E27FC236}">
                <a16:creationId xmlns:a16="http://schemas.microsoft.com/office/drawing/2014/main" id="{1C5D3309-DA72-1841-8672-10190ED13B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417" y="2402958"/>
            <a:ext cx="4495889" cy="353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11706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6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The adverb </a:t>
            </a:r>
            <a:r>
              <a:rPr lang="zh-CN" altLang="en-US" sz="5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就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CN" sz="36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jiù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 often precedes the verb in the second clause, but not always.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02" y="1385078"/>
            <a:ext cx="1080209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buNone/>
            </a:pPr>
            <a:r>
              <a:rPr lang="en-US" altLang="zh-TW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A: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他找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谁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帮他搬家具？</a:t>
            </a:r>
          </a:p>
          <a:p>
            <a:pPr>
              <a:spcBef>
                <a:spcPts val="0"/>
              </a:spcBef>
              <a:buNone/>
            </a:pP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Tā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zhǎo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shéi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bāng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tā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bān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jiājù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? </a:t>
            </a:r>
          </a:p>
          <a:p>
            <a:pPr>
              <a:spcBef>
                <a:spcPts val="0"/>
              </a:spcBef>
              <a:buNone/>
            </a:pP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Who is he going to ask to help him move his furniture?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A04C9A40-A914-B04C-B726-20CD2FFED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03" y="4134791"/>
            <a:ext cx="6800266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buNone/>
            </a:pPr>
            <a:r>
              <a:rPr lang="en-US" altLang="zh-TW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B: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谁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身体棒，他</a:t>
            </a:r>
            <a:r>
              <a:rPr lang="zh-CN" altLang="en-US" sz="48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就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找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谁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</a:p>
          <a:p>
            <a:pPr>
              <a:spcBef>
                <a:spcPts val="0"/>
              </a:spcBef>
              <a:buNone/>
            </a:pP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Shéi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shēntǐ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bàng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tā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jiù</a:t>
            </a:r>
            <a:r>
              <a:rPr lang="en-US" altLang="zh-CN" dirty="0">
                <a:solidFill>
                  <a:srgbClr val="C0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zhǎo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shéi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</a:p>
          <a:p>
            <a:pPr>
              <a:spcBef>
                <a:spcPts val="0"/>
              </a:spcBef>
              <a:buNone/>
            </a:pP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He’ll ask whoever is strong.</a:t>
            </a:r>
          </a:p>
        </p:txBody>
      </p:sp>
      <p:pic>
        <p:nvPicPr>
          <p:cNvPr id="8" name="Picture 2" descr="C:\Documents and Settings\yan.DINGFAMILY\Local Settings\Temporary Internet Files\Content.IE5\VMME2KCV\MM900284162[1].gif">
            <a:extLst>
              <a:ext uri="{FF2B5EF4-FFF2-40B4-BE49-F238E27FC236}">
                <a16:creationId xmlns:a16="http://schemas.microsoft.com/office/drawing/2014/main" id="{A8732F9E-7388-5B43-9B85-9D83FF43303D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058" y="3200960"/>
            <a:ext cx="2799522" cy="325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96813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Comparative Sentences with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比</a:t>
            </a:r>
            <a:r>
              <a:rPr lang="zh-CN" altLang="en-US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sz="32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bǐ</a:t>
            </a:r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08" y="1307200"/>
            <a:ext cx="1123145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In a sentence where </a:t>
            </a:r>
            <a:r>
              <a:rPr lang="zh-TW" altLang="en-US" sz="4800" dirty="0">
                <a:solidFill>
                  <a:srgbClr val="C0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比</a:t>
            </a:r>
            <a:r>
              <a:rPr lang="zh-TW" altLang="en-US" sz="4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solidFill>
                  <a:srgbClr val="C0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TW" sz="3600" dirty="0" err="1">
                <a:solidFill>
                  <a:srgbClr val="C0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bǐ</a:t>
            </a:r>
            <a:r>
              <a:rPr lang="en-US" altLang="zh-TW" sz="3600" dirty="0">
                <a:solidFill>
                  <a:srgbClr val="C0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is used, a numeral + measure word combination can be placed after the adjective to indicate the disparity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34F51-6596-0746-999C-51B61060A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7671" y="5550800"/>
            <a:ext cx="2423893" cy="117636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5033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Comparative Sentences with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比</a:t>
            </a:r>
            <a:r>
              <a:rPr lang="zh-CN" altLang="en-US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sz="32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bǐ</a:t>
            </a:r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08" y="1307200"/>
            <a:ext cx="112314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 + </a:t>
            </a:r>
            <a:r>
              <a:rPr lang="zh-TW" altLang="en-US" sz="4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比</a:t>
            </a:r>
            <a:r>
              <a:rPr lang="zh-TW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bǐ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 + B + Adjective + Numeral + Measure Word + Noun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F926B5-D585-8148-928E-9EC998334AE9}"/>
              </a:ext>
            </a:extLst>
          </p:cNvPr>
          <p:cNvSpPr txBox="1">
            <a:spLocks/>
          </p:cNvSpPr>
          <p:nvPr/>
        </p:nvSpPr>
        <p:spPr>
          <a:xfrm>
            <a:off x="240108" y="3731891"/>
            <a:ext cx="10206620" cy="363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我们班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比</a:t>
            </a:r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你们班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多</a:t>
            </a:r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四个学生。</a:t>
            </a:r>
            <a:endParaRPr lang="en-US" altLang="zh-CN" sz="4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Wǒmen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bān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bǐ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nǐmen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bān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duō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sì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ge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xuésheng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. 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Our class is larger than yours by four students.</a:t>
            </a:r>
            <a:endParaRPr lang="zh-CN" altLang="en-US" sz="3600" dirty="0">
              <a:solidFill>
                <a:srgbClr val="007935"/>
              </a:solidFill>
              <a:ea typeface="SimSun" panose="02010600030101010101" pitchFamily="2" charset="-122"/>
            </a:endParaRPr>
          </a:p>
        </p:txBody>
      </p:sp>
      <p:pic>
        <p:nvPicPr>
          <p:cNvPr id="10" name="Picture 3" descr="C:\Documents and Settings\yan.DINGFAMILY\Local Settings\Temporary Internet Files\Content.IE5\U11Y03IA\MM900336865[1].gif">
            <a:extLst>
              <a:ext uri="{FF2B5EF4-FFF2-40B4-BE49-F238E27FC236}">
                <a16:creationId xmlns:a16="http://schemas.microsoft.com/office/drawing/2014/main" id="{7AF4E675-3A80-0E4C-B062-E6DFDA5197A5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730" y="2629003"/>
            <a:ext cx="2604786" cy="164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Documents and Settings\yan.DINGFAMILY\Local Settings\Temporary Internet Files\Content.IE5\VMME2KCV\MM900318112[1].gif">
            <a:extLst>
              <a:ext uri="{FF2B5EF4-FFF2-40B4-BE49-F238E27FC236}">
                <a16:creationId xmlns:a16="http://schemas.microsoft.com/office/drawing/2014/main" id="{110CBA91-7BBD-5D40-8244-5AC555ECFE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644" y="4748512"/>
            <a:ext cx="2338872" cy="160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78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Comparative Sentences with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比</a:t>
            </a:r>
            <a:r>
              <a:rPr lang="zh-CN" altLang="en-US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sz="32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bǐ</a:t>
            </a:r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08" y="1307200"/>
            <a:ext cx="112314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 + </a:t>
            </a:r>
            <a:r>
              <a:rPr lang="zh-TW" altLang="en-US" sz="4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比</a:t>
            </a:r>
            <a:r>
              <a:rPr lang="zh-TW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bǐ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 + B + Adjective + Numeral + Measure Word + Noun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F926B5-D585-8148-928E-9EC998334AE9}"/>
              </a:ext>
            </a:extLst>
          </p:cNvPr>
          <p:cNvSpPr txBox="1">
            <a:spLocks/>
          </p:cNvSpPr>
          <p:nvPr/>
        </p:nvSpPr>
        <p:spPr>
          <a:xfrm>
            <a:off x="240108" y="3731891"/>
            <a:ext cx="10206620" cy="363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这件衬衫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比</a:t>
            </a:r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那件衬衫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贵</a:t>
            </a:r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二十塊钱。</a:t>
            </a:r>
          </a:p>
          <a:p>
            <a:pPr marL="0" indent="0">
              <a:buNone/>
            </a:pP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Zhè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jiàn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chènshān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bǐ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nà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jiàn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chènshān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guì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èrshí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kuài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qián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.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This shirt is twenty dollars more expensive than that shirt.</a:t>
            </a:r>
          </a:p>
        </p:txBody>
      </p:sp>
      <p:pic>
        <p:nvPicPr>
          <p:cNvPr id="12" name="Picture 3" descr="C:\Documents and Settings\yan.DINGFAMILY\Local Settings\Temporary Internet Files\Content.IE5\BT86VC5O\MC900198936[1].wmf">
            <a:extLst>
              <a:ext uri="{FF2B5EF4-FFF2-40B4-BE49-F238E27FC236}">
                <a16:creationId xmlns:a16="http://schemas.microsoft.com/office/drawing/2014/main" id="{BB939B76-8493-2945-A4AF-6325D36A6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471" y="2189305"/>
            <a:ext cx="1673942" cy="187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Documents and Settings\yan.DINGFAMILY\Local Settings\Temporary Internet Files\Content.IE5\U11Y03IA\MC900113320[1].wmf">
            <a:extLst>
              <a:ext uri="{FF2B5EF4-FFF2-40B4-BE49-F238E27FC236}">
                <a16:creationId xmlns:a16="http://schemas.microsoft.com/office/drawing/2014/main" id="{E466BD1C-C3E1-BB41-8684-4947BDD81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257" y="4613993"/>
            <a:ext cx="1810097" cy="187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35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Comparative Sentences with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比</a:t>
            </a:r>
            <a:r>
              <a:rPr lang="zh-CN" altLang="en-US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sz="32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bǐ</a:t>
            </a:r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08" y="1307200"/>
            <a:ext cx="112314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 + </a:t>
            </a:r>
            <a:r>
              <a:rPr lang="zh-TW" altLang="en-US" sz="4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比</a:t>
            </a:r>
            <a:r>
              <a:rPr lang="zh-TW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bǐ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 + B + Adjective + Numeral + Measure Word + Noun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F926B5-D585-8148-928E-9EC998334AE9}"/>
              </a:ext>
            </a:extLst>
          </p:cNvPr>
          <p:cNvSpPr txBox="1">
            <a:spLocks/>
          </p:cNvSpPr>
          <p:nvPr/>
        </p:nvSpPr>
        <p:spPr>
          <a:xfrm>
            <a:off x="240108" y="3089354"/>
            <a:ext cx="10206620" cy="266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我的房租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比</a:t>
            </a:r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你的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便宜</a:t>
            </a:r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五百块。</a:t>
            </a:r>
          </a:p>
          <a:p>
            <a:pPr marL="0" indent="0">
              <a:buNone/>
            </a:pP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Wǒ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de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fángzū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bǐ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nǐ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de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piányi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wǔ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bǎi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SimSun" panose="02010600030101010101" pitchFamily="2" charset="-122"/>
              </a:rPr>
              <a:t>kuài</a:t>
            </a: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. 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rgbClr val="007935"/>
                </a:solidFill>
                <a:ea typeface="SimSun" panose="02010600030101010101" pitchFamily="2" charset="-122"/>
              </a:rPr>
              <a:t>My rent is five hundred dollars cheaper than yours.</a:t>
            </a:r>
          </a:p>
        </p:txBody>
      </p:sp>
      <p:pic>
        <p:nvPicPr>
          <p:cNvPr id="10" name="Picture 6" descr="C:\Documents and Settings\yan.DINGFAMILY\Local Settings\Temporary Internet Files\Content.IE5\VMME2KCV\MC900202494[1].wmf">
            <a:extLst>
              <a:ext uri="{FF2B5EF4-FFF2-40B4-BE49-F238E27FC236}">
                <a16:creationId xmlns:a16="http://schemas.microsoft.com/office/drawing/2014/main" id="{864BFF9F-A424-8E48-AD1A-EEE6229F515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426" y="2452438"/>
            <a:ext cx="1986090" cy="252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C:\Documents and Settings\yan.DINGFAMILY\Local Settings\Temporary Internet Files\Content.IE5\N6BUAKLR\MC900202642[1].wmf">
            <a:extLst>
              <a:ext uri="{FF2B5EF4-FFF2-40B4-BE49-F238E27FC236}">
                <a16:creationId xmlns:a16="http://schemas.microsoft.com/office/drawing/2014/main" id="{7DDE81D7-1425-D146-B1C8-2753C9DEF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896" y="5316561"/>
            <a:ext cx="3514996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09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EB75F-3291-C44D-B2E8-8AD5C26AA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030433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放假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fàng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ea typeface="宋体" panose="02010600030101010101" pitchFamily="2" charset="-122"/>
              </a:rPr>
              <a:t>jià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go on vacation; have time off</a:t>
            </a:r>
          </a:p>
          <a:p>
            <a:r>
              <a:rPr lang="en-US" altLang="zh-CN" dirty="0" err="1">
                <a:ea typeface="宋体" panose="02010600030101010101" pitchFamily="2" charset="-122"/>
              </a:rPr>
              <a:t>vo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5" name="Picture 5" descr="C:\Documents and Settings\yan.DINGFAMILY\Local Settings\Temporary Internet Files\Content.IE5\VMME2KCV\MM900354753[1].gif">
            <a:extLst>
              <a:ext uri="{FF2B5EF4-FFF2-40B4-BE49-F238E27FC236}">
                <a16:creationId xmlns:a16="http://schemas.microsoft.com/office/drawing/2014/main" id="{C32D0691-5D03-114B-8FC9-614A7A04A142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67944" y="2495648"/>
            <a:ext cx="3279553" cy="313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446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FC00A-9094-EF43-8C25-9DFE685D39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暑假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shǔjià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summer vacation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2" descr="C:\Documents and Settings\yan.DINGFAMILY\Local Settings\Temporary Internet Files\Content.IE5\U11Y03IA\MM900297040[1].gif">
            <a:extLst>
              <a:ext uri="{FF2B5EF4-FFF2-40B4-BE49-F238E27FC236}">
                <a16:creationId xmlns:a16="http://schemas.microsoft.com/office/drawing/2014/main" id="{08196826-DCA6-D441-8094-25AA4752E11E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897" y="2128191"/>
            <a:ext cx="2962349" cy="296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518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1F4E6-7553-EA43-B954-4F6E86BBAA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公司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gōngsī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company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2" descr="C:\Documents and Settings\yan.DINGFAMILY\Local Settings\Temporary Internet Files\Content.IE5\VMME2KCV\MC900297275[1].wmf">
            <a:extLst>
              <a:ext uri="{FF2B5EF4-FFF2-40B4-BE49-F238E27FC236}">
                <a16:creationId xmlns:a16="http://schemas.microsoft.com/office/drawing/2014/main" id="{D1BEC64B-23B3-4343-A250-AEEF0637393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1" y="1825625"/>
            <a:ext cx="43513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654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D36AB-CEA1-9140-B0C2-988E184629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实习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shíxí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to intern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v</a:t>
            </a:r>
            <a:endParaRPr lang="zh-CN" altLang="en-US" sz="3600" dirty="0">
              <a:ea typeface="宋体" panose="02010600030101010101" pitchFamily="2" charset="-122"/>
            </a:endParaRPr>
          </a:p>
        </p:txBody>
      </p:sp>
      <p:pic>
        <p:nvPicPr>
          <p:cNvPr id="6" name="Picture 2" descr="C:\Documents and Settings\yan.DINGFAMILY\Local Settings\Temporary Internet Files\Content.IE5\N6BUAKLR\MM900296945[1].gif">
            <a:extLst>
              <a:ext uri="{FF2B5EF4-FFF2-40B4-BE49-F238E27FC236}">
                <a16:creationId xmlns:a16="http://schemas.microsoft.com/office/drawing/2014/main" id="{A557DFFA-543E-8F40-97A9-76F07545B05D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834" y="2147777"/>
            <a:ext cx="3730406" cy="293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107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FE983-2963-DE4C-BFCB-2C9065F131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打工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dǎ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ea typeface="宋体" panose="02010600030101010101" pitchFamily="2" charset="-122"/>
              </a:rPr>
              <a:t>gōng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to work at a temporary job (often part time)</a:t>
            </a:r>
          </a:p>
          <a:p>
            <a:r>
              <a:rPr lang="en-US" altLang="zh-CN" dirty="0" err="1">
                <a:ea typeface="宋体" panose="02010600030101010101" pitchFamily="2" charset="-122"/>
              </a:rPr>
              <a:t>vo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4" descr="C:\Documents and Settings\yan.DINGFAMILY\Local Settings\Temporary Internet Files\Content.IE5\VMME2KCV\MM900283008[1].gif">
            <a:extLst>
              <a:ext uri="{FF2B5EF4-FFF2-40B4-BE49-F238E27FC236}">
                <a16:creationId xmlns:a16="http://schemas.microsoft.com/office/drawing/2014/main" id="{72A9116B-DA36-C840-B77E-16BE562ED903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595" y="2043131"/>
            <a:ext cx="3655920" cy="365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343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2252D-FE7C-AD40-BB3C-F5DB39F752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计划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jìhuà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plan; to plan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n/v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2" descr="C:\Documents and Settings\yan.DINGFAMILY\Local Settings\Temporary Internet Files\Content.IE5\BT86VC5O\MM900283012[1].gif">
            <a:extLst>
              <a:ext uri="{FF2B5EF4-FFF2-40B4-BE49-F238E27FC236}">
                <a16:creationId xmlns:a16="http://schemas.microsoft.com/office/drawing/2014/main" id="{CF1A3FE9-D122-BF42-ADFB-58DFF5FE7781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172" y="1383913"/>
            <a:ext cx="4493437" cy="449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806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D1FB5-29BD-B143-AB7F-CECC314432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打算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dirty="0" err="1">
                <a:ea typeface="宋体" panose="02010600030101010101" pitchFamily="2" charset="-122"/>
              </a:rPr>
              <a:t>dǎsuàn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to plan; plan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v/n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3" descr="C:\Documents and Settings\yan.DINGFAMILY\Local Settings\Temporary Internet Files\Content.IE5\U11Y03IA\MM900296954[1].gif">
            <a:extLst>
              <a:ext uri="{FF2B5EF4-FFF2-40B4-BE49-F238E27FC236}">
                <a16:creationId xmlns:a16="http://schemas.microsoft.com/office/drawing/2014/main" id="{9E052A2F-9E19-9049-A2AC-1F7B85D16009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709" y="2117726"/>
            <a:ext cx="3022598" cy="262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958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C2EFD-2F3B-C44F-9309-C70C3E7DD0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订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dìng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to reserve; to book (a ticket, a hotel room, etc.)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v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10" descr="C:\Documents and Settings\yan.DINGFAMILY\Local Settings\Temporary Internet Files\Content.IE5\BT86VC5O\MC900044848[1].wmf">
            <a:extLst>
              <a:ext uri="{FF2B5EF4-FFF2-40B4-BE49-F238E27FC236}">
                <a16:creationId xmlns:a16="http://schemas.microsoft.com/office/drawing/2014/main" id="{51DC7F41-1CBF-8848-9D03-94F9CF346BF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280" y="1825625"/>
            <a:ext cx="326143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666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E268A-4445-1B43-B2F4-89DA2E10BD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有名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yǒumíng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famous; well-known</a:t>
            </a:r>
          </a:p>
          <a:p>
            <a:r>
              <a:rPr lang="en-US" altLang="zh-CN" dirty="0" err="1">
                <a:ea typeface="宋体" panose="02010600030101010101" pitchFamily="2" charset="-122"/>
              </a:rPr>
              <a:t>adj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3" descr="C:\Documents and Settings\yan.DINGFAMILY\Local Settings\Temporary Internet Files\Content.IE5\BT86VC5O\MP900400740[1].jpg">
            <a:extLst>
              <a:ext uri="{FF2B5EF4-FFF2-40B4-BE49-F238E27FC236}">
                <a16:creationId xmlns:a16="http://schemas.microsoft.com/office/drawing/2014/main" id="{1EB1776F-B4BC-B449-84B1-1305B3C10D4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2705894"/>
            <a:ext cx="38989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999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1" cy="124490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2800" dirty="0" err="1">
                <a:latin typeface="+mn-lt"/>
              </a:rPr>
              <a:t>Duì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huà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yī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           </a:t>
            </a:r>
            <a:r>
              <a:rPr lang="en-US" altLang="zh-CN" sz="2800" dirty="0" err="1">
                <a:latin typeface="+mn-lt"/>
              </a:rPr>
              <a:t>Dào</a:t>
            </a:r>
            <a:r>
              <a:rPr lang="en-US" altLang="zh-CN" sz="2800" dirty="0">
                <a:latin typeface="+mn-lt"/>
              </a:rPr>
              <a:t> </a:t>
            </a:r>
            <a:r>
              <a:rPr lang="en-US" altLang="zh-CN" sz="2800" dirty="0" err="1">
                <a:latin typeface="+mn-lt"/>
              </a:rPr>
              <a:t>běijīng</a:t>
            </a:r>
            <a:r>
              <a:rPr lang="en-US" altLang="zh-CN" sz="2800" dirty="0">
                <a:latin typeface="+mn-lt"/>
              </a:rPr>
              <a:t>    </a:t>
            </a:r>
            <a:r>
              <a:rPr lang="en-US" altLang="zh-CN" sz="2800" dirty="0" err="1">
                <a:latin typeface="+mn-lt"/>
              </a:rPr>
              <a:t>lǚ</a:t>
            </a:r>
            <a:r>
              <a:rPr lang="en-US" altLang="zh-CN" sz="2800" dirty="0">
                <a:latin typeface="+mn-lt"/>
              </a:rPr>
              <a:t> </a:t>
            </a:r>
            <a:r>
              <a:rPr lang="en-US" altLang="zh-CN" sz="2800" dirty="0" err="1">
                <a:latin typeface="+mn-lt"/>
              </a:rPr>
              <a:t>yóu</a:t>
            </a:r>
            <a:br>
              <a:rPr lang="en-US" sz="54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</a:br>
            <a:r>
              <a:rPr lang="zh-CN" altLang="en-US" sz="48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对话一：到北京旅游</a:t>
            </a:r>
            <a:r>
              <a:rPr lang="en-US" altLang="zh-CN" sz="48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CN" sz="3200" dirty="0">
                <a:latin typeface="+mn-lt"/>
              </a:rPr>
              <a:t>Traveling to Beijing</a:t>
            </a:r>
            <a:endParaRPr lang="zh-CN" altLang="en-US" sz="32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191" y="209408"/>
            <a:ext cx="855282" cy="8552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38" y="1517439"/>
            <a:ext cx="6248400" cy="500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58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7799E-BBC5-CD48-B9F5-40ED79C549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政治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zhèngzhì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politics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2" descr="C:\Documents and Settings\yan.DINGFAMILY\Local Settings\Temporary Internet Files\Content.IE5\BT86VC5O\MP900384874[1].jpg">
            <a:extLst>
              <a:ext uri="{FF2B5EF4-FFF2-40B4-BE49-F238E27FC236}">
                <a16:creationId xmlns:a16="http://schemas.microsoft.com/office/drawing/2014/main" id="{428B21DB-D74A-F847-A138-EACEC36977A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1485383"/>
            <a:ext cx="4540526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623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BCB5B-BB2E-9B49-A136-531B468457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文化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wénhuà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culture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6" descr="C:\Documents and Settings\yan.DINGFAMILY\Local Settings\Temporary Internet Files\Content.IE5\U11Y03IA\MP900442503[1].jpg">
            <a:extLst>
              <a:ext uri="{FF2B5EF4-FFF2-40B4-BE49-F238E27FC236}">
                <a16:creationId xmlns:a16="http://schemas.microsoft.com/office/drawing/2014/main" id="{62563073-44BB-1840-9527-2C9A36831C6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480" y="1825625"/>
            <a:ext cx="289235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815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56124-AC76-7646-B13A-F16D383395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名胜古迹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míngshèng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ea typeface="宋体" panose="02010600030101010101" pitchFamily="2" charset="-122"/>
              </a:rPr>
              <a:t>gǔjì</a:t>
            </a:r>
            <a:endParaRPr lang="en-US" altLang="zh-CN" sz="3600" dirty="0">
              <a:ea typeface="宋体" panose="02010600030101010101" pitchFamily="2" charset="-122"/>
            </a:endParaRPr>
          </a:p>
          <a:p>
            <a:r>
              <a:rPr lang="en-US" altLang="zh-CN" sz="3600" dirty="0">
                <a:ea typeface="宋体" panose="02010600030101010101" pitchFamily="2" charset="-122"/>
              </a:rPr>
              <a:t>famous scenic spots and historic </a:t>
            </a:r>
            <a:r>
              <a:rPr lang="en-US" altLang="zh-CN" dirty="0">
                <a:ea typeface="宋体" panose="02010600030101010101" pitchFamily="2" charset="-122"/>
              </a:rPr>
              <a:t>sites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2" descr="C:\Documents and Settings\yan.DINGFAMILY\Local Settings\Temporary Internet Files\Content.IE5\U11Y03IA\MP900216135[1].jpg">
            <a:extLst>
              <a:ext uri="{FF2B5EF4-FFF2-40B4-BE49-F238E27FC236}">
                <a16:creationId xmlns:a16="http://schemas.microsoft.com/office/drawing/2014/main" id="{655B433B-ADC6-A049-81AF-4E32628EAC4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521" y="2172494"/>
            <a:ext cx="2438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627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6A216-FCD8-C642-BE71-B0500D018E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导游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dǎoyóu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tour guide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3" descr="C:\Documents and Settings\yan.DINGFAMILY\Local Settings\Temporary Internet Files\Content.IE5\BT86VC5O\MC900221843[1].wmf">
            <a:extLst>
              <a:ext uri="{FF2B5EF4-FFF2-40B4-BE49-F238E27FC236}">
                <a16:creationId xmlns:a16="http://schemas.microsoft.com/office/drawing/2014/main" id="{A8E2611D-F347-2043-B016-D92C00F3BE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25625"/>
            <a:ext cx="411613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099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6D7F7-D23C-4C40-900F-59CF48D3CC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护照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hùzhào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passport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3" descr="C:\Documents and Settings\yan.DINGFAMILY\Local Settings\Temporary Internet Files\Content.IE5\BT86VC5O\MP900442382[1].jpg">
            <a:extLst>
              <a:ext uri="{FF2B5EF4-FFF2-40B4-BE49-F238E27FC236}">
                <a16:creationId xmlns:a16="http://schemas.microsoft.com/office/drawing/2014/main" id="{17DB8602-F75C-304D-AF68-6DCD0F57457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186" y="2018912"/>
            <a:ext cx="51816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216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6B5C4-6469-3141-B743-929343C90C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7299" y="1916002"/>
            <a:ext cx="5181600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签证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qiānzhèng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visa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C2CE97E3-A8CC-2040-B1A7-183F310F895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3397" y="1916002"/>
            <a:ext cx="3543300" cy="2298700"/>
          </a:xfrm>
          <a:noFill/>
        </p:spPr>
      </p:pic>
    </p:spTree>
    <p:extLst>
      <p:ext uri="{BB962C8B-B14F-4D97-AF65-F5344CB8AC3E}">
        <p14:creationId xmlns:p14="http://schemas.microsoft.com/office/powerpoint/2010/main" val="2420344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E0B4E-B371-9149-B593-17A7166B75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pt-BR" sz="6600" dirty="0">
                <a:latin typeface="KaiTi" panose="02010609060101010101" pitchFamily="49" charset="-122"/>
                <a:ea typeface="KaiTi" panose="02010609060101010101" pitchFamily="49" charset="-122"/>
              </a:rPr>
              <a:t>旅行社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pt-BR" altLang="zh-CN" sz="3600" dirty="0" err="1">
                <a:ea typeface="宋体" panose="02010600030101010101" pitchFamily="2" charset="-122"/>
              </a:rPr>
              <a:t>lǚxíngshè</a:t>
            </a:r>
            <a:r>
              <a:rPr lang="pt-BR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pt-BR" altLang="zh-CN" sz="3600" dirty="0" err="1">
                <a:ea typeface="宋体" panose="02010600030101010101" pitchFamily="2" charset="-122"/>
              </a:rPr>
              <a:t>travel</a:t>
            </a:r>
            <a:r>
              <a:rPr lang="pt-BR" altLang="zh-CN" sz="3600" dirty="0">
                <a:ea typeface="宋体" panose="02010600030101010101" pitchFamily="2" charset="-122"/>
              </a:rPr>
              <a:t> </a:t>
            </a:r>
            <a:r>
              <a:rPr lang="pt-BR" altLang="zh-CN" sz="3600" dirty="0" err="1">
                <a:ea typeface="宋体" panose="02010600030101010101" pitchFamily="2" charset="-122"/>
              </a:rPr>
              <a:t>agency</a:t>
            </a:r>
            <a:endParaRPr lang="pt-BR" altLang="zh-CN" sz="3600" dirty="0">
              <a:ea typeface="宋体" panose="02010600030101010101" pitchFamily="2" charset="-122"/>
            </a:endParaRPr>
          </a:p>
          <a:p>
            <a:r>
              <a:rPr lang="pt-BR" altLang="zh-CN" dirty="0" err="1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3" descr="C:\Documents and Settings\yan.DINGFAMILY\Local Settings\Temporary Internet Files\Content.IE5\VMME2KCV\MC900250191[1].wmf">
            <a:extLst>
              <a:ext uri="{FF2B5EF4-FFF2-40B4-BE49-F238E27FC236}">
                <a16:creationId xmlns:a16="http://schemas.microsoft.com/office/drawing/2014/main" id="{376B4BCA-72C0-B84E-A6E1-BD5E7F310A0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390" y="2126113"/>
            <a:ext cx="5181600" cy="311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02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4E1FC-4EC0-AE43-94F3-DA81843649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pt-BR" sz="6600" dirty="0">
                <a:latin typeface="KaiTi" panose="02010609060101010101" pitchFamily="49" charset="-122"/>
                <a:ea typeface="KaiTi" panose="02010609060101010101" pitchFamily="49" charset="-122"/>
              </a:rPr>
              <a:t>首都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pt-BR" altLang="zh-CN" sz="3600" dirty="0" err="1">
                <a:ea typeface="宋体" panose="02010600030101010101" pitchFamily="2" charset="-122"/>
              </a:rPr>
              <a:t>shǒudū</a:t>
            </a:r>
            <a:r>
              <a:rPr lang="pt-BR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pt-BR" altLang="zh-CN" sz="3600" dirty="0">
                <a:ea typeface="宋体" panose="02010600030101010101" pitchFamily="2" charset="-122"/>
              </a:rPr>
              <a:t>capital </a:t>
            </a:r>
            <a:r>
              <a:rPr lang="pt-BR" altLang="zh-CN" sz="3600" dirty="0" err="1">
                <a:ea typeface="宋体" panose="02010600030101010101" pitchFamily="2" charset="-122"/>
              </a:rPr>
              <a:t>cit</a:t>
            </a:r>
            <a:r>
              <a:rPr lang="en-US" altLang="zh-CN" sz="3600" dirty="0">
                <a:ea typeface="宋体" panose="02010600030101010101" pitchFamily="2" charset="-122"/>
              </a:rPr>
              <a:t>y</a:t>
            </a:r>
            <a:endParaRPr lang="pt-BR" altLang="zh-CN" sz="3600" dirty="0">
              <a:ea typeface="宋体" panose="02010600030101010101" pitchFamily="2" charset="-122"/>
            </a:endParaRPr>
          </a:p>
          <a:p>
            <a:r>
              <a:rPr lang="pt-BR" altLang="zh-CN" dirty="0" err="1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690655-949D-6D4B-B78A-2DDCEF3E14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3860" y="2080806"/>
            <a:ext cx="5747911" cy="324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13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F7548-E0BD-684F-A1E7-2ED71C5CB0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长城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Chángchéng</a:t>
            </a:r>
            <a:endParaRPr lang="en-US" altLang="zh-CN" sz="3600" dirty="0">
              <a:ea typeface="宋体" panose="02010600030101010101" pitchFamily="2" charset="-122"/>
            </a:endParaRPr>
          </a:p>
          <a:p>
            <a:r>
              <a:rPr lang="en-US" altLang="zh-CN" sz="3600" dirty="0">
                <a:ea typeface="宋体" panose="02010600030101010101" pitchFamily="2" charset="-122"/>
              </a:rPr>
              <a:t>the Great Wall</a:t>
            </a:r>
            <a:endParaRPr lang="zh-CN" altLang="en-US" sz="3600" dirty="0">
              <a:ea typeface="宋体" panose="02010600030101010101" pitchFamily="2" charset="-122"/>
            </a:endParaRPr>
          </a:p>
        </p:txBody>
      </p:sp>
      <p:pic>
        <p:nvPicPr>
          <p:cNvPr id="6" name="Picture 2" descr="C:\Documents and Settings\yan.DINGFAMILY\Local Settings\Temporary Internet Files\Content.IE5\U11Y03IA\MP900427603[1].jpg">
            <a:extLst>
              <a:ext uri="{FF2B5EF4-FFF2-40B4-BE49-F238E27FC236}">
                <a16:creationId xmlns:a16="http://schemas.microsoft.com/office/drawing/2014/main" id="{CD50F3D0-D67B-7448-9EB3-FB2E107A644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716" y="1825625"/>
            <a:ext cx="5181600" cy="355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305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2D6DC-751B-964F-AEEC-F07A7FFDCF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香港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Xiānggǎng</a:t>
            </a:r>
            <a:endParaRPr lang="en-US" altLang="zh-CN" sz="3600" dirty="0">
              <a:ea typeface="宋体" panose="02010600030101010101" pitchFamily="2" charset="-122"/>
            </a:endParaRPr>
          </a:p>
          <a:p>
            <a:r>
              <a:rPr lang="en-US" altLang="zh-CN" sz="3600" dirty="0">
                <a:ea typeface="宋体" panose="02010600030101010101" pitchFamily="2" charset="-122"/>
              </a:rPr>
              <a:t>Hong Kong</a:t>
            </a:r>
            <a:endParaRPr lang="zh-CN" altLang="en-US" sz="3600" dirty="0">
              <a:ea typeface="宋体" panose="02010600030101010101" pitchFamily="2" charset="-122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538E74-74A3-DA43-B9AD-C2982920CB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04036" y="1825625"/>
            <a:ext cx="6449764" cy="41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24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18175"/>
            <a:ext cx="12192001" cy="119368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2700" dirty="0" err="1">
                <a:latin typeface="+mn-lt"/>
              </a:rPr>
              <a:t>Duì</a:t>
            </a:r>
            <a:r>
              <a:rPr lang="zh-CN" altLang="en-US" sz="2700" dirty="0">
                <a:latin typeface="+mn-lt"/>
              </a:rPr>
              <a:t>  </a:t>
            </a:r>
            <a:r>
              <a:rPr lang="en-US" sz="2700" dirty="0" err="1">
                <a:latin typeface="+mn-lt"/>
              </a:rPr>
              <a:t>huà</a:t>
            </a:r>
            <a:r>
              <a:rPr lang="en-US" sz="2700" dirty="0">
                <a:latin typeface="+mn-lt"/>
              </a:rPr>
              <a:t> </a:t>
            </a:r>
            <a:r>
              <a:rPr lang="en-US" sz="2700" dirty="0" err="1">
                <a:latin typeface="+mn-lt"/>
              </a:rPr>
              <a:t>èr</a:t>
            </a:r>
            <a:r>
              <a:rPr lang="zh-CN" altLang="en-US" sz="2700" dirty="0">
                <a:latin typeface="+mn-lt"/>
              </a:rPr>
              <a:t> </a:t>
            </a:r>
            <a:r>
              <a:rPr lang="en-US" altLang="zh-CN" sz="2700" dirty="0">
                <a:latin typeface="+mn-lt"/>
              </a:rPr>
              <a:t>            </a:t>
            </a:r>
            <a:r>
              <a:rPr lang="en-US" altLang="zh-CN" sz="2700" dirty="0" err="1">
                <a:latin typeface="+mn-lt"/>
              </a:rPr>
              <a:t>Jì</a:t>
            </a:r>
            <a:r>
              <a:rPr lang="en-US" altLang="zh-CN" sz="2700" dirty="0">
                <a:latin typeface="+mn-lt"/>
              </a:rPr>
              <a:t>   </a:t>
            </a:r>
            <a:r>
              <a:rPr lang="en-US" altLang="zh-CN" sz="2700" dirty="0" err="1">
                <a:latin typeface="+mn-lt"/>
              </a:rPr>
              <a:t>huà</a:t>
            </a:r>
            <a:r>
              <a:rPr lang="en-US" altLang="zh-CN" sz="2700" dirty="0">
                <a:latin typeface="+mn-lt"/>
              </a:rPr>
              <a:t>   </a:t>
            </a:r>
            <a:r>
              <a:rPr lang="en-US" altLang="zh-CN" sz="2700" dirty="0" err="1">
                <a:latin typeface="+mn-lt"/>
              </a:rPr>
              <a:t>xíngchéng</a:t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对话二：计划行程 </a:t>
            </a:r>
            <a:r>
              <a:rPr lang="en-US" altLang="zh-CN" sz="2800" kern="0" dirty="0">
                <a:solidFill>
                  <a:prstClr val="black"/>
                </a:solidFill>
                <a:latin typeface="Calibri" pitchFamily="34" charset="0"/>
              </a:rPr>
              <a:t>    </a:t>
            </a:r>
            <a:r>
              <a:rPr lang="en-US" altLang="zh-CN" sz="3200" kern="0" dirty="0">
                <a:solidFill>
                  <a:prstClr val="black"/>
                </a:solidFill>
                <a:latin typeface="Calibri" pitchFamily="34" charset="0"/>
              </a:rPr>
              <a:t>Planning an Itinerary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053" y="213955"/>
            <a:ext cx="914399" cy="914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631" y="1414342"/>
            <a:ext cx="6686993" cy="535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4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DD6B0-0555-F642-BB57-9F72270E5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6955" y="1693195"/>
            <a:ext cx="3810000" cy="4114800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台北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Táiběi</a:t>
            </a:r>
            <a:endParaRPr lang="en-US" altLang="zh-CN" sz="3600" dirty="0">
              <a:ea typeface="宋体" panose="02010600030101010101" pitchFamily="2" charset="-122"/>
            </a:endParaRPr>
          </a:p>
          <a:p>
            <a:r>
              <a:rPr lang="en-US" altLang="zh-CN" sz="3600" dirty="0">
                <a:ea typeface="宋体" panose="02010600030101010101" pitchFamily="2" charset="-122"/>
              </a:rPr>
              <a:t>Taipei</a:t>
            </a:r>
            <a:endParaRPr lang="zh-CN" altLang="en-US" sz="3600" dirty="0">
              <a:ea typeface="宋体" panose="02010600030101010101" pitchFamily="2" charset="-122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040646-09BA-0048-9A5F-4438834B14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39454" y="4076699"/>
            <a:ext cx="3352958" cy="2352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BA698D-3966-5A43-9CBC-692C606D9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411" y="4076700"/>
            <a:ext cx="3492500" cy="2324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651ADA-0CDE-FF44-A426-D6713E3C1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611" y="1312491"/>
            <a:ext cx="3289300" cy="2463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A7EB61-0CEE-7F4C-88A5-DE4200C55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453" y="1426495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1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76" y="126622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32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放假 </a:t>
            </a:r>
            <a:r>
              <a:rPr lang="en-US" altLang="zh-CN" sz="5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fàng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5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jià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(go on vacation; have time off)         </a:t>
            </a:r>
            <a:r>
              <a:rPr lang="en-US" altLang="zh-CN" sz="5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vo</a:t>
            </a:r>
            <a:endParaRPr lang="en-US" altLang="zh-CN" sz="58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26" y="1642367"/>
            <a:ext cx="9905529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marL="685800" indent="-685800">
              <a:spcBef>
                <a:spcPct val="0"/>
              </a:spcBef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你什么时候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放假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Nǐ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shénme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shíhòu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fàngjià</a:t>
            </a:r>
            <a:endParaRPr lang="zh-CN" altLang="en-US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When are you going to have time off?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TW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5800" indent="-685800">
              <a:spcBef>
                <a:spcPct val="0"/>
              </a:spcBef>
            </a:pP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我们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什么时候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放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暑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假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Wǒmen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shénme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shíhòu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fàng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shǔjià</a:t>
            </a:r>
            <a:endParaRPr lang="zh-CN" altLang="en-US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5800" indent="-685800">
              <a:spcBef>
                <a:spcPct val="0"/>
              </a:spcBef>
              <a:buNone/>
            </a:pPr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When are we going to have summer vacation?</a:t>
            </a:r>
            <a:endParaRPr lang="en-US" altLang="zh-TW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04D69C0-F3D7-0A4D-ADF4-095F4C7FB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398000" y="2376658"/>
            <a:ext cx="2258919" cy="236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65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76" y="126622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32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马上</a:t>
            </a:r>
            <a:r>
              <a:rPr lang="en-US" altLang="zh-CN" sz="96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5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mǎshàng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(immediately; right away)      adv</a:t>
            </a:r>
            <a:endParaRPr lang="zh-CN" altLang="en-US" sz="58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98" y="2376658"/>
            <a:ext cx="8727893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marL="685800" indent="-685800">
              <a:spcBef>
                <a:spcPct val="0"/>
              </a:spcBef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我现在马上就来。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 lvl="0">
              <a:spcBef>
                <a:spcPct val="0"/>
              </a:spcBef>
              <a:buNone/>
            </a:pP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I will come immediately.</a:t>
            </a:r>
          </a:p>
          <a:p>
            <a:pPr lvl="0">
              <a:spcBef>
                <a:spcPct val="0"/>
              </a:spcBef>
              <a:buNone/>
            </a:pP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 marL="685800" indent="-685800">
              <a:spcBef>
                <a:spcPct val="0"/>
              </a:spcBef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你可以马上打电话给他吗？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Can you call here right away?</a:t>
            </a:r>
          </a:p>
          <a:p>
            <a:pPr>
              <a:spcBef>
                <a:spcPct val="0"/>
              </a:spcBef>
              <a:buNone/>
            </a:pP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EA920E-2FEA-C840-999E-80D4482BE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307782" y="4863171"/>
            <a:ext cx="1495136" cy="159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238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76" y="126622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32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父母 </a:t>
            </a:r>
            <a:r>
              <a:rPr lang="en-US" altLang="zh-CN" sz="5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fùmǔ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zh-CN" altLang="en-US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(parents; father and mother)</a:t>
            </a:r>
            <a:r>
              <a:rPr lang="zh-CN" altLang="en-US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</a:t>
            </a:r>
            <a:endParaRPr lang="zh-CN" altLang="en-US" sz="58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63" y="1268293"/>
            <a:ext cx="10807224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marL="685800" indent="-685800">
              <a:spcBef>
                <a:spcPct val="0"/>
              </a:spcBef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我的</a:t>
            </a: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______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都在学校工作。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Wǒ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de </a:t>
            </a: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   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dōu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zài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xuéxiào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gōngzuò</a:t>
            </a: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My parents both work at schools.</a:t>
            </a:r>
            <a:endParaRPr lang="zh-CN" altLang="en-US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 marL="685800" indent="-685800">
              <a:spcBef>
                <a:spcPct val="0"/>
              </a:spcBef>
            </a:pPr>
            <a:endParaRPr lang="zh-CN" altLang="en-US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5800" indent="-685800">
              <a:spcBef>
                <a:spcPct val="0"/>
              </a:spcBef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这个暑假我要回纽约看我</a:t>
            </a: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_____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。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Zhège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shǔjià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wǒ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yào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huí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niǔyuē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kàn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wǒ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de</a:t>
            </a:r>
            <a:endParaRPr lang="zh-CN" altLang="en-US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lvl="0">
              <a:spcBef>
                <a:spcPct val="0"/>
              </a:spcBef>
              <a:buNone/>
            </a:pP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This summer I am going back to New York to see my parents.</a:t>
            </a:r>
          </a:p>
          <a:p>
            <a:pPr>
              <a:spcBef>
                <a:spcPct val="0"/>
              </a:spcBef>
              <a:buNone/>
            </a:pP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FAB38AA-619B-2442-BE23-92548D2F2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437651" y="4403211"/>
            <a:ext cx="1573086" cy="2328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2AB78D-EDA7-6545-8EA6-1EA550FB7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3285" y="1460423"/>
            <a:ext cx="1988731" cy="198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00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97645BA1-AEC1-C842-A274-5F910BEAB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77" y="1298125"/>
            <a:ext cx="11650389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Q: 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你这个寒假有什么计划</a:t>
            </a: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/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打算？</a:t>
            </a: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  <a:sym typeface="Wingdings" pitchFamily="2" charset="2"/>
              </a:rPr>
              <a:t>  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itchFamily="2" charset="2"/>
              </a:rPr>
              <a:t>(noun)</a:t>
            </a:r>
            <a:endParaRPr lang="en-US" altLang="zh-CN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dirty="0">
                <a:solidFill>
                  <a:srgbClr val="007935"/>
                </a:solidFill>
              </a:rPr>
              <a:t>	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Nǐ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zhège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hánjià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yǒu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shé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me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jìhuà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dǎsuàn</a:t>
            </a:r>
            <a:endParaRPr lang="en-US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	 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What are your plans for this winter vacation?</a:t>
            </a:r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</a:t>
            </a:r>
            <a:endParaRPr lang="en-US" altLang="zh-CN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altLang="zh-CN" sz="2000" dirty="0">
              <a:solidFill>
                <a:srgbClr val="007935"/>
              </a:solidFill>
              <a:latin typeface="Calibri" panose="020F0502020204030204" pitchFamily="34" charset="0"/>
              <a:ea typeface="KaiTi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altLang="zh-CN" sz="20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            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(verb)</a:t>
            </a:r>
          </a:p>
          <a:p>
            <a:pPr>
              <a:spcBef>
                <a:spcPct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A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：我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计划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去北京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旅游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。</a:t>
            </a:r>
            <a:endParaRPr lang="en-US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Wǒ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jìhuà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qù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běijīng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lǚyóu</a:t>
            </a:r>
            <a:endParaRPr lang="en-US" sz="3600" dirty="0">
              <a:solidFill>
                <a:srgbClr val="007935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US" dirty="0">
                <a:solidFill>
                  <a:srgbClr val="007935"/>
                </a:solidFill>
              </a:rPr>
              <a:t>	 </a:t>
            </a:r>
            <a:r>
              <a:rPr lang="en-US" sz="3600" dirty="0">
                <a:solidFill>
                  <a:srgbClr val="007935"/>
                </a:solidFill>
              </a:rPr>
              <a:t>I plan to travel to Beijing.</a:t>
            </a:r>
            <a:endParaRPr lang="en-US" altLang="zh-CN" sz="3600" dirty="0">
              <a:solidFill>
                <a:srgbClr val="007935"/>
              </a:solidFill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4CE44FDD-882F-1A41-98CF-04286FAB5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869681" y="4168583"/>
            <a:ext cx="3797300" cy="214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8E28A1-592F-4248-A2E9-5EA07BBB6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76" y="126622"/>
            <a:ext cx="773491" cy="773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D25BF3-9838-484F-A45D-9A691A217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76" y="126622"/>
            <a:ext cx="773491" cy="77349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E21617-B770-F94B-926A-9566A9BA862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32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>
                <a:solidFill>
                  <a:srgbClr val="000000"/>
                </a:solidFill>
                <a:latin typeface="KaiTi" charset="-122"/>
                <a:ea typeface="KaiTi" charset="-122"/>
              </a:rPr>
              <a:t>计划</a:t>
            </a:r>
            <a:r>
              <a:rPr lang="zh-TW" altLang="en-US" sz="3600" dirty="0">
                <a:solidFill>
                  <a:srgbClr val="000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jìhuà</a:t>
            </a:r>
            <a:r>
              <a:rPr lang="en-US" altLang="zh-CN" sz="3600" dirty="0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	</a:t>
            </a:r>
            <a:r>
              <a:rPr lang="en-US" altLang="zh-CN" sz="4000" dirty="0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		(plan) noun;    </a:t>
            </a:r>
            <a:r>
              <a:rPr lang="en-US" altLang="zh-CN" sz="3600" dirty="0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(</a:t>
            </a:r>
            <a:r>
              <a:rPr lang="en-US" altLang="zh-CN" sz="4000" dirty="0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to plan)   verb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59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97645BA1-AEC1-C842-A274-5F910BEAB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51" y="1187325"/>
            <a:ext cx="10528704" cy="549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Q: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你这个暑假你</a:t>
            </a:r>
            <a:r>
              <a:rPr lang="zh-CN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有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什么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计划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sz="3600" dirty="0">
                <a:solidFill>
                  <a:srgbClr val="007935"/>
                </a:solidFill>
              </a:rPr>
              <a:t>        </a:t>
            </a:r>
            <a:r>
              <a:rPr lang="en-US" sz="3600" dirty="0" err="1">
                <a:solidFill>
                  <a:srgbClr val="007935"/>
                </a:solidFill>
              </a:rPr>
              <a:t>Nǐ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zhège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shǔjià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nǐ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yǒu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shé</a:t>
            </a:r>
            <a:r>
              <a:rPr lang="en-US" sz="3600" dirty="0">
                <a:solidFill>
                  <a:srgbClr val="007935"/>
                </a:solidFill>
              </a:rPr>
              <a:t> me </a:t>
            </a:r>
            <a:r>
              <a:rPr lang="en-US" sz="3600" dirty="0" err="1">
                <a:solidFill>
                  <a:srgbClr val="007935"/>
                </a:solidFill>
              </a:rPr>
              <a:t>jìhuà</a:t>
            </a:r>
            <a:endParaRPr lang="en-US" altLang="zh-CN" sz="3600" dirty="0">
              <a:solidFill>
                <a:srgbClr val="007935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US" sz="3600" dirty="0">
                <a:solidFill>
                  <a:srgbClr val="007935"/>
                </a:solidFill>
              </a:rPr>
              <a:t>       Do you have any plan for th</a:t>
            </a:r>
            <a:r>
              <a:rPr lang="en-US" altLang="zh-CN" sz="3600" dirty="0">
                <a:solidFill>
                  <a:srgbClr val="007935"/>
                </a:solidFill>
              </a:rPr>
              <a:t>is</a:t>
            </a:r>
            <a:r>
              <a:rPr lang="zh-CN" altLang="en-US" sz="3600" dirty="0">
                <a:solidFill>
                  <a:srgbClr val="007935"/>
                </a:solidFill>
              </a:rPr>
              <a:t> </a:t>
            </a:r>
            <a:r>
              <a:rPr lang="en-US" sz="3600" dirty="0">
                <a:solidFill>
                  <a:srgbClr val="007935"/>
                </a:solidFill>
              </a:rPr>
              <a:t>summer</a:t>
            </a:r>
            <a:b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</a:b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Q: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这个暑假你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计划</a:t>
            </a:r>
            <a:r>
              <a:rPr lang="zh-CN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做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什么？</a:t>
            </a:r>
          </a:p>
          <a:p>
            <a:pPr>
              <a:buNone/>
            </a:pPr>
            <a:r>
              <a:rPr lang="en-US" altLang="zh-CN" sz="3600" dirty="0">
                <a:solidFill>
                  <a:srgbClr val="007935"/>
                </a:solidFill>
              </a:rPr>
              <a:t>      What</a:t>
            </a:r>
            <a:r>
              <a:rPr lang="zh-CN" altLang="en-US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>
                <a:solidFill>
                  <a:srgbClr val="007935"/>
                </a:solidFill>
              </a:rPr>
              <a:t>do you plan to do this summer?</a:t>
            </a:r>
          </a:p>
          <a:p>
            <a:pPr>
              <a:spcBef>
                <a:spcPct val="0"/>
              </a:spcBef>
              <a:buNone/>
            </a:pPr>
            <a:endParaRPr lang="en-US" altLang="zh-CN" sz="20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 lvl="0">
              <a:spcBef>
                <a:spcPct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A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：我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打算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去公司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实习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。</a:t>
            </a:r>
            <a:endParaRPr lang="en-US" sz="18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lvl="0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sz="1800" dirty="0">
                <a:solidFill>
                  <a:srgbClr val="007935"/>
                </a:solidFill>
                <a:latin typeface="Calibri" panose="020F0502020204030204"/>
                <a:ea typeface="+mn-ea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/>
                <a:ea typeface="+mn-ea"/>
              </a:rPr>
              <a:t>Wǒ</a:t>
            </a:r>
            <a:r>
              <a:rPr lang="en-US" sz="3600" dirty="0">
                <a:solidFill>
                  <a:srgbClr val="007935"/>
                </a:solidFill>
                <a:latin typeface="Calibri" panose="020F0502020204030204"/>
                <a:ea typeface="+mn-ea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/>
                <a:ea typeface="+mn-ea"/>
              </a:rPr>
              <a:t>dǎsuàn</a:t>
            </a:r>
            <a:r>
              <a:rPr lang="en-US" sz="3600" dirty="0">
                <a:solidFill>
                  <a:srgbClr val="007935"/>
                </a:solidFill>
                <a:latin typeface="Calibri" panose="020F0502020204030204"/>
                <a:ea typeface="+mn-ea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/>
                <a:ea typeface="+mn-ea"/>
              </a:rPr>
              <a:t>qù</a:t>
            </a:r>
            <a:r>
              <a:rPr lang="en-US" sz="3600" dirty="0">
                <a:solidFill>
                  <a:srgbClr val="007935"/>
                </a:solidFill>
                <a:latin typeface="Calibri" panose="020F0502020204030204"/>
                <a:ea typeface="+mn-ea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/>
                <a:ea typeface="+mn-ea"/>
              </a:rPr>
              <a:t>gōngsī</a:t>
            </a:r>
            <a:r>
              <a:rPr lang="en-US" sz="3600" dirty="0">
                <a:solidFill>
                  <a:srgbClr val="007935"/>
                </a:solidFill>
                <a:latin typeface="Calibri" panose="020F0502020204030204"/>
                <a:ea typeface="+mn-ea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/>
                <a:ea typeface="+mn-ea"/>
              </a:rPr>
              <a:t>shíxí</a:t>
            </a:r>
            <a:r>
              <a:rPr lang="en-US" sz="3600" dirty="0">
                <a:solidFill>
                  <a:srgbClr val="007935"/>
                </a:solidFill>
                <a:latin typeface="Calibri" panose="020F0502020204030204"/>
                <a:ea typeface="+mn-ea"/>
              </a:rPr>
              <a:t> </a:t>
            </a:r>
            <a:r>
              <a:rPr lang="en-US" sz="1800" dirty="0">
                <a:solidFill>
                  <a:srgbClr val="007935"/>
                </a:solidFill>
                <a:latin typeface="Calibri" panose="020F0502020204030204"/>
                <a:ea typeface="+mn-ea"/>
              </a:rPr>
              <a:t>	 </a:t>
            </a:r>
          </a:p>
          <a:p>
            <a:pPr lvl="0">
              <a:spcBef>
                <a:spcPct val="0"/>
              </a:spcBef>
              <a:buNone/>
            </a:pPr>
            <a:r>
              <a:rPr lang="zh-CN" altLang="en-US" sz="3600" dirty="0">
                <a:solidFill>
                  <a:srgbClr val="007935"/>
                </a:solidFill>
                <a:latin typeface="Calibri" panose="020F0502020204030204"/>
                <a:ea typeface="DengXian" panose="02010600030101010101" pitchFamily="2" charset="-122"/>
              </a:rPr>
              <a:t>          </a:t>
            </a:r>
            <a:r>
              <a:rPr lang="en-US" sz="3600" dirty="0">
                <a:solidFill>
                  <a:srgbClr val="007935"/>
                </a:solidFill>
                <a:latin typeface="Calibri" panose="020F0502020204030204"/>
                <a:ea typeface="+mn-ea"/>
              </a:rPr>
              <a:t>I plan to</a:t>
            </a:r>
            <a:r>
              <a:rPr lang="zh-CN" altLang="en-US" sz="3600" dirty="0">
                <a:solidFill>
                  <a:srgbClr val="007935"/>
                </a:solidFill>
                <a:latin typeface="Calibri" panose="020F0502020204030204"/>
                <a:ea typeface="DengXian" panose="02010600030101010101" pitchFamily="2" charset="-122"/>
              </a:rPr>
              <a:t> 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/>
                <a:ea typeface="DengXian" panose="02010600030101010101" pitchFamily="2" charset="-122"/>
              </a:rPr>
              <a:t>do an</a:t>
            </a:r>
            <a:r>
              <a:rPr lang="en-US" sz="3600" dirty="0">
                <a:solidFill>
                  <a:srgbClr val="007935"/>
                </a:solidFill>
                <a:latin typeface="Calibri" panose="020F0502020204030204"/>
                <a:ea typeface="+mn-ea"/>
              </a:rPr>
              <a:t> intern at a company.</a:t>
            </a:r>
            <a:endParaRPr lang="en-US" altLang="zh-CN" sz="3600" dirty="0">
              <a:solidFill>
                <a:srgbClr val="007935"/>
              </a:solidFill>
              <a:latin typeface="Calibri" panose="020F0502020204030204"/>
              <a:ea typeface="DengXian" panose="02010600030101010101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8E28A1-592F-4248-A2E9-5EA07BBB6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76" y="126622"/>
            <a:ext cx="773491" cy="77349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18815CA-7C53-AB4E-BF8B-C5C046149D9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32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>
                <a:solidFill>
                  <a:srgbClr val="000000"/>
                </a:solidFill>
                <a:latin typeface="KaiTi" charset="-122"/>
                <a:ea typeface="KaiTi" charset="-122"/>
              </a:rPr>
              <a:t>计划</a:t>
            </a:r>
            <a:r>
              <a:rPr lang="zh-TW" altLang="en-US" sz="3600" dirty="0">
                <a:solidFill>
                  <a:srgbClr val="000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jìhuà</a:t>
            </a:r>
            <a:r>
              <a:rPr lang="en-US" altLang="zh-CN" sz="3600" dirty="0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	</a:t>
            </a:r>
            <a:r>
              <a:rPr lang="en-US" altLang="zh-CN" sz="4000" dirty="0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		(plan) noun;    </a:t>
            </a:r>
            <a:r>
              <a:rPr lang="en-US" altLang="zh-CN" sz="3600" dirty="0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(</a:t>
            </a:r>
            <a:r>
              <a:rPr lang="en-US" altLang="zh-CN" sz="4000" dirty="0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to plan)   verb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 descr="C:\Documents and Settings\yan.DINGFAMILY\Local Settings\Temporary Internet Files\Content.IE5\N6BUAKLR\MM900296945[1].gif">
            <a:extLst>
              <a:ext uri="{FF2B5EF4-FFF2-40B4-BE49-F238E27FC236}">
                <a16:creationId xmlns:a16="http://schemas.microsoft.com/office/drawing/2014/main" id="{732EDBD4-A094-8443-B4DC-D1C6AF01CA60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71" y="3935769"/>
            <a:ext cx="2762250" cy="217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90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97645BA1-AEC1-C842-A274-5F910BEAB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78" y="1298125"/>
            <a:ext cx="1219200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Q: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今天晚上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打算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跟你朋友去哪儿看电影？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sz="2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</a:t>
            </a:r>
            <a:r>
              <a:rPr lang="en-US" sz="28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Jīntiān</a:t>
            </a:r>
            <a:r>
              <a:rPr lang="en-US" sz="2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wǎnshàng</a:t>
            </a:r>
            <a:r>
              <a:rPr lang="en-US" sz="2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dǎsuàn</a:t>
            </a:r>
            <a:r>
              <a:rPr lang="en-US" sz="2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gēn</a:t>
            </a:r>
            <a:r>
              <a:rPr lang="en-US" sz="2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nǐ</a:t>
            </a:r>
            <a:r>
              <a:rPr lang="en-US" sz="2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péngyǒu</a:t>
            </a:r>
            <a:r>
              <a:rPr lang="en-US" sz="2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qù</a:t>
            </a:r>
            <a:r>
              <a:rPr lang="en-US" sz="2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nǎ'er</a:t>
            </a:r>
            <a:r>
              <a:rPr lang="en-US" sz="2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kàn</a:t>
            </a:r>
            <a:r>
              <a:rPr lang="en-US" sz="2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diànyǐng</a:t>
            </a:r>
            <a:endParaRPr lang="en-US" sz="28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sz="2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Where do you plan to see a movie with your friends tonight?</a:t>
            </a:r>
            <a:endParaRPr lang="en-US" altLang="zh-CN" sz="2800" dirty="0">
              <a:solidFill>
                <a:srgbClr val="007935"/>
              </a:solidFill>
              <a:latin typeface="Calibri" panose="020F0502020204030204" pitchFamily="34" charset="0"/>
              <a:ea typeface="KaiTi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altLang="zh-CN" sz="20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spcBef>
                <a:spcPct val="0"/>
              </a:spcBef>
              <a:buNone/>
            </a:pPr>
            <a:endParaRPr lang="en-US" altLang="zh-CN" sz="20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A: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我们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打算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在家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看电影。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sz="2800" dirty="0">
                <a:solidFill>
                  <a:srgbClr val="007935"/>
                </a:solidFill>
              </a:rPr>
              <a:t>        </a:t>
            </a:r>
            <a:r>
              <a:rPr lang="en-US" sz="2800" dirty="0" err="1">
                <a:solidFill>
                  <a:srgbClr val="007935"/>
                </a:solidFill>
              </a:rPr>
              <a:t>Wǒmen</a:t>
            </a:r>
            <a:r>
              <a:rPr lang="en-US" sz="2800" dirty="0">
                <a:solidFill>
                  <a:srgbClr val="007935"/>
                </a:solidFill>
              </a:rPr>
              <a:t> </a:t>
            </a:r>
            <a:r>
              <a:rPr lang="en-US" sz="2800" dirty="0" err="1">
                <a:solidFill>
                  <a:srgbClr val="007935"/>
                </a:solidFill>
              </a:rPr>
              <a:t>dǎsuàn</a:t>
            </a:r>
            <a:r>
              <a:rPr lang="en-US" sz="2800" dirty="0">
                <a:solidFill>
                  <a:srgbClr val="007935"/>
                </a:solidFill>
              </a:rPr>
              <a:t> </a:t>
            </a:r>
            <a:r>
              <a:rPr lang="en-US" sz="2800" dirty="0" err="1">
                <a:solidFill>
                  <a:srgbClr val="007935"/>
                </a:solidFill>
              </a:rPr>
              <a:t>zàijiā</a:t>
            </a:r>
            <a:r>
              <a:rPr lang="en-US" sz="2800" dirty="0">
                <a:solidFill>
                  <a:srgbClr val="007935"/>
                </a:solidFill>
              </a:rPr>
              <a:t> </a:t>
            </a:r>
            <a:r>
              <a:rPr lang="en-US" sz="2800" dirty="0" err="1">
                <a:solidFill>
                  <a:srgbClr val="007935"/>
                </a:solidFill>
              </a:rPr>
              <a:t>kàn</a:t>
            </a:r>
            <a:r>
              <a:rPr lang="en-US" sz="2800" dirty="0">
                <a:solidFill>
                  <a:srgbClr val="007935"/>
                </a:solidFill>
              </a:rPr>
              <a:t> </a:t>
            </a:r>
            <a:r>
              <a:rPr lang="en-US" sz="2800" dirty="0" err="1">
                <a:solidFill>
                  <a:srgbClr val="007935"/>
                </a:solidFill>
              </a:rPr>
              <a:t>diànyǐng</a:t>
            </a:r>
            <a:endParaRPr lang="en-US" sz="2800" dirty="0">
              <a:solidFill>
                <a:srgbClr val="007935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US" sz="2800" dirty="0">
                <a:solidFill>
                  <a:srgbClr val="007935"/>
                </a:solidFill>
              </a:rPr>
              <a:t>       We plan to/are going to watch a movie at home.</a:t>
            </a:r>
            <a:endParaRPr lang="en-US" altLang="zh-CN" sz="2800" dirty="0">
              <a:solidFill>
                <a:srgbClr val="007935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8E28A1-592F-4248-A2E9-5EA07BBB6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76" y="126622"/>
            <a:ext cx="773491" cy="77349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18815CA-7C53-AB4E-BF8B-C5C046149D9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32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>
                <a:solidFill>
                  <a:srgbClr val="000000"/>
                </a:solidFill>
                <a:latin typeface="KaiTi" charset="-122"/>
                <a:ea typeface="KaiTi" charset="-122"/>
                <a:cs typeface="KaiTi" charset="-122"/>
              </a:rPr>
              <a:t>打算</a:t>
            </a:r>
            <a:r>
              <a:rPr lang="zh-CN" altLang="en-US" sz="5400" dirty="0">
                <a:solidFill>
                  <a:srgbClr val="000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dǎsuàn</a:t>
            </a:r>
            <a:r>
              <a:rPr lang="en-US" altLang="zh-CN" sz="3600" dirty="0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		</a:t>
            </a:r>
            <a:r>
              <a:rPr lang="zh-CN" altLang="en-US" sz="3600" dirty="0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(plan) noun;    </a:t>
            </a:r>
            <a:r>
              <a:rPr lang="en-US" altLang="zh-CN" sz="3200" dirty="0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(</a:t>
            </a:r>
            <a:r>
              <a:rPr lang="en-US" altLang="zh-CN" sz="3600" dirty="0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to plan)   verb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F67E94-DD12-7D44-900E-E197F03E2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118763" y="3875960"/>
            <a:ext cx="3566336" cy="178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2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97645BA1-AEC1-C842-A274-5F910BEAB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78" y="1298125"/>
            <a:ext cx="12192000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Q: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你星期五晚上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打算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做什么？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Nǐ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             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wǎnshàng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dǎsuàn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zuò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shénme</a:t>
            </a:r>
            <a:endParaRPr lang="en-US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What do you plan to do 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Friday 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night?</a:t>
            </a:r>
            <a:endParaRPr lang="en-US" altLang="zh-CN" sz="3600" dirty="0">
              <a:solidFill>
                <a:srgbClr val="007935"/>
              </a:solidFill>
              <a:latin typeface="Calibri" panose="020F0502020204030204" pitchFamily="34" charset="0"/>
              <a:ea typeface="KaiTi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altLang="zh-CN" sz="20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spcBef>
                <a:spcPct val="0"/>
              </a:spcBef>
              <a:buNone/>
            </a:pPr>
            <a:endParaRPr lang="en-US" altLang="zh-CN" sz="20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A</a:t>
            </a: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: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我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打算</a:t>
            </a:r>
            <a:r>
              <a:rPr lang="zh-CN" alt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好好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准备</a:t>
            </a:r>
            <a:r>
              <a:rPr lang="zh-CN" alt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一下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明天的考试。 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sz="2800" dirty="0">
                <a:solidFill>
                  <a:srgbClr val="007935"/>
                </a:solidFill>
              </a:rPr>
              <a:t>        </a:t>
            </a:r>
            <a:r>
              <a:rPr lang="en-US" sz="3600" dirty="0" err="1">
                <a:solidFill>
                  <a:srgbClr val="007935"/>
                </a:solidFill>
              </a:rPr>
              <a:t>Wǒ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dǎsuàn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hǎohǎo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zhǔnbèi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yīxià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míngtiān</a:t>
            </a:r>
            <a:r>
              <a:rPr lang="en-US" sz="3600" dirty="0">
                <a:solidFill>
                  <a:srgbClr val="007935"/>
                </a:solidFill>
              </a:rPr>
              <a:t> de </a:t>
            </a:r>
            <a:r>
              <a:rPr lang="en-US" sz="3600" dirty="0" err="1">
                <a:solidFill>
                  <a:srgbClr val="007935"/>
                </a:solidFill>
              </a:rPr>
              <a:t>kǎoshì</a:t>
            </a:r>
            <a:endParaRPr lang="en-US" sz="3600" dirty="0">
              <a:solidFill>
                <a:srgbClr val="007935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US" sz="3600" dirty="0">
                <a:solidFill>
                  <a:srgbClr val="007935"/>
                </a:solidFill>
              </a:rPr>
              <a:t>         I plan to prepare for tomorrow's exam.</a:t>
            </a:r>
            <a:endParaRPr lang="en-US" altLang="zh-CN" sz="3600" dirty="0">
              <a:solidFill>
                <a:srgbClr val="007935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8E28A1-592F-4248-A2E9-5EA07BBB6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76" y="126622"/>
            <a:ext cx="773491" cy="77349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18815CA-7C53-AB4E-BF8B-C5C046149D9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32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>
                <a:solidFill>
                  <a:srgbClr val="000000"/>
                </a:solidFill>
                <a:latin typeface="KaiTi" charset="-122"/>
                <a:ea typeface="KaiTi" charset="-122"/>
                <a:cs typeface="KaiTi" charset="-122"/>
              </a:rPr>
              <a:t>打算</a:t>
            </a:r>
            <a:r>
              <a:rPr lang="zh-CN" altLang="en-US" sz="5400" dirty="0">
                <a:solidFill>
                  <a:srgbClr val="000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dǎsuàn</a:t>
            </a:r>
            <a:r>
              <a:rPr lang="en-US" altLang="zh-CN" sz="3600" dirty="0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		</a:t>
            </a:r>
            <a:r>
              <a:rPr lang="zh-CN" altLang="en-US" sz="3600" dirty="0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(plan) noun;    </a:t>
            </a:r>
            <a:r>
              <a:rPr lang="en-US" altLang="zh-CN" sz="3200" dirty="0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(</a:t>
            </a:r>
            <a:r>
              <a:rPr lang="en-US" altLang="zh-CN" sz="3600" dirty="0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to plan)   verb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82486F-61D9-A040-B6B0-C0EF58268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843301" y="1565660"/>
            <a:ext cx="2353005" cy="175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6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76" y="126622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32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>
                <a:solidFill>
                  <a:srgbClr val="000000"/>
                </a:solidFill>
                <a:latin typeface="KaiTi" charset="-122"/>
                <a:ea typeface="KaiTi" charset="-122"/>
                <a:cs typeface="KaiTi" charset="-122"/>
              </a:rPr>
              <a:t>打算</a:t>
            </a:r>
            <a:r>
              <a:rPr lang="zh-CN" altLang="en-US" sz="5400" dirty="0">
                <a:solidFill>
                  <a:srgbClr val="000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dǎsuàn</a:t>
            </a:r>
            <a:r>
              <a:rPr lang="en-US" altLang="zh-CN" sz="3600" dirty="0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/</a:t>
            </a:r>
            <a:r>
              <a:rPr lang="zh-CN" altLang="en-US" sz="3600" dirty="0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 </a:t>
            </a:r>
            <a:r>
              <a:rPr lang="zh-TW" altLang="en-US" sz="5400" dirty="0">
                <a:solidFill>
                  <a:srgbClr val="000000"/>
                </a:solidFill>
                <a:latin typeface="KaiTi" charset="-122"/>
                <a:ea typeface="KaiTi" charset="-122"/>
              </a:rPr>
              <a:t>计划</a:t>
            </a:r>
            <a:r>
              <a:rPr lang="zh-TW" altLang="en-US" sz="3600" dirty="0">
                <a:solidFill>
                  <a:srgbClr val="000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jìhuà</a:t>
            </a:r>
            <a:r>
              <a:rPr lang="en-US" altLang="zh-CN" sz="3600" dirty="0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			</a:t>
            </a:r>
            <a:r>
              <a:rPr lang="zh-CN" altLang="en-US" sz="3600" dirty="0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  </a:t>
            </a:r>
            <a:r>
              <a:rPr lang="en-US" altLang="zh-CN" sz="4000" dirty="0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(to plan)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97645BA1-AEC1-C842-A274-5F910BEAB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78" y="1298125"/>
            <a:ext cx="10057649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Q: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马上就要放假了，你有什么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计划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？</a:t>
            </a:r>
          </a:p>
          <a:p>
            <a:pPr>
              <a:spcBef>
                <a:spcPct val="0"/>
              </a:spcBef>
              <a:buNone/>
            </a:pPr>
            <a:r>
              <a:rPr lang="en-US" altLang="zh-CN" sz="3600" dirty="0" err="1">
                <a:solidFill>
                  <a:srgbClr val="007935"/>
                </a:solidFill>
              </a:rPr>
              <a:t>mǎshàng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jiù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yào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fàng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jià</a:t>
            </a:r>
            <a:r>
              <a:rPr lang="en-US" altLang="zh-CN" sz="3600" dirty="0">
                <a:solidFill>
                  <a:srgbClr val="007935"/>
                </a:solidFill>
              </a:rPr>
              <a:t> le, </a:t>
            </a:r>
            <a:r>
              <a:rPr lang="en-US" altLang="zh-CN" sz="3600" dirty="0" err="1">
                <a:solidFill>
                  <a:srgbClr val="007935"/>
                </a:solidFill>
              </a:rPr>
              <a:t>nǐ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yǒu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shénme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jìhuà</a:t>
            </a:r>
            <a:r>
              <a:rPr lang="en-US" altLang="zh-CN" sz="3600" dirty="0">
                <a:solidFill>
                  <a:srgbClr val="007935"/>
                </a:solidFill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en-US" altLang="zh-CN" sz="3600" dirty="0">
                <a:solidFill>
                  <a:srgbClr val="007935"/>
                </a:solidFill>
              </a:rPr>
              <a:t>It’ll be break soon. What are your plans? </a:t>
            </a:r>
          </a:p>
          <a:p>
            <a:pPr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</a:t>
            </a: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altLang="zh-CN" sz="20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A: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我暑假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打算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回北京去看父母。</a:t>
            </a:r>
          </a:p>
          <a:p>
            <a:pPr>
              <a:spcBef>
                <a:spcPct val="0"/>
              </a:spcBef>
              <a:buNone/>
            </a:pPr>
            <a:r>
              <a:rPr lang="en-US" altLang="zh-CN" sz="3600" dirty="0" err="1">
                <a:solidFill>
                  <a:srgbClr val="007935"/>
                </a:solidFill>
              </a:rPr>
              <a:t>Wǒ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shǔjià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dǎsuàn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huí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Běijīng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qù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kàn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fùmǔ</a:t>
            </a:r>
            <a:r>
              <a:rPr lang="en-US" altLang="zh-CN" sz="3600" dirty="0">
                <a:solidFill>
                  <a:srgbClr val="007935"/>
                </a:solidFill>
              </a:rPr>
              <a:t>.</a:t>
            </a:r>
          </a:p>
          <a:p>
            <a:pPr>
              <a:spcBef>
                <a:spcPct val="0"/>
              </a:spcBef>
              <a:buNone/>
            </a:pPr>
            <a:r>
              <a:rPr lang="en-US" altLang="zh-CN" sz="3600" dirty="0">
                <a:solidFill>
                  <a:srgbClr val="007935"/>
                </a:solidFill>
              </a:rPr>
              <a:t>I plan to go back to Beijing to see my parents.</a:t>
            </a:r>
          </a:p>
          <a:p>
            <a:pPr>
              <a:spcBef>
                <a:spcPct val="0"/>
              </a:spcBef>
              <a:buNone/>
            </a:pP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ED9A11-4F44-9F45-8B82-A0A179050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5612" y="4338083"/>
            <a:ext cx="3047633" cy="228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00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76" y="126622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32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实习 </a:t>
            </a:r>
            <a:r>
              <a:rPr lang="en-US" altLang="zh-CN" sz="5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shíxí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zh-CN" altLang="en-US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       (to intern)</a:t>
            </a:r>
            <a:r>
              <a:rPr lang="zh-CN" altLang="en-US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verb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98" y="2376658"/>
            <a:ext cx="9905529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marL="685800" indent="-685800">
              <a:spcBef>
                <a:spcPct val="0"/>
              </a:spcBef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我想在您的公司实习。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I would like to intern at your company.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TW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11" name="Picture 2" descr="C:\Documents and Settings\yan.DINGFAMILY\Local Settings\Temporary Internet Files\Content.IE5\N6BUAKLR\MM900296945[1].gif">
            <a:extLst>
              <a:ext uri="{FF2B5EF4-FFF2-40B4-BE49-F238E27FC236}">
                <a16:creationId xmlns:a16="http://schemas.microsoft.com/office/drawing/2014/main" id="{F23B4030-4662-C644-A661-5A77364325A6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653" y="3883682"/>
            <a:ext cx="2665268" cy="209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100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400" dirty="0">
                <a:latin typeface="KaiTi" charset="-122"/>
                <a:ea typeface="KaiTi" charset="-122"/>
                <a:cs typeface="KaiTi" charset="-122"/>
              </a:rPr>
              <a:t>第十九课</a:t>
            </a:r>
            <a:r>
              <a:rPr lang="en-US" altLang="zh-CN" sz="4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4400" dirty="0">
                <a:latin typeface="KaiTi" charset="-122"/>
                <a:ea typeface="KaiTi" charset="-122"/>
                <a:cs typeface="KaiTi" charset="-122"/>
              </a:rPr>
              <a:t>学习目标</a:t>
            </a:r>
            <a:r>
              <a:rPr lang="en-US" altLang="zh-CN" sz="4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100" dirty="0">
                <a:latin typeface="+mn-lt"/>
                <a:ea typeface="KaiTi" charset="-122"/>
                <a:cs typeface="KaiTi" charset="-122"/>
              </a:rPr>
              <a:t>(Lesson 19 Learning objectives) </a:t>
            </a:r>
            <a:r>
              <a:rPr lang="it-IT" altLang="zh-CN" sz="3300" dirty="0">
                <a:latin typeface="+mn-lt"/>
                <a:ea typeface="Calibri" charset="0"/>
                <a:cs typeface="Calibri" charset="0"/>
              </a:rPr>
              <a:t>	 </a:t>
            </a:r>
            <a:endParaRPr lang="en-US" sz="3300" dirty="0"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65879" y="1378634"/>
            <a:ext cx="11841364" cy="52668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-457200">
              <a:spcBef>
                <a:spcPts val="0"/>
              </a:spcBef>
              <a:buClrTx/>
              <a:buNone/>
              <a:defRPr/>
            </a:pPr>
            <a:r>
              <a:rPr lang="en-US" altLang="zh-CN" sz="3600" dirty="0">
                <a:solidFill>
                  <a:srgbClr val="007935"/>
                </a:solidFill>
              </a:rPr>
              <a:t>In this lesson, you will learn to use Chinese to</a:t>
            </a:r>
          </a:p>
          <a:p>
            <a:pPr marL="0" lvl="2" indent="-457200">
              <a:spcBef>
                <a:spcPts val="0"/>
              </a:spcBef>
              <a:buClrTx/>
              <a:buNone/>
              <a:defRPr/>
            </a:pPr>
            <a:endParaRPr lang="en-US" altLang="zh-CN" sz="2200" dirty="0">
              <a:solidFill>
                <a:srgbClr val="007935"/>
              </a:solidFill>
            </a:endParaRPr>
          </a:p>
          <a:p>
            <a:pPr marL="571500" lvl="1" indent="-5715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Talk about your plans for summer vacation;</a:t>
            </a:r>
          </a:p>
          <a:p>
            <a:pPr marL="571500" lvl="1" indent="-5715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Describe what kind of city Beijing is;</a:t>
            </a:r>
          </a:p>
          <a:p>
            <a:pPr marL="571500" lvl="1" indent="-5715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Describe your travel itinerary;</a:t>
            </a:r>
          </a:p>
          <a:p>
            <a:pPr marL="571500" lvl="1" indent="-5715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Ask for discounts, compare airfares and routes, and book an airplane ticket;</a:t>
            </a:r>
          </a:p>
          <a:p>
            <a:pPr marL="571500" lvl="1" indent="-5715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Ask about seat assignments and request meal accommodations based on your dietary restrictions or preferences.</a:t>
            </a:r>
          </a:p>
        </p:txBody>
      </p:sp>
    </p:spTree>
    <p:extLst>
      <p:ext uri="{BB962C8B-B14F-4D97-AF65-F5344CB8AC3E}">
        <p14:creationId xmlns:p14="http://schemas.microsoft.com/office/powerpoint/2010/main" val="4080736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97645BA1-AEC1-C842-A274-5F910BEAB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78" y="1298125"/>
            <a:ext cx="10528704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Q: 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你这个暑假有什么计划</a:t>
            </a: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/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打算？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dirty="0">
                <a:solidFill>
                  <a:srgbClr val="007935"/>
                </a:solidFill>
              </a:rPr>
              <a:t>	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Nǐ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zhège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shǔjià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yǒu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shé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me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jìhuà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dǎsuàn</a:t>
            </a:r>
            <a:endParaRPr lang="en-US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	 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What are your plans for this summer vacation?</a:t>
            </a:r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</a:t>
            </a:r>
            <a:endParaRPr lang="en-US" altLang="zh-CN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altLang="zh-CN" sz="2000" dirty="0">
              <a:solidFill>
                <a:srgbClr val="007935"/>
              </a:solidFill>
              <a:latin typeface="Calibri" panose="020F0502020204030204" pitchFamily="34" charset="0"/>
              <a:ea typeface="KaiTi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altLang="zh-CN" sz="2000" dirty="0">
              <a:solidFill>
                <a:srgbClr val="007935"/>
              </a:solidFill>
              <a:latin typeface="Calibri" panose="020F0502020204030204" pitchFamily="34" charset="0"/>
              <a:ea typeface="KaiTi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altLang="zh-CN" sz="20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spcBef>
                <a:spcPct val="0"/>
              </a:spcBef>
              <a:buNone/>
            </a:pPr>
            <a:endParaRPr lang="en-US" altLang="zh-CN" sz="20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A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：我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打算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去公司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实习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。</a:t>
            </a:r>
            <a:endParaRPr lang="en-US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Wǒ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dǎsuàn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qù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gōngsī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shíxí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dirty="0">
                <a:solidFill>
                  <a:srgbClr val="007935"/>
                </a:solidFill>
              </a:rPr>
              <a:t>	 </a:t>
            </a:r>
          </a:p>
          <a:p>
            <a:pPr>
              <a:spcBef>
                <a:spcPct val="0"/>
              </a:spcBef>
              <a:buNone/>
            </a:pPr>
            <a:r>
              <a:rPr lang="zh-CN" altLang="en-US" sz="3600" dirty="0">
                <a:solidFill>
                  <a:srgbClr val="007935"/>
                </a:solidFill>
              </a:rPr>
              <a:t>          </a:t>
            </a:r>
            <a:r>
              <a:rPr lang="en-US" sz="3600" dirty="0">
                <a:solidFill>
                  <a:srgbClr val="007935"/>
                </a:solidFill>
              </a:rPr>
              <a:t>I plan to</a:t>
            </a:r>
            <a:r>
              <a:rPr lang="zh-CN" altLang="en-US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>
                <a:solidFill>
                  <a:srgbClr val="007935"/>
                </a:solidFill>
              </a:rPr>
              <a:t>do an</a:t>
            </a:r>
            <a:r>
              <a:rPr lang="en-US" sz="3600" dirty="0">
                <a:solidFill>
                  <a:srgbClr val="007935"/>
                </a:solidFill>
              </a:rPr>
              <a:t> intern at a company.</a:t>
            </a:r>
            <a:endParaRPr lang="en-US" altLang="zh-CN" sz="3600" dirty="0">
              <a:solidFill>
                <a:srgbClr val="007935"/>
              </a:solidFill>
            </a:endParaRPr>
          </a:p>
        </p:txBody>
      </p:sp>
      <p:pic>
        <p:nvPicPr>
          <p:cNvPr id="9" name="Picture 2" descr="C:\Documents and Settings\yan.DINGFAMILY\Local Settings\Temporary Internet Files\Content.IE5\N6BUAKLR\MM900296945[1].gif">
            <a:extLst>
              <a:ext uri="{FF2B5EF4-FFF2-40B4-BE49-F238E27FC236}">
                <a16:creationId xmlns:a16="http://schemas.microsoft.com/office/drawing/2014/main" id="{2569401B-4DDF-7D44-97F1-FF4A5F211E1C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752" y="4115741"/>
            <a:ext cx="2485159" cy="195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E90235-117C-0442-9D30-1AB6CF948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76" y="126622"/>
            <a:ext cx="773491" cy="77349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5BFE3DC-4EF5-0C4D-8CAD-BD3A473FC37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32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实习 </a:t>
            </a:r>
            <a:r>
              <a:rPr lang="en-US" altLang="zh-CN" sz="5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shíxí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zh-CN" altLang="en-US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       (to intern)</a:t>
            </a:r>
            <a:r>
              <a:rPr lang="zh-CN" altLang="en-US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verb</a:t>
            </a:r>
          </a:p>
        </p:txBody>
      </p:sp>
    </p:spTree>
    <p:extLst>
      <p:ext uri="{BB962C8B-B14F-4D97-AF65-F5344CB8AC3E}">
        <p14:creationId xmlns:p14="http://schemas.microsoft.com/office/powerpoint/2010/main" val="7189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97645BA1-AEC1-C842-A274-5F910BEAB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87" y="1381252"/>
            <a:ext cx="1052870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Q: 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你做过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实习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吗？在哪儿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实习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dirty="0"/>
              <a:t>            </a:t>
            </a:r>
            <a:r>
              <a:rPr lang="en-US" dirty="0" err="1"/>
              <a:t>Nǐ</a:t>
            </a:r>
            <a:r>
              <a:rPr lang="en-US" dirty="0"/>
              <a:t> </a:t>
            </a:r>
            <a:r>
              <a:rPr lang="en-US" dirty="0" err="1"/>
              <a:t>zuòguò</a:t>
            </a:r>
            <a:r>
              <a:rPr lang="en-US" dirty="0"/>
              <a:t> </a:t>
            </a:r>
            <a:r>
              <a:rPr lang="en-US" dirty="0" err="1"/>
              <a:t>shíxí</a:t>
            </a:r>
            <a:r>
              <a:rPr lang="en-US" dirty="0"/>
              <a:t> ma?           </a:t>
            </a:r>
            <a:r>
              <a:rPr lang="en-US" dirty="0" err="1"/>
              <a:t>Zài</a:t>
            </a:r>
            <a:r>
              <a:rPr lang="en-US" dirty="0"/>
              <a:t> </a:t>
            </a:r>
            <a:r>
              <a:rPr lang="en-US" dirty="0" err="1"/>
              <a:t>nǎ'er</a:t>
            </a:r>
            <a:r>
              <a:rPr lang="en-US" dirty="0"/>
              <a:t> </a:t>
            </a:r>
            <a:r>
              <a:rPr lang="en-US" dirty="0" err="1"/>
              <a:t>shíxí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dirty="0">
                <a:solidFill>
                  <a:srgbClr val="007935"/>
                </a:solidFill>
              </a:rPr>
              <a:t>          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Have you ever interned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?</a:t>
            </a:r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Where did you intern?</a:t>
            </a:r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</a:t>
            </a:r>
            <a:endParaRPr lang="en-US" altLang="zh-CN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altLang="zh-CN" sz="20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spcBef>
                <a:spcPct val="0"/>
              </a:spcBef>
              <a:buNone/>
            </a:pPr>
            <a:endParaRPr lang="en-US" altLang="zh-CN" sz="20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A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：我在</a:t>
            </a:r>
            <a:r>
              <a:rPr lang="en-US" altLang="zh-CN" sz="40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Amazon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做过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实习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。</a:t>
            </a:r>
            <a:endParaRPr lang="en-US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sz="3600" dirty="0">
                <a:solidFill>
                  <a:srgbClr val="007935"/>
                </a:solidFill>
              </a:rPr>
              <a:t>I have interned at 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Amazon .</a:t>
            </a:r>
          </a:p>
          <a:p>
            <a:pPr>
              <a:spcBef>
                <a:spcPct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A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：我没有做过实习。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" charset="-122"/>
            </a:endParaRPr>
          </a:p>
        </p:txBody>
      </p:sp>
      <p:pic>
        <p:nvPicPr>
          <p:cNvPr id="9" name="Picture 2" descr="C:\Documents and Settings\yan.DINGFAMILY\Local Settings\Temporary Internet Files\Content.IE5\N6BUAKLR\MM900296945[1].gif">
            <a:extLst>
              <a:ext uri="{FF2B5EF4-FFF2-40B4-BE49-F238E27FC236}">
                <a16:creationId xmlns:a16="http://schemas.microsoft.com/office/drawing/2014/main" id="{2569401B-4DDF-7D44-97F1-FF4A5F211E1C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752" y="4115741"/>
            <a:ext cx="2485159" cy="195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E90235-117C-0442-9D30-1AB6CF948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76" y="126622"/>
            <a:ext cx="773491" cy="77349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5BFE3DC-4EF5-0C4D-8CAD-BD3A473FC37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32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实习 </a:t>
            </a:r>
            <a:r>
              <a:rPr lang="en-US" altLang="zh-CN" sz="5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shíxí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zh-CN" altLang="en-US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       (to intern)</a:t>
            </a:r>
            <a:r>
              <a:rPr lang="zh-CN" altLang="en-US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verb</a:t>
            </a:r>
          </a:p>
        </p:txBody>
      </p:sp>
    </p:spTree>
    <p:extLst>
      <p:ext uri="{BB962C8B-B14F-4D97-AF65-F5344CB8AC3E}">
        <p14:creationId xmlns:p14="http://schemas.microsoft.com/office/powerpoint/2010/main" val="124168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371" y="111176"/>
            <a:ext cx="780320" cy="7803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01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打工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</a:t>
            </a:r>
            <a:r>
              <a:rPr lang="en-US" altLang="zh-CN" sz="5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dǎ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5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gōng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(to work at a temporary job; often part time)  </a:t>
            </a:r>
            <a:r>
              <a:rPr lang="en-US" altLang="zh-CN" sz="5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vo</a:t>
            </a:r>
            <a:endParaRPr lang="en-US" altLang="zh-CN" sz="58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16" y="1323713"/>
            <a:ext cx="9905529" cy="41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lvl="0">
              <a:spcBef>
                <a:spcPct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Q: 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你这个暑假有什么计划</a:t>
            </a: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/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打算？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 lvl="0">
              <a:spcBef>
                <a:spcPct val="0"/>
              </a:spcBef>
              <a:buNone/>
            </a:pPr>
            <a:r>
              <a:rPr lang="en-US" sz="1800" dirty="0">
                <a:solidFill>
                  <a:srgbClr val="007935"/>
                </a:solidFill>
                <a:latin typeface="Calibri" panose="020F0502020204030204"/>
                <a:ea typeface="+mn-ea"/>
              </a:rPr>
              <a:t>	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Nǐ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zhège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shǔjià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yǒu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shé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me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jìhuà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dǎsuàn</a:t>
            </a:r>
            <a:endParaRPr lang="en-US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lvl="0">
              <a:spcBef>
                <a:spcPct val="0"/>
              </a:spcBef>
              <a:buNone/>
            </a:pPr>
            <a:r>
              <a:rPr lang="en-US" sz="1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	 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What are your plans for this summer vacation?</a:t>
            </a:r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</a:t>
            </a:r>
            <a:endParaRPr lang="en-US" altLang="zh-CN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lvl="0">
              <a:spcBef>
                <a:spcPct val="0"/>
              </a:spcBef>
              <a:buNone/>
            </a:pPr>
            <a:endParaRPr lang="en-US" altLang="zh-CN" sz="12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A: 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我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打算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去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一家中国饭馆打工。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buNone/>
            </a:pPr>
            <a:r>
              <a:rPr lang="en-US" dirty="0">
                <a:solidFill>
                  <a:srgbClr val="007935"/>
                </a:solidFill>
              </a:rPr>
              <a:t>         </a:t>
            </a:r>
            <a:r>
              <a:rPr lang="en-US" dirty="0" err="1">
                <a:solidFill>
                  <a:srgbClr val="007935"/>
                </a:solidFill>
              </a:rPr>
              <a:t>Wǒ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dǎsuàn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qù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yījiā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zhōngguó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fànguǎn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dǎgōng</a:t>
            </a:r>
            <a:r>
              <a:rPr lang="en-US" dirty="0">
                <a:solidFill>
                  <a:srgbClr val="007935"/>
                </a:solidFill>
              </a:rPr>
              <a:t> </a:t>
            </a:r>
          </a:p>
          <a:p>
            <a:pPr>
              <a:buNone/>
            </a:pPr>
            <a:r>
              <a:rPr lang="en-US" sz="28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I plan to</a:t>
            </a:r>
            <a:r>
              <a:rPr lang="zh-CN" altLang="en-US" sz="28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at a temporary job </a:t>
            </a:r>
            <a:r>
              <a:rPr lang="en-US" sz="2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at a Chinese restaurant.</a:t>
            </a:r>
          </a:p>
        </p:txBody>
      </p:sp>
      <p:pic>
        <p:nvPicPr>
          <p:cNvPr id="10" name="Picture 4" descr="C:\Documents and Settings\yan.DINGFAMILY\Local Settings\Temporary Internet Files\Content.IE5\VMME2KCV\MM900283008[1].gif">
            <a:extLst>
              <a:ext uri="{FF2B5EF4-FFF2-40B4-BE49-F238E27FC236}">
                <a16:creationId xmlns:a16="http://schemas.microsoft.com/office/drawing/2014/main" id="{65EF0360-D538-EF49-AB3A-A823C038F4A7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586" y="3790354"/>
            <a:ext cx="2580998" cy="258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7395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566" y="116511"/>
            <a:ext cx="693210" cy="693210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97645BA1-AEC1-C842-A274-5F910BEAB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60" y="1228852"/>
            <a:ext cx="10528704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Nǐ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dǎgōng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guò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ma?    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Zài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nǎ'er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dǎgōng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Q: 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你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打工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过吗？在哪儿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打工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dirty="0">
                <a:solidFill>
                  <a:srgbClr val="007935"/>
                </a:solidFill>
              </a:rPr>
              <a:t>	</a:t>
            </a:r>
            <a:endParaRPr lang="en-US" altLang="zh-CN" sz="20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spcBef>
                <a:spcPct val="0"/>
              </a:spcBef>
              <a:buNone/>
            </a:pP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Wǒ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dǎgōng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guò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  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Zài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cāntīng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dǎgōng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A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：我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打工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过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。在餐厅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打工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。</a:t>
            </a: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</a:t>
            </a:r>
          </a:p>
          <a:p>
            <a:pPr>
              <a:spcBef>
                <a:spcPct val="0"/>
              </a:spcBef>
              <a:buNone/>
            </a:pP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Wǒ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méiyǒu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dǎgōng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guò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A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：我没有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打工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过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。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" charset="-122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D511AA8-4829-0C44-A511-2C3101707E0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01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打工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</a:t>
            </a:r>
            <a:r>
              <a:rPr lang="en-US" altLang="zh-CN" sz="5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dǎ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5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gōng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(to work at a temporary job; often part time)  </a:t>
            </a:r>
            <a:r>
              <a:rPr lang="en-US" altLang="zh-CN" sz="5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vo</a:t>
            </a:r>
            <a:endParaRPr lang="en-US" altLang="zh-CN" sz="58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4" name="Picture 4" descr="C:\Documents and Settings\yan.DINGFAMILY\Local Settings\Temporary Internet Files\Content.IE5\VMME2KCV\MM900283008[1].gif">
            <a:extLst>
              <a:ext uri="{FF2B5EF4-FFF2-40B4-BE49-F238E27FC236}">
                <a16:creationId xmlns:a16="http://schemas.microsoft.com/office/drawing/2014/main" id="{539786B8-2A4F-DB4A-BB23-B99DBB575862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963" y="3617984"/>
            <a:ext cx="2588851" cy="258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67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76" y="126622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32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 verb </a:t>
            </a: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办</a:t>
            </a:r>
            <a:r>
              <a:rPr lang="en-US" altLang="zh-CN" sz="54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5400" dirty="0"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sz="36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bàn</a:t>
            </a:r>
            <a:r>
              <a:rPr lang="en-US" altLang="zh-CN" sz="3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97645BA1-AEC1-C842-A274-5F910BEAB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75512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buNone/>
            </a:pP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To apply for a certificate or official documentation, one usually uses the verb </a:t>
            </a:r>
            <a:r>
              <a:rPr lang="zh-CN" altLang="en-US" sz="40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办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bàn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), especially in spoken Chinese.</a:t>
            </a:r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25" y="2634574"/>
            <a:ext cx="5226017" cy="40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办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签证 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bàn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qiānzhèng</a:t>
            </a: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to apply for a visa</a:t>
            </a:r>
          </a:p>
          <a:p>
            <a:pPr>
              <a:spcBef>
                <a:spcPct val="0"/>
              </a:spcBef>
              <a:buNone/>
            </a:pPr>
            <a:endParaRPr lang="en-US" altLang="zh-CN" sz="12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indent="-457200"/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办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护照 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spcBef>
                <a:spcPts val="0"/>
              </a:spcBef>
              <a:buNone/>
            </a:pP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bàn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hùzhào</a:t>
            </a: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to apply for a passport</a:t>
            </a:r>
            <a:endParaRPr lang="zh-CN" altLang="en-US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13" name="Content Placeholder 9" descr="C:\Documents and Settings\yan.DINGFAMILY\Local Settings\Temporary Internet Files\Content.IE5\U11Y03IA\MC900056704[1].wmf">
            <a:extLst>
              <a:ext uri="{FF2B5EF4-FFF2-40B4-BE49-F238E27FC236}">
                <a16:creationId xmlns:a16="http://schemas.microsoft.com/office/drawing/2014/main" id="{79380E0D-9EDA-234F-8365-CE4048556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50142" y="3929509"/>
            <a:ext cx="3027034" cy="2308325"/>
          </a:xfrm>
          <a:prstGeom prst="rect">
            <a:avLst/>
          </a:prstGeom>
          <a:noFill/>
        </p:spPr>
      </p:pic>
      <p:pic>
        <p:nvPicPr>
          <p:cNvPr id="15" name="Picture 2" descr="C:\Documents and Settings\yan.DINGFAMILY\Local Settings\Temporary Internet Files\Content.IE5\BT86VC5O\MM900365180[1].gif">
            <a:extLst>
              <a:ext uri="{FF2B5EF4-FFF2-40B4-BE49-F238E27FC236}">
                <a16:creationId xmlns:a16="http://schemas.microsoft.com/office/drawing/2014/main" id="{1DD37832-90A0-9C4D-A85B-9D588A23714C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741" y="3508675"/>
            <a:ext cx="2058209" cy="2729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1222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76" y="126622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32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 verb </a:t>
            </a: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办</a:t>
            </a:r>
            <a:r>
              <a:rPr lang="en-US" altLang="zh-CN" sz="54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5400" dirty="0"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sz="36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bàn</a:t>
            </a:r>
            <a:r>
              <a:rPr lang="en-US" altLang="zh-CN" sz="3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97645BA1-AEC1-C842-A274-5F910BEAB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75512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buNone/>
            </a:pP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To apply for a certificate or official documentation, one usually uses the verb </a:t>
            </a:r>
            <a:r>
              <a:rPr lang="zh-CN" altLang="en-US" sz="40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办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bàn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), especially in spoken Chinese.</a:t>
            </a:r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25" y="2661682"/>
            <a:ext cx="6089326" cy="40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en-US" altLang="zh-TW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办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学生证 </a:t>
            </a:r>
          </a:p>
          <a:p>
            <a:pPr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bàn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xuéshēngzhèng</a:t>
            </a: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to apply for a student ID</a:t>
            </a:r>
          </a:p>
          <a:p>
            <a:pPr>
              <a:spcBef>
                <a:spcPct val="0"/>
              </a:spcBef>
              <a:buNone/>
            </a:pPr>
            <a:endParaRPr lang="en-US" altLang="zh-CN" sz="12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indent="-457200"/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办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结婚证 </a:t>
            </a:r>
          </a:p>
          <a:p>
            <a:pPr>
              <a:spcBef>
                <a:spcPts val="0"/>
              </a:spcBef>
              <a:buNone/>
            </a:pP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bàn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jiéhūnzhèng</a:t>
            </a: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to apply for a marriage license</a:t>
            </a:r>
          </a:p>
        </p:txBody>
      </p:sp>
      <p:pic>
        <p:nvPicPr>
          <p:cNvPr id="10" name="Picture 7" descr="C:\Documents and Settings\yan.DINGFAMILY\Local Settings\Temporary Internet Files\Content.IE5\VMME2KCV\MC900441466[1].png">
            <a:extLst>
              <a:ext uri="{FF2B5EF4-FFF2-40B4-BE49-F238E27FC236}">
                <a16:creationId xmlns:a16="http://schemas.microsoft.com/office/drawing/2014/main" id="{B1538BAF-31A6-304D-BF08-50C44C4A0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25" y="2927148"/>
            <a:ext cx="3110023" cy="311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Documents and Settings\yan.DINGFAMILY\Local Settings\Temporary Internet Files\Content.IE5\BT86VC5O\MM900041040[1].gif">
            <a:extLst>
              <a:ext uri="{FF2B5EF4-FFF2-40B4-BE49-F238E27FC236}">
                <a16:creationId xmlns:a16="http://schemas.microsoft.com/office/drawing/2014/main" id="{F9088B3B-1E67-5A47-8A26-5784DD14EBC6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596" y="3700130"/>
            <a:ext cx="2330140" cy="198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850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76" y="126622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32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 verb </a:t>
            </a: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办</a:t>
            </a:r>
            <a:r>
              <a:rPr lang="en-US" altLang="zh-CN" sz="54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5400" dirty="0"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sz="36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bàn</a:t>
            </a:r>
            <a:r>
              <a:rPr lang="en-US" altLang="zh-CN" sz="3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97645BA1-AEC1-C842-A274-5F910BEAB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75512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buNone/>
            </a:pP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To apply for a certificate or official documentation, one usually uses the verb </a:t>
            </a:r>
            <a:r>
              <a:rPr lang="zh-CN" altLang="en-US" sz="40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办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bàn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), especially in spoken Chinese.</a:t>
            </a:r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060" y="3125972"/>
            <a:ext cx="5306061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en-US" altLang="zh-TW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办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手续 </a:t>
            </a:r>
          </a:p>
          <a:p>
            <a:pPr>
              <a:spcBef>
                <a:spcPct val="0"/>
              </a:spcBef>
              <a:buNone/>
            </a:pP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bàn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shǒuxù</a:t>
            </a:r>
            <a:endParaRPr lang="en-US" altLang="zh-TW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to do the paperwork</a:t>
            </a:r>
          </a:p>
        </p:txBody>
      </p:sp>
      <p:pic>
        <p:nvPicPr>
          <p:cNvPr id="11" name="Picture 2" descr="C:\Documents and Settings\yan.DINGFAMILY\Local Settings\Temporary Internet Files\Content.IE5\N6BUAKLR\MM900236374[1].gif">
            <a:extLst>
              <a:ext uri="{FF2B5EF4-FFF2-40B4-BE49-F238E27FC236}">
                <a16:creationId xmlns:a16="http://schemas.microsoft.com/office/drawing/2014/main" id="{A21099D1-1983-BA49-A6E8-DCF1D70B5242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649" y="3296630"/>
            <a:ext cx="2812016" cy="265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8932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76" y="126622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01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护照 </a:t>
            </a:r>
            <a:r>
              <a:rPr lang="en-US" altLang="zh-CN" sz="60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hùzhào</a:t>
            </a:r>
            <a:r>
              <a:rPr lang="en-US" altLang="zh-CN" sz="60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60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 </a:t>
            </a:r>
            <a:r>
              <a:rPr lang="en-US" altLang="zh-CN" sz="60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(passport)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			 noun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17" y="1359134"/>
            <a:ext cx="9905529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Q: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你有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护照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吗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Nǐ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yǒu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hùzhào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ma</a:t>
            </a:r>
            <a:endParaRPr lang="zh-CN" altLang="en-US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Do you have a passport?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TW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Q: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你有美国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护照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吗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Nǐ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yǒu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měiguó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hùzhào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ma</a:t>
            </a:r>
            <a:endParaRPr lang="zh-TW" altLang="en-US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Do you have a US passport?</a:t>
            </a:r>
            <a:endParaRPr lang="en-US" altLang="zh-TW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A4BE97-712C-3A47-A75A-88A2555F7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98986" y="2261043"/>
            <a:ext cx="23622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720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76" y="126622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01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签证 </a:t>
            </a:r>
            <a:r>
              <a:rPr lang="en-US" altLang="zh-CN" sz="61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qiānzhèng</a:t>
            </a:r>
            <a:r>
              <a:rPr lang="en-US" altLang="zh-CN" sz="61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</a:t>
            </a:r>
            <a:r>
              <a:rPr lang="zh-CN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60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(visa)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			 noun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3" y="1079426"/>
            <a:ext cx="8339965" cy="630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Q: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你有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签证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吗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Nǐ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yǒu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qiānzhèng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ma</a:t>
            </a:r>
            <a:endParaRPr lang="zh-CN" altLang="en-US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Do you have a visa??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Q: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你有哪个国家的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签证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？</a:t>
            </a:r>
            <a:endParaRPr lang="zh-TW" altLang="en-US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Nǐ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yǒu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nǎge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guójiā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de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qiānzhèng</a:t>
            </a:r>
            <a:endParaRPr lang="en-US" altLang="zh-TW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TW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lvl="0"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Q: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你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办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过哪个国家的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签证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 lvl="0">
              <a:spcBef>
                <a:spcPct val="0"/>
              </a:spcBef>
              <a:buNone/>
            </a:pPr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Nǐ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bànguò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nǎge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guójiā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de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qiānzhèng</a:t>
            </a:r>
            <a:endParaRPr lang="zh-TW" altLang="en-US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A: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我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办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过中国的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签证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。</a:t>
            </a:r>
            <a:endParaRPr lang="en-US" altLang="zh-TW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F743414-CA09-664A-A182-E4E0FB397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439975" y="2232838"/>
            <a:ext cx="4223438" cy="311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632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76" y="126622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01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首都</a:t>
            </a:r>
            <a:r>
              <a:rPr lang="en-US" altLang="zh-CN" sz="96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5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shǒudū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			 </a:t>
            </a:r>
            <a:r>
              <a:rPr lang="zh-CN" altLang="en-US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(capital city)</a:t>
            </a:r>
            <a:r>
              <a:rPr lang="zh-CN" altLang="en-US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r>
              <a:rPr lang="en-US" altLang="zh-CN" sz="5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noun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17" y="1566952"/>
            <a:ext cx="9905529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Q: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美国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首都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在哪儿？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Měiguó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shǒudū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zài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nǎ'er</a:t>
            </a:r>
            <a:endParaRPr lang="zh-CN" altLang="en-US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Where is the capital of the United States?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TW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A: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美国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首都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在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华盛顿</a:t>
            </a:r>
            <a:r>
              <a:rPr lang="zh-TW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哥倫比亞特區</a:t>
            </a:r>
            <a:endParaRPr lang="en-US" altLang="zh-TW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dirty="0"/>
              <a:t>       </a:t>
            </a:r>
            <a:r>
              <a:rPr lang="en-US" sz="2800" dirty="0" err="1">
                <a:solidFill>
                  <a:srgbClr val="007935"/>
                </a:solidFill>
                <a:latin typeface="+mn-lt"/>
                <a:ea typeface="KaiTi" panose="02010609060101010101" pitchFamily="49" charset="-122"/>
                <a:cs typeface="Calibri" panose="020F0502020204030204" pitchFamily="34" charset="0"/>
              </a:rPr>
              <a:t>Měiguó</a:t>
            </a:r>
            <a:r>
              <a:rPr lang="en-US" sz="2800" dirty="0">
                <a:solidFill>
                  <a:srgbClr val="007935"/>
                </a:solidFill>
                <a:latin typeface="+mn-lt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935"/>
                </a:solidFill>
                <a:latin typeface="+mn-lt"/>
                <a:ea typeface="KaiTi" panose="02010609060101010101" pitchFamily="49" charset="-122"/>
                <a:cs typeface="Calibri" panose="020F0502020204030204" pitchFamily="34" charset="0"/>
              </a:rPr>
              <a:t>shǒudū</a:t>
            </a:r>
            <a:r>
              <a:rPr lang="en-US" sz="2800" dirty="0">
                <a:solidFill>
                  <a:srgbClr val="007935"/>
                </a:solidFill>
                <a:latin typeface="+mn-lt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935"/>
                </a:solidFill>
                <a:latin typeface="+mn-lt"/>
                <a:ea typeface="KaiTi" panose="02010609060101010101" pitchFamily="49" charset="-122"/>
                <a:cs typeface="Calibri" panose="020F0502020204030204" pitchFamily="34" charset="0"/>
              </a:rPr>
              <a:t>zài</a:t>
            </a:r>
            <a:r>
              <a:rPr lang="en-US" sz="2800" dirty="0">
                <a:solidFill>
                  <a:srgbClr val="007935"/>
                </a:solidFill>
                <a:latin typeface="+mn-lt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935"/>
                </a:solidFill>
                <a:latin typeface="+mn-lt"/>
                <a:ea typeface="KaiTi" panose="02010609060101010101" pitchFamily="49" charset="-122"/>
                <a:cs typeface="Calibri" panose="020F0502020204030204" pitchFamily="34" charset="0"/>
              </a:rPr>
              <a:t>Huáshèngdùn</a:t>
            </a:r>
            <a:r>
              <a:rPr lang="en-US" sz="2800" dirty="0">
                <a:solidFill>
                  <a:srgbClr val="007935"/>
                </a:solidFill>
                <a:latin typeface="+mn-lt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935"/>
                </a:solidFill>
                <a:latin typeface="+mn-lt"/>
                <a:ea typeface="KaiTi" panose="02010609060101010101" pitchFamily="49" charset="-122"/>
                <a:cs typeface="Calibri" panose="020F0502020204030204" pitchFamily="34" charset="0"/>
              </a:rPr>
              <a:t>gēlúnbǐyǎ</a:t>
            </a:r>
            <a:r>
              <a:rPr lang="en-US" sz="2800" dirty="0">
                <a:solidFill>
                  <a:srgbClr val="007935"/>
                </a:solidFill>
                <a:latin typeface="+mn-lt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935"/>
                </a:solidFill>
                <a:latin typeface="+mn-lt"/>
                <a:ea typeface="KaiTi" panose="02010609060101010101" pitchFamily="49" charset="-122"/>
                <a:cs typeface="Calibri" panose="020F0502020204030204" pitchFamily="34" charset="0"/>
              </a:rPr>
              <a:t>tèqū</a:t>
            </a:r>
            <a:endParaRPr lang="zh-TW" altLang="en-US" sz="2800" dirty="0">
              <a:solidFill>
                <a:srgbClr val="007935"/>
              </a:solidFill>
              <a:latin typeface="+mn-lt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The capital of USA is 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Washington D.C.</a:t>
            </a:r>
          </a:p>
          <a:p>
            <a:pPr>
              <a:spcBef>
                <a:spcPct val="0"/>
              </a:spcBef>
              <a:buNone/>
            </a:pP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A1F2B7-D582-364C-842F-B918DDBF5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990446" y="2950148"/>
            <a:ext cx="24130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94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598090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400" dirty="0">
                <a:latin typeface="KaiTi" charset="-122"/>
                <a:ea typeface="KaiTi" charset="-122"/>
                <a:cs typeface="KaiTi" charset="-122"/>
              </a:rPr>
              <a:t>第十九课</a:t>
            </a:r>
            <a:r>
              <a:rPr lang="en-US" altLang="zh-CN" sz="4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4400" dirty="0">
                <a:latin typeface="KaiTi" charset="-122"/>
                <a:ea typeface="KaiTi" charset="-122"/>
                <a:cs typeface="KaiTi" charset="-122"/>
              </a:rPr>
              <a:t>学习目标</a:t>
            </a:r>
            <a:r>
              <a:rPr lang="en-US" altLang="zh-CN" sz="4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100" dirty="0">
                <a:latin typeface="+mn-lt"/>
                <a:ea typeface="KaiTi" charset="-122"/>
                <a:cs typeface="KaiTi" charset="-122"/>
              </a:rPr>
              <a:t>(Lesson 19 Learning objectives) </a:t>
            </a:r>
            <a:r>
              <a:rPr lang="it-IT" altLang="zh-CN" sz="3300" dirty="0">
                <a:latin typeface="+mn-lt"/>
                <a:ea typeface="Calibri" charset="0"/>
                <a:cs typeface="Calibri" charset="0"/>
              </a:rPr>
              <a:t>	 </a:t>
            </a:r>
            <a:endParaRPr lang="en-US" sz="3300" dirty="0"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81072" y="1524577"/>
            <a:ext cx="12010927" cy="527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u="sng" dirty="0">
                <a:solidFill>
                  <a:schemeClr val="tx1"/>
                </a:solidFill>
              </a:rPr>
              <a:t>Forms &amp; Accuracy: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zh-CN" altLang="en-US" sz="4000" dirty="0">
                <a:solidFill>
                  <a:srgbClr val="C00000"/>
                </a:solidFill>
                <a:latin typeface="STKaiti" charset="-122"/>
                <a:ea typeface="STKaiti" charset="-122"/>
                <a:cs typeface="STKaiti" charset="-122"/>
              </a:rPr>
              <a:t>不得了</a:t>
            </a:r>
            <a:r>
              <a:rPr lang="en-US" altLang="zh-CN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009051"/>
                </a:solidFill>
              </a:rPr>
              <a:t>extremely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zh-CN" altLang="en-US" sz="3200" dirty="0">
                <a:solidFill>
                  <a:srgbClr val="009051"/>
                </a:solidFill>
              </a:rPr>
              <a:t> </a:t>
            </a:r>
            <a:r>
              <a:rPr lang="en-US" altLang="zh-CN" sz="3200" dirty="0">
                <a:solidFill>
                  <a:srgbClr val="009051"/>
                </a:solidFill>
              </a:rPr>
              <a:t>Question Pronouns as Indefinite References (Whoever, Whatever, etc.) : </a:t>
            </a:r>
            <a:r>
              <a:rPr lang="zh-TW" altLang="en-US" sz="4000" dirty="0">
                <a:solidFill>
                  <a:srgbClr val="C00000"/>
                </a:solidFill>
                <a:latin typeface="STKaiti" charset="-122"/>
                <a:ea typeface="STKaiti" charset="-122"/>
              </a:rPr>
              <a:t>谁想去</a:t>
            </a:r>
            <a:r>
              <a:rPr lang="zh-CN" altLang="en-US" sz="4000" dirty="0">
                <a:solidFill>
                  <a:srgbClr val="C00000"/>
                </a:solidFill>
                <a:latin typeface="STKaiti" charset="-122"/>
                <a:ea typeface="STKaiti" charset="-122"/>
              </a:rPr>
              <a:t>，</a:t>
            </a:r>
            <a:r>
              <a:rPr lang="zh-TW" altLang="en-US" sz="4000" dirty="0">
                <a:solidFill>
                  <a:srgbClr val="C00000"/>
                </a:solidFill>
                <a:latin typeface="STKaiti" charset="-122"/>
                <a:ea typeface="STKaiti" charset="-122"/>
              </a:rPr>
              <a:t>谁就去</a:t>
            </a:r>
            <a:endParaRPr lang="en-US" altLang="zh-CN" sz="4000" dirty="0">
              <a:solidFill>
                <a:srgbClr val="C00000"/>
              </a:solidFill>
              <a:latin typeface="STKaiti" charset="-122"/>
              <a:ea typeface="STKaiti" charset="-122"/>
            </a:endParaRP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altLang="zh-CN" sz="3200" dirty="0">
                <a:solidFill>
                  <a:srgbClr val="009051"/>
                </a:solidFill>
              </a:rPr>
              <a:t>Numbers over One Thousand:</a:t>
            </a:r>
            <a:r>
              <a:rPr lang="zh-CN" altLang="en-US" sz="3200" dirty="0">
                <a:solidFill>
                  <a:srgbClr val="009051"/>
                </a:solidFill>
              </a:rPr>
              <a:t> </a:t>
            </a:r>
            <a:r>
              <a:rPr lang="zh-TW" altLang="en-US" sz="4000" dirty="0">
                <a:solidFill>
                  <a:srgbClr val="00905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千</a:t>
            </a:r>
            <a:r>
              <a:rPr lang="zh-CN" altLang="en-US" sz="4000" dirty="0">
                <a:solidFill>
                  <a:srgbClr val="00905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zh-TW" altLang="en-US" sz="4000" dirty="0">
                <a:solidFill>
                  <a:srgbClr val="00905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万</a:t>
            </a:r>
            <a:r>
              <a:rPr lang="zh-CN" altLang="en-US" sz="4000" dirty="0">
                <a:solidFill>
                  <a:srgbClr val="00905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zh-TW" altLang="en-US" sz="4000" dirty="0">
                <a:solidFill>
                  <a:srgbClr val="00905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亿</a:t>
            </a:r>
            <a:r>
              <a:rPr lang="zh-CN" altLang="en-US" sz="4000" dirty="0">
                <a:solidFill>
                  <a:srgbClr val="00905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zh-TW" altLang="en-US" sz="4000" dirty="0">
                <a:solidFill>
                  <a:srgbClr val="00905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十亿</a:t>
            </a:r>
            <a:endParaRPr lang="en-US" altLang="zh-CN" sz="4000" dirty="0">
              <a:solidFill>
                <a:srgbClr val="009051"/>
              </a:solidFill>
            </a:endParaRP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altLang="zh-CN" sz="3200" dirty="0">
                <a:solidFill>
                  <a:srgbClr val="009051"/>
                </a:solidFill>
              </a:rPr>
              <a:t>Comparative Sentences with</a:t>
            </a:r>
            <a:r>
              <a:rPr lang="zh-CN" altLang="en-US" sz="4000" dirty="0">
                <a:solidFill>
                  <a:srgbClr val="C00000"/>
                </a:solidFill>
                <a:latin typeface="STKaiti" charset="-122"/>
                <a:ea typeface="STKaiti" charset="-122"/>
                <a:cs typeface="STKaiti" charset="-122"/>
              </a:rPr>
              <a:t>比</a:t>
            </a:r>
            <a:r>
              <a:rPr lang="en-US" altLang="zh-CN" sz="4000" dirty="0">
                <a:solidFill>
                  <a:srgbClr val="009051"/>
                </a:solidFill>
                <a:latin typeface="STKaiti" charset="-122"/>
                <a:ea typeface="STKaiti" charset="-122"/>
                <a:cs typeface="STKaiti" charset="-122"/>
              </a:rPr>
              <a:t> </a:t>
            </a:r>
            <a:r>
              <a:rPr lang="en-US" altLang="zh-CN" sz="3200" dirty="0">
                <a:solidFill>
                  <a:srgbClr val="009051"/>
                </a:solidFill>
              </a:rPr>
              <a:t>(II)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75FFB4-6859-074D-A17F-199033C56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88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18" y="85057"/>
            <a:ext cx="646869" cy="64686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734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1000" dirty="0">
                <a:latin typeface="KaiTi" panose="02010609060101010101" pitchFamily="49" charset="-122"/>
                <a:ea typeface="KaiTi" panose="02010609060101010101" pitchFamily="49" charset="-122"/>
              </a:rPr>
              <a:t>首都</a:t>
            </a:r>
            <a:r>
              <a:rPr lang="en-US" altLang="zh-CN" sz="96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80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shǒudū</a:t>
            </a:r>
            <a:r>
              <a:rPr lang="en-US" altLang="zh-CN" sz="80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			 </a:t>
            </a:r>
            <a:r>
              <a:rPr lang="zh-CN" altLang="en-US" sz="80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</a:t>
            </a:r>
            <a:r>
              <a:rPr lang="en-US" altLang="zh-CN" sz="80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(capital city)</a:t>
            </a:r>
            <a:r>
              <a:rPr lang="zh-CN" altLang="en-US" sz="80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r>
              <a:rPr lang="en-US" altLang="zh-CN" sz="80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noun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57" y="868851"/>
            <a:ext cx="5229474" cy="555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marL="571500" indent="-571500"/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英国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—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伦敦  </a:t>
            </a:r>
            <a:r>
              <a:rPr lang="en-US" altLang="zh-CN" dirty="0">
                <a:solidFill>
                  <a:srgbClr val="007935"/>
                </a:solidFill>
                <a:latin typeface="+mn-lt"/>
                <a:ea typeface="KaiTi" panose="02010609060101010101" pitchFamily="49" charset="-122"/>
              </a:rPr>
              <a:t>London</a:t>
            </a:r>
          </a:p>
          <a:p>
            <a:pPr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yīngguó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lúndūn</a:t>
            </a:r>
            <a:endParaRPr lang="en-US" altLang="zh-CN" sz="28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571500" indent="-571500"/>
            <a:r>
              <a:rPr lang="zh-TW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法国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—</a:t>
            </a:r>
            <a:r>
              <a:rPr lang="zh-TW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巴黎  </a:t>
            </a:r>
            <a:r>
              <a:rPr lang="en-US" altLang="zh-TW" dirty="0">
                <a:solidFill>
                  <a:srgbClr val="007935"/>
                </a:solidFill>
                <a:latin typeface="+mn-lt"/>
                <a:ea typeface="KaiTi" panose="02010609060101010101" pitchFamily="49" charset="-122"/>
              </a:rPr>
              <a:t>Paris</a:t>
            </a:r>
          </a:p>
          <a:p>
            <a:pPr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fàguó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bālí</a:t>
            </a:r>
            <a:endParaRPr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/>
            <a:r>
              <a:rPr lang="zh-TW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德国</a:t>
            </a:r>
            <a:r>
              <a:rPr lang="en-US" altLang="zh-TW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—</a:t>
            </a:r>
            <a:r>
              <a:rPr lang="zh-TW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柏林  </a:t>
            </a:r>
            <a:r>
              <a:rPr lang="en-US" altLang="zh-TW" dirty="0">
                <a:solidFill>
                  <a:srgbClr val="007935"/>
                </a:solidFill>
                <a:latin typeface="+mn-lt"/>
                <a:ea typeface="KaiTi" panose="02010609060101010101" pitchFamily="49" charset="-122"/>
              </a:rPr>
              <a:t>Berlin</a:t>
            </a:r>
          </a:p>
          <a:p>
            <a:pPr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déguó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bólín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/>
            <a:r>
              <a:rPr lang="zh-TW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意大利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—</a:t>
            </a:r>
            <a:r>
              <a:rPr lang="zh-TW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罗马 </a:t>
            </a:r>
            <a:r>
              <a:rPr lang="en-US" altLang="zh-TW" dirty="0">
                <a:solidFill>
                  <a:srgbClr val="007935"/>
                </a:solidFill>
                <a:latin typeface="+mn-lt"/>
                <a:ea typeface="KaiTi" panose="02010609060101010101" pitchFamily="49" charset="-122"/>
              </a:rPr>
              <a:t>Rome</a:t>
            </a:r>
          </a:p>
          <a:p>
            <a:pPr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yìdàlì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luómǎ</a:t>
            </a: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C45637A5-EC5C-F741-A16F-A06A3E5EE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672" y="854773"/>
            <a:ext cx="6604492" cy="607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TW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澳洲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—</a:t>
            </a:r>
            <a:r>
              <a:rPr lang="zh-TW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坎贝拉     </a:t>
            </a:r>
            <a:r>
              <a:rPr lang="en-US" dirty="0">
                <a:solidFill>
                  <a:srgbClr val="007935"/>
                </a:solidFill>
                <a:latin typeface="+mn-lt"/>
              </a:rPr>
              <a:t>Canberra</a:t>
            </a:r>
            <a:endParaRPr lang="en-US" altLang="zh-TW" sz="4000" dirty="0">
              <a:solidFill>
                <a:srgbClr val="007935"/>
              </a:solidFill>
              <a:latin typeface="+mn-lt"/>
              <a:ea typeface="KaiTi" panose="02010609060101010101" pitchFamily="49" charset="-122"/>
            </a:endParaRPr>
          </a:p>
          <a:p>
            <a:pPr lvl="0">
              <a:spcBef>
                <a:spcPts val="0"/>
              </a:spcBef>
              <a:buNone/>
            </a:pPr>
            <a:r>
              <a:rPr lang="zh-CN" altLang="en-US" sz="28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à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ozhōu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kǎn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bèi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lā</a:t>
            </a:r>
            <a:endParaRPr lang="en-US" altLang="zh-TW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中国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—</a:t>
            </a:r>
            <a:r>
              <a:rPr lang="zh-TW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北京     </a:t>
            </a:r>
            <a:endParaRPr lang="en-US" altLang="zh-TW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zhōngguó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běijīng</a:t>
            </a:r>
            <a:endParaRPr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日本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—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东京 </a:t>
            </a:r>
            <a:r>
              <a:rPr lang="en-US" altLang="zh-CN" dirty="0"/>
              <a:t>                 </a:t>
            </a:r>
            <a:r>
              <a:rPr lang="en-US" altLang="zh-CN" dirty="0">
                <a:solidFill>
                  <a:srgbClr val="007935"/>
                </a:solidFill>
                <a:latin typeface="+mn-lt"/>
              </a:rPr>
              <a:t>Tokyo</a:t>
            </a:r>
            <a:r>
              <a:rPr lang="en-US" altLang="zh-CN" dirty="0"/>
              <a:t>     </a:t>
            </a: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rìběn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dōngjīng</a:t>
            </a:r>
            <a:endParaRPr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韩国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—</a:t>
            </a:r>
            <a:r>
              <a:rPr lang="zh-TW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首尔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；汉城 </a:t>
            </a:r>
            <a:r>
              <a:rPr lang="en-US" dirty="0">
                <a:solidFill>
                  <a:srgbClr val="007935"/>
                </a:solidFill>
                <a:latin typeface="+mn-lt"/>
              </a:rPr>
              <a:t>Seoul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hánguó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shǒu'ěr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hànchéng</a:t>
            </a:r>
            <a:endParaRPr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臺灣</a:t>
            </a:r>
            <a:r>
              <a:rPr lang="en-US" altLang="zh-TW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—</a:t>
            </a:r>
            <a:r>
              <a:rPr lang="zh-TW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台北       </a:t>
            </a:r>
            <a:r>
              <a:rPr lang="en-US" altLang="zh-TW" dirty="0">
                <a:solidFill>
                  <a:srgbClr val="007935"/>
                </a:solidFill>
                <a:latin typeface="+mn-lt"/>
              </a:rPr>
              <a:t>Taipei</a:t>
            </a:r>
            <a:endParaRPr lang="en-US" altLang="zh-CN" dirty="0">
              <a:solidFill>
                <a:srgbClr val="007935"/>
              </a:solidFill>
              <a:latin typeface="+mn-lt"/>
            </a:endParaRPr>
          </a:p>
          <a:p>
            <a:pPr>
              <a:spcBef>
                <a:spcPct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táiwān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táiběi</a:t>
            </a:r>
            <a:endParaRPr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8831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18" y="85057"/>
            <a:ext cx="646869" cy="64686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734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7600">
                <a:latin typeface="KaiTi" panose="02010609060101010101" pitchFamily="49" charset="-122"/>
                <a:ea typeface="KaiTi" panose="02010609060101010101" pitchFamily="49" charset="-122"/>
              </a:rPr>
              <a:t>旅游</a:t>
            </a:r>
            <a:r>
              <a:rPr lang="en-US" altLang="zh-CN" sz="1760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altLang="zh-CN" sz="112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28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lǚyóu            (to travel; trip/travel</a:t>
            </a:r>
            <a:r>
              <a:rPr lang="en-US" altLang="zh-CN" sz="1280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           verb; noun                   	</a:t>
            </a:r>
            <a:endParaRPr lang="en-US" altLang="zh-CN" sz="128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79" y="1062634"/>
            <a:ext cx="11925449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Q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：你最想去旅游的三个</a:t>
            </a:r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国家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城市</a:t>
            </a:r>
            <a:r>
              <a:rPr lang="zh-TW" altLang="en-US" sz="4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是什么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？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dirty="0"/>
              <a:t>        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Nǐ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zuì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xiǎng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qù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lǚyóu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sān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gè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guójiā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dirty="0"/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chéngshì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shì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shénme</a:t>
            </a:r>
            <a:endParaRPr lang="en-US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28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The three countries/cities that you want to travel the most?</a:t>
            </a:r>
          </a:p>
          <a:p>
            <a:pPr>
              <a:spcBef>
                <a:spcPct val="0"/>
              </a:spcBef>
              <a:buNone/>
            </a:pPr>
            <a:endParaRPr lang="en-US" altLang="zh-CN" sz="2800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A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：我最想去旅游的三个</a:t>
            </a:r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国家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城市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是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__,__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和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__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。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zuì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xiǎng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qù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lǚyóu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sān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gè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guójiā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dirty="0"/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chéngshì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shì</a:t>
            </a:r>
            <a:endParaRPr lang="en-US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The three countries/cities that you want to travel are __, __ and_.</a:t>
            </a:r>
          </a:p>
          <a:p>
            <a:pPr lvl="0">
              <a:spcBef>
                <a:spcPct val="0"/>
              </a:spcBef>
              <a:buNone/>
            </a:pP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63A0AAF-B6CB-1A47-B902-F4E2C001F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51563" y="4819575"/>
            <a:ext cx="3704296" cy="185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954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56124-AC76-7646-B13A-F16D383395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名胜古迹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míngshèng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ea typeface="宋体" panose="02010600030101010101" pitchFamily="2" charset="-122"/>
              </a:rPr>
              <a:t>gǔjì</a:t>
            </a:r>
            <a:endParaRPr lang="en-US" altLang="zh-CN" sz="3600" dirty="0">
              <a:ea typeface="宋体" panose="02010600030101010101" pitchFamily="2" charset="-122"/>
            </a:endParaRPr>
          </a:p>
          <a:p>
            <a:r>
              <a:rPr lang="en-US" altLang="zh-CN" sz="3600" dirty="0">
                <a:ea typeface="宋体" panose="02010600030101010101" pitchFamily="2" charset="-122"/>
              </a:rPr>
              <a:t>famous scenic spots and historic sites</a:t>
            </a:r>
            <a:endParaRPr lang="zh-CN" altLang="en-US" sz="3600" dirty="0">
              <a:ea typeface="宋体" panose="02010600030101010101" pitchFamily="2" charset="-122"/>
            </a:endParaRPr>
          </a:p>
        </p:txBody>
      </p:sp>
      <p:pic>
        <p:nvPicPr>
          <p:cNvPr id="6" name="Picture 2" descr="C:\Documents and Settings\yan.DINGFAMILY\Local Settings\Temporary Internet Files\Content.IE5\U11Y03IA\MP900216135[1].jpg">
            <a:extLst>
              <a:ext uri="{FF2B5EF4-FFF2-40B4-BE49-F238E27FC236}">
                <a16:creationId xmlns:a16="http://schemas.microsoft.com/office/drawing/2014/main" id="{655B433B-ADC6-A049-81AF-4E32628EAC4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521" y="2172494"/>
            <a:ext cx="2438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1612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18" y="85057"/>
            <a:ext cx="646869" cy="64686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734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7600" dirty="0">
                <a:latin typeface="KaiTi" panose="02010609060101010101" pitchFamily="49" charset="-122"/>
                <a:ea typeface="KaiTi" panose="02010609060101010101" pitchFamily="49" charset="-122"/>
              </a:rPr>
              <a:t>名胜古迹</a:t>
            </a:r>
            <a:r>
              <a:rPr lang="en-US" altLang="zh-CN" sz="176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112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míngshèng</a:t>
            </a:r>
            <a:r>
              <a:rPr lang="en-US" altLang="zh-CN" sz="11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12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gǔjì</a:t>
            </a:r>
            <a:r>
              <a:rPr lang="en-US" altLang="zh-CN" sz="11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(famous scenic spots and historic sites</a:t>
            </a:r>
            <a:r>
              <a:rPr lang="en-US" altLang="zh-CN" sz="11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       </a:t>
            </a:r>
            <a:r>
              <a:rPr lang="en-US" altLang="zh-CN" sz="12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	</a:t>
            </a:r>
            <a:endParaRPr lang="en-US" altLang="zh-CN" sz="80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04" y="931602"/>
            <a:ext cx="734291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Q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：</a:t>
            </a:r>
            <a:r>
              <a:rPr lang="zh-TW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中国有什么</a:t>
            </a:r>
            <a:r>
              <a:rPr lang="zh-TW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名胜古迹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？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Zhōngguó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yǒu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shéme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míngshèng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gǔjī</a:t>
            </a:r>
            <a:endParaRPr lang="en-US" altLang="zh-CN" sz="44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Q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：</a:t>
            </a:r>
            <a:r>
              <a:rPr lang="zh-TW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中国有很多</a:t>
            </a:r>
            <a:r>
              <a:rPr lang="zh-TW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名胜古迹</a:t>
            </a:r>
            <a:r>
              <a:rPr lang="zh-TW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吗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？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Zhōngguó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yǒu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hěnduō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míngshèng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gǔjī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</a:t>
            </a: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Q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：</a:t>
            </a:r>
            <a:r>
              <a:rPr lang="zh-TW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你去过哪些</a:t>
            </a:r>
            <a:r>
              <a:rPr lang="zh-TW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名胜古迹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？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Nǐ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qùguò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nǎxiē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míngshèng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gǔjī</a:t>
            </a:r>
            <a:endParaRPr lang="en-US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A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：</a:t>
            </a:r>
            <a:r>
              <a:rPr lang="zh-TW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我去过</a:t>
            </a:r>
            <a:r>
              <a:rPr lang="en-US" altLang="zh-TW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C45637A5-EC5C-F741-A16F-A06A3E5EE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1198" y="976021"/>
            <a:ext cx="4917892" cy="490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TW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中国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—</a:t>
            </a:r>
            <a:r>
              <a:rPr lang="zh-TW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北京</a:t>
            </a:r>
            <a:endParaRPr lang="en-US" altLang="zh-TW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zhōngguó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běijīng</a:t>
            </a:r>
            <a:endParaRPr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日本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—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东京</a:t>
            </a: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rìběn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dōngjīng</a:t>
            </a:r>
            <a:endParaRPr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韩国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—</a:t>
            </a:r>
            <a:r>
              <a:rPr lang="zh-TW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首尔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；汉城</a:t>
            </a: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hánguó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shǒu'ěr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hànchéng</a:t>
            </a:r>
            <a:endParaRPr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臺灣</a:t>
            </a:r>
            <a:r>
              <a:rPr lang="en-US" altLang="zh-TW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—</a:t>
            </a:r>
            <a:r>
              <a:rPr lang="zh-TW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台北</a:t>
            </a: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spcBef>
                <a:spcPct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táiwān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táiběi</a:t>
            </a:r>
            <a:endParaRPr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8404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18" y="85057"/>
            <a:ext cx="646869" cy="64686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734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7600" dirty="0">
                <a:latin typeface="KaiTi" panose="02010609060101010101" pitchFamily="49" charset="-122"/>
                <a:ea typeface="KaiTi" panose="02010609060101010101" pitchFamily="49" charset="-122"/>
              </a:rPr>
              <a:t>名胜古迹</a:t>
            </a:r>
            <a:r>
              <a:rPr lang="en-US" altLang="zh-CN" sz="176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112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míngshèng</a:t>
            </a:r>
            <a:r>
              <a:rPr lang="en-US" altLang="zh-CN" sz="11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12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gǔjì</a:t>
            </a:r>
            <a:r>
              <a:rPr lang="en-US" altLang="zh-CN" sz="11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(famous scenic spots and historic sites</a:t>
            </a:r>
            <a:r>
              <a:rPr lang="en-US" altLang="zh-CN" sz="11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       </a:t>
            </a:r>
            <a:r>
              <a:rPr lang="en-US" altLang="zh-CN" sz="12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	</a:t>
            </a:r>
            <a:endParaRPr lang="en-US" altLang="zh-CN" sz="80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95" y="1111710"/>
            <a:ext cx="10182623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Q: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这个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名胜古迹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在哪里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Zhège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míngshèng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gǔjī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zài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nǎlǐ</a:t>
            </a:r>
            <a:endParaRPr lang="en-US" sz="3600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is this famous historic site? </a:t>
            </a:r>
          </a:p>
          <a:p>
            <a:pPr>
              <a:spcBef>
                <a:spcPct val="0"/>
              </a:spcBef>
              <a:buNone/>
            </a:pPr>
            <a:endParaRPr lang="en-US" altLang="zh-CN" sz="36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lvl="0">
              <a:spcBef>
                <a:spcPct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A: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这个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名胜古迹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在</a:t>
            </a:r>
            <a:r>
              <a:rPr lang="zh-TW" altLang="en-US" sz="4800" u="sng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中国北京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。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lvl="0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7935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       </a:t>
            </a:r>
            <a:r>
              <a:rPr lang="en-US" altLang="zh-CN" sz="1800" dirty="0">
                <a:solidFill>
                  <a:srgbClr val="007935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   </a:t>
            </a:r>
            <a:r>
              <a:rPr lang="zh-CN" altLang="en-US" sz="1800" dirty="0">
                <a:solidFill>
                  <a:srgbClr val="007935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Zhège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míngshèng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gǔjī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zài</a:t>
            </a: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zhōngguó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běijīng</a:t>
            </a:r>
            <a:endParaRPr lang="en-US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This famous historic site is in Beijing, China.</a:t>
            </a:r>
          </a:p>
          <a:p>
            <a:pPr lvl="0">
              <a:spcBef>
                <a:spcPct val="0"/>
              </a:spcBef>
              <a:buNone/>
            </a:pP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84DCEC51-5444-4A48-B808-AA01F5945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5209" y="1282700"/>
            <a:ext cx="37973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541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18" y="85057"/>
            <a:ext cx="646869" cy="64686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734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7600" dirty="0">
                <a:latin typeface="KaiTi" panose="02010609060101010101" pitchFamily="49" charset="-122"/>
                <a:ea typeface="KaiTi" panose="02010609060101010101" pitchFamily="49" charset="-122"/>
              </a:rPr>
              <a:t>名胜古迹</a:t>
            </a:r>
            <a:r>
              <a:rPr lang="en-US" altLang="zh-CN" sz="176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112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míngshèng</a:t>
            </a:r>
            <a:r>
              <a:rPr lang="en-US" altLang="zh-CN" sz="11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12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gǔjì</a:t>
            </a:r>
            <a:r>
              <a:rPr lang="en-US" altLang="zh-CN" sz="11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(famous scenic spots and historic sites</a:t>
            </a:r>
            <a:r>
              <a:rPr lang="en-US" altLang="zh-CN" sz="11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       </a:t>
            </a:r>
            <a:r>
              <a:rPr lang="en-US" altLang="zh-CN" sz="12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	</a:t>
            </a:r>
            <a:endParaRPr lang="en-US" altLang="zh-CN" sz="80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09721"/>
            <a:ext cx="10182623" cy="64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Q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：</a:t>
            </a:r>
            <a:r>
              <a:rPr lang="zh-TW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这是哪里的</a:t>
            </a:r>
            <a:r>
              <a:rPr lang="zh-TW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名胜古迹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？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Zhè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shì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nǎlǐ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míngshèng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gǔjī</a:t>
            </a: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is this famous historic site? </a:t>
            </a:r>
            <a:endParaRPr lang="en-US" altLang="zh-CN" sz="1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A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：</a:t>
            </a:r>
            <a:r>
              <a:rPr lang="zh-TW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这是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（</a:t>
            </a:r>
            <a:r>
              <a:rPr lang="zh-TW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在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）</a:t>
            </a:r>
            <a:r>
              <a:rPr lang="zh-TW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中国北京的</a:t>
            </a:r>
            <a:r>
              <a:rPr lang="zh-TW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名胜古迹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。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Zhè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shì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zài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zhōngguó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běijīng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míngshèng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gǔjī</a:t>
            </a:r>
            <a:endParaRPr lang="en-US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famous historic site is in Beijing, China.</a:t>
            </a:r>
          </a:p>
          <a:p>
            <a:pPr>
              <a:spcBef>
                <a:spcPct val="0"/>
              </a:spcBef>
              <a:buNone/>
            </a:pPr>
            <a:endParaRPr lang="en-US" sz="1200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ct val="0"/>
              </a:spcBef>
              <a:buNone/>
            </a:pPr>
            <a:r>
              <a:rPr lang="en-US" altLang="zh-TW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Q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：</a:t>
            </a:r>
            <a:r>
              <a:rPr lang="zh-TW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这个</a:t>
            </a:r>
            <a:r>
              <a:rPr lang="zh-TW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名胜古迹</a:t>
            </a:r>
            <a:r>
              <a:rPr lang="zh-TW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在哪里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？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lvl="0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7935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               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Zhège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míngshèng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gǔjī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zài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nǎlǐ</a:t>
            </a:r>
            <a:endParaRPr lang="en-US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A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：</a:t>
            </a:r>
            <a:r>
              <a:rPr lang="zh-TW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这个</a:t>
            </a:r>
            <a:r>
              <a:rPr lang="zh-TW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名胜古迹</a:t>
            </a:r>
            <a:r>
              <a:rPr lang="zh-TW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在中国北京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。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Zhège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míngshèng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gǔjī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zài</a:t>
            </a: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zhōngguó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běijīng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84DCEC51-5444-4A48-B808-AA01F5945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83973" y="4330700"/>
            <a:ext cx="37973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761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18" y="85057"/>
            <a:ext cx="646869" cy="64686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734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7600" dirty="0">
                <a:latin typeface="KaiTi" panose="02010609060101010101" pitchFamily="49" charset="-122"/>
                <a:ea typeface="KaiTi" panose="02010609060101010101" pitchFamily="49" charset="-122"/>
              </a:rPr>
              <a:t>名胜古迹</a:t>
            </a:r>
            <a:r>
              <a:rPr lang="en-US" altLang="zh-CN" sz="176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112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míngshèng</a:t>
            </a:r>
            <a:r>
              <a:rPr lang="en-US" altLang="zh-CN" sz="11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12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gǔjì</a:t>
            </a:r>
            <a:r>
              <a:rPr lang="en-US" altLang="zh-CN" sz="11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(famous scenic spots and historic sites</a:t>
            </a:r>
            <a:r>
              <a:rPr lang="en-US" altLang="zh-CN" sz="11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       </a:t>
            </a:r>
            <a:r>
              <a:rPr lang="en-US" altLang="zh-CN" sz="12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	</a:t>
            </a:r>
            <a:endParaRPr lang="en-US" altLang="zh-CN" sz="80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45" y="979397"/>
            <a:ext cx="1176151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Q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：你最想去旅游的三个国家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城市？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dirty="0"/>
              <a:t>        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Nǐ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zuì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xiǎng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qù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lǚyóu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sān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gè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guójiā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dirty="0"/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chéngshì</a:t>
            </a:r>
            <a:endParaRPr lang="en-US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28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The three countries/cities that you want to travel the most?</a:t>
            </a:r>
          </a:p>
          <a:p>
            <a:pPr>
              <a:spcBef>
                <a:spcPct val="0"/>
              </a:spcBef>
              <a:buNone/>
            </a:pP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Q: 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你最想看的三个</a:t>
            </a:r>
            <a:r>
              <a:rPr lang="zh-TW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名胜古迹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？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Nǐ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zuì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xiǎng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kàn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sān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gè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míngshèng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gǔjī</a:t>
            </a:r>
            <a:endParaRPr lang="en-US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The three historical sites you want to see the most? </a:t>
            </a:r>
          </a:p>
          <a:p>
            <a:pPr>
              <a:spcBef>
                <a:spcPct val="0"/>
              </a:spcBef>
              <a:buNone/>
            </a:pP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A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：我最想去旅游的三个国家是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__, __ 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和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__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。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Zhè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shì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zài</a:t>
            </a: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zhōngguó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běijīng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míngshèng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gǔjī</a:t>
            </a:r>
            <a:endParaRPr lang="en-US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This famous historic site is in Beijing, China.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807430" y="1825625"/>
            <a:ext cx="1082086" cy="43513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794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18" y="85057"/>
            <a:ext cx="646869" cy="64686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734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28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找图片  </a:t>
            </a:r>
            <a:r>
              <a:rPr lang="zh-CN" altLang="en-US" sz="111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（</a:t>
            </a:r>
            <a:r>
              <a:rPr lang="en-US" altLang="zh-CN" sz="111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Find the pictures)	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45" y="979397"/>
            <a:ext cx="1176151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en-US" altLang="zh-CN" sz="2800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Q: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你最想看的三个</a:t>
            </a:r>
            <a:r>
              <a:rPr lang="zh-TW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名胜古迹</a:t>
            </a:r>
            <a:r>
              <a:rPr lang="zh-TW" altLang="en-US" sz="4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是什么</a:t>
            </a:r>
            <a:r>
              <a:rPr lang="zh-CN" altLang="en-US" sz="4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？</a:t>
            </a:r>
            <a:endParaRPr lang="en-US" altLang="zh-CN" sz="4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Nǐ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zuì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xiǎng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kàn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sān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gè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míngshèng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gǔjī</a:t>
            </a: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shì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shénme</a:t>
            </a:r>
            <a:endParaRPr lang="en-US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The three historical sites you want to see the most? </a:t>
            </a:r>
          </a:p>
          <a:p>
            <a:pPr>
              <a:spcBef>
                <a:spcPct val="0"/>
              </a:spcBef>
              <a:buNone/>
            </a:pP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A: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我最想看的三个</a:t>
            </a:r>
            <a:r>
              <a:rPr lang="zh-TW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名胜古迹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是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__, __ 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和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__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。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zuì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xiǎng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kàn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sān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gè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míngshèng</a:t>
            </a:r>
            <a:r>
              <a:rPr 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gǔjī</a:t>
            </a:r>
            <a:r>
              <a:rPr lang="zh-CN" altLang="en-US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shì</a:t>
            </a:r>
            <a:endParaRPr lang="en-US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28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three famous historic sites I want to see the most are ____, ____ and  ___.</a:t>
            </a:r>
          </a:p>
        </p:txBody>
      </p:sp>
    </p:spTree>
    <p:extLst>
      <p:ext uri="{BB962C8B-B14F-4D97-AF65-F5344CB8AC3E}">
        <p14:creationId xmlns:p14="http://schemas.microsoft.com/office/powerpoint/2010/main" val="29728225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7BFF2FB3-581C-F442-97CE-D63AB36251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20015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第十九课</a:t>
            </a:r>
            <a:r>
              <a:rPr lang="en-US" altLang="zh-TW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对话一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F77AFDCB-9B42-1244-A3EA-6FC6DF4813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2397421"/>
            <a:ext cx="9144000" cy="2992726"/>
          </a:xfrm>
        </p:spPr>
        <p:txBody>
          <a:bodyPr>
            <a:normAutofit/>
          </a:bodyPr>
          <a:lstStyle/>
          <a:p>
            <a:r>
              <a:rPr lang="en-US" sz="48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Yǔ</a:t>
            </a:r>
            <a:r>
              <a:rPr lang="zh-CN" altLang="en-US" sz="48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fǎ</a:t>
            </a:r>
            <a:endParaRPr lang="en-US" sz="48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r>
              <a:rPr lang="zh-TW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语法</a:t>
            </a:r>
            <a:endParaRPr lang="en-US" altLang="zh-TW" sz="9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48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grammar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C995D-4D69-7C46-8EBF-656025F18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952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76" y="126622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32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>
                <a:solidFill>
                  <a:srgbClr val="000000"/>
                </a:solidFill>
                <a:latin typeface="KaiTi" charset="-122"/>
                <a:ea typeface="KaiTi" charset="-122"/>
                <a:cs typeface="KaiTi" charset="-122"/>
              </a:rPr>
              <a:t>不得了</a:t>
            </a:r>
            <a:r>
              <a:rPr lang="en-US" altLang="zh-TW" sz="5400" dirty="0">
                <a:solidFill>
                  <a:srgbClr val="000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bù</a:t>
            </a:r>
            <a:r>
              <a:rPr lang="en-US" altLang="zh-CN" sz="4000" dirty="0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déliǎo</a:t>
            </a:r>
            <a:r>
              <a:rPr lang="en-US" altLang="zh-CN" sz="4000" dirty="0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	</a:t>
            </a:r>
            <a:r>
              <a:rPr lang="en-US" altLang="zh-CN" sz="3600" dirty="0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	(</a:t>
            </a:r>
            <a:r>
              <a:rPr lang="en-US" altLang="zh-CN" sz="4000" dirty="0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extremely)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97645BA1-AEC1-C842-A274-5F910BEAB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75512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buNone/>
            </a:pPr>
            <a:r>
              <a:rPr lang="en-US" altLang="zh-CN" dirty="0">
                <a:ea typeface="宋体" panose="02010600030101010101" pitchFamily="2" charset="-122"/>
              </a:rPr>
              <a:t>The expression indicates a high degree, in the speaker’s judgment, of the attribute signified by the adjective preceding it.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4" y="2408637"/>
            <a:ext cx="10057649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那个地方夏天</a:t>
            </a:r>
            <a:r>
              <a:rPr lang="zh-TW" altLang="en-US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热得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不得了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。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Nà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ge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dìfang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xiàtiān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rè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de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bù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déliǎo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Summer is unbearably hot in that place.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TW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4800" u="sng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坎贝拉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夏天</a:t>
            </a:r>
            <a:r>
              <a:rPr lang="zh-TW" altLang="en-US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热得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不得了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。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          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xiàtiān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rè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de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bù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déliǎo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</a:p>
          <a:p>
            <a:pPr>
              <a:spcBef>
                <a:spcPct val="0"/>
              </a:spcBef>
              <a:buNone/>
            </a:pP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The summer is unbearably hot in 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Canberra.</a:t>
            </a:r>
            <a:endParaRPr lang="en-US" altLang="zh-TW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TW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12" name="Picture 9" descr="C:\Documents and Settings\yan.DINGFAMILY\Local Settings\Temporary Internet Files\Content.IE5\VMME2KCV\MM900236448[1].gif">
            <a:extLst>
              <a:ext uri="{FF2B5EF4-FFF2-40B4-BE49-F238E27FC236}">
                <a16:creationId xmlns:a16="http://schemas.microsoft.com/office/drawing/2014/main" id="{FFD6F4B5-1C85-F242-8E20-71EE8D0311A8}"/>
              </a:ext>
            </a:extLst>
          </p:cNvPr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741" y="3562772"/>
            <a:ext cx="2822687" cy="28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636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7BFF2FB3-581C-F442-97CE-D63AB36251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20015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第十九课</a:t>
            </a:r>
            <a:r>
              <a:rPr lang="en-US" altLang="zh-TW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对话一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F77AFDCB-9B42-1244-A3EA-6FC6DF4813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49097" y="2494404"/>
            <a:ext cx="9144000" cy="2992726"/>
          </a:xfrm>
        </p:spPr>
        <p:txBody>
          <a:bodyPr>
            <a:normAutofit/>
          </a:bodyPr>
          <a:lstStyle/>
          <a:p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Shēng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cí</a:t>
            </a:r>
            <a:endParaRPr lang="en-US" altLang="zh-TW" sz="43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r>
              <a:rPr lang="zh-TW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生词</a:t>
            </a:r>
            <a:endParaRPr lang="en-US" altLang="zh-TW" sz="9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48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vocabulary</a:t>
            </a:r>
          </a:p>
          <a:p>
            <a:endParaRPr lang="en-US" altLang="zh-CN" sz="48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C995D-4D69-7C46-8EBF-656025F18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65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76" y="126622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32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>
                <a:solidFill>
                  <a:srgbClr val="000000"/>
                </a:solidFill>
                <a:latin typeface="KaiTi" charset="-122"/>
                <a:ea typeface="KaiTi" charset="-122"/>
                <a:cs typeface="KaiTi" charset="-122"/>
              </a:rPr>
              <a:t>不得了</a:t>
            </a:r>
            <a:r>
              <a:rPr lang="en-US" altLang="zh-TW" sz="5400" dirty="0">
                <a:solidFill>
                  <a:srgbClr val="000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bù</a:t>
            </a:r>
            <a:r>
              <a:rPr lang="en-US" altLang="zh-CN" sz="4000" dirty="0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déliǎo</a:t>
            </a:r>
            <a:r>
              <a:rPr lang="en-US" altLang="zh-CN" sz="4000" dirty="0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	</a:t>
            </a:r>
            <a:r>
              <a:rPr lang="en-US" altLang="zh-CN" sz="3600" dirty="0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	(</a:t>
            </a:r>
            <a:r>
              <a:rPr lang="en-US" altLang="zh-CN" sz="4000" dirty="0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extremely)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97645BA1-AEC1-C842-A274-5F910BEAB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75512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buNone/>
            </a:pPr>
            <a:r>
              <a:rPr lang="en-US" altLang="zh-CN" dirty="0">
                <a:ea typeface="宋体" panose="02010600030101010101" pitchFamily="2" charset="-122"/>
              </a:rPr>
              <a:t>The expression indicates a high degree, in the speaker’s judgment, of the attribute signified by the adjective preceding it.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92" y="2568492"/>
            <a:ext cx="1122783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 长城上的人多得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不得了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。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8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Chángchéng</a:t>
            </a:r>
            <a:r>
              <a:rPr lang="en-US" altLang="zh-TW" sz="2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28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shàng</a:t>
            </a:r>
            <a:r>
              <a:rPr lang="en-US" altLang="zh-TW" sz="2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de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rén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duō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de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bù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dé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liǎo</a:t>
            </a:r>
            <a:endParaRPr lang="en-US" altLang="zh-TW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There was an incredible number of people on the Great Wall.</a:t>
            </a:r>
          </a:p>
          <a:p>
            <a:pPr>
              <a:spcBef>
                <a:spcPct val="0"/>
              </a:spcBef>
              <a:buNone/>
            </a:pP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1D11DF-82C5-C24B-A8EC-8FE223554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849058" y="4620698"/>
            <a:ext cx="2871785" cy="212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307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68254"/>
            <a:ext cx="690361" cy="6903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097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dirty="0" err="1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Adj</a:t>
            </a:r>
            <a:r>
              <a:rPr lang="en-US" altLang="zh-TW" sz="4000" dirty="0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zh-TW" altLang="en-US" sz="5400" dirty="0">
                <a:solidFill>
                  <a:srgbClr val="000000"/>
                </a:solidFill>
                <a:latin typeface="KaiTi" charset="-122"/>
                <a:ea typeface="KaiTi" charset="-122"/>
                <a:cs typeface="KaiTi" charset="-122"/>
              </a:rPr>
              <a:t>得</a:t>
            </a:r>
            <a:r>
              <a:rPr lang="en-US" altLang="zh-TW" sz="5400" dirty="0">
                <a:solidFill>
                  <a:srgbClr val="000000"/>
                </a:solidFill>
                <a:latin typeface="KaiTi" charset="-122"/>
                <a:ea typeface="KaiTi" charset="-122"/>
                <a:cs typeface="KaiTi" charset="-122"/>
              </a:rPr>
              <a:t>+</a:t>
            </a:r>
            <a:r>
              <a:rPr lang="zh-TW" altLang="en-US" sz="5400" dirty="0">
                <a:solidFill>
                  <a:srgbClr val="000000"/>
                </a:solidFill>
                <a:latin typeface="KaiTi" charset="-122"/>
                <a:ea typeface="KaiTi" charset="-122"/>
                <a:cs typeface="KaiTi" charset="-122"/>
              </a:rPr>
              <a:t>不得了</a:t>
            </a:r>
            <a:r>
              <a:rPr lang="en-US" altLang="zh-TW" sz="5400" dirty="0">
                <a:solidFill>
                  <a:srgbClr val="000000"/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TW" altLang="en-US" sz="5400" dirty="0">
                <a:solidFill>
                  <a:srgbClr val="000000"/>
                </a:solidFill>
                <a:latin typeface="KaiTi" charset="-122"/>
                <a:ea typeface="KaiTi" charset="-122"/>
                <a:cs typeface="KaiTi" charset="-122"/>
              </a:rPr>
              <a:t>极了</a:t>
            </a:r>
            <a:r>
              <a:rPr lang="en-US" altLang="zh-TW" sz="5400" dirty="0">
                <a:solidFill>
                  <a:srgbClr val="000000"/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TW" altLang="en-US" sz="5400" dirty="0">
                <a:solidFill>
                  <a:srgbClr val="000000"/>
                </a:solidFill>
                <a:latin typeface="KaiTi" charset="-122"/>
                <a:ea typeface="KaiTi" charset="-122"/>
                <a:cs typeface="KaiTi" charset="-122"/>
              </a:rPr>
              <a:t>死了  </a:t>
            </a:r>
            <a:r>
              <a:rPr lang="en-US" altLang="zh-CN" sz="3600" dirty="0">
                <a:solidFill>
                  <a:srgbClr val="0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(</a:t>
            </a:r>
            <a:r>
              <a:rPr lang="en-US" altLang="zh-CN" sz="4000" dirty="0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extremely)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60" y="860224"/>
            <a:ext cx="9286122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spcBef>
                <a:spcPts val="0"/>
              </a:spcBef>
            </a:pP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 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上海夏天天气 </a:t>
            </a: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__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得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不得了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。</a:t>
            </a:r>
            <a:endParaRPr lang="en-US" altLang="zh-TW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ts val="0"/>
              </a:spcBef>
              <a:buNone/>
            </a:pPr>
            <a:r>
              <a:rPr lang="en-US" dirty="0"/>
              <a:t>       </a:t>
            </a:r>
            <a:r>
              <a:rPr lang="en-US" dirty="0" err="1">
                <a:solidFill>
                  <a:srgbClr val="007935"/>
                </a:solidFill>
              </a:rPr>
              <a:t>Shànghǎi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xiàtiān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tiānqì</a:t>
            </a:r>
            <a:r>
              <a:rPr lang="en-US" dirty="0">
                <a:solidFill>
                  <a:srgbClr val="007935"/>
                </a:solidFill>
              </a:rPr>
              <a:t>         </a:t>
            </a:r>
            <a:r>
              <a:rPr lang="en-US" dirty="0" err="1">
                <a:solidFill>
                  <a:srgbClr val="007935"/>
                </a:solidFill>
              </a:rPr>
              <a:t>dé</a:t>
            </a:r>
            <a:r>
              <a:rPr lang="en-US" dirty="0">
                <a:solidFill>
                  <a:srgbClr val="007935"/>
                </a:solidFill>
              </a:rPr>
              <a:t>  </a:t>
            </a:r>
            <a:r>
              <a:rPr lang="en-US" dirty="0" err="1">
                <a:solidFill>
                  <a:srgbClr val="007935"/>
                </a:solidFill>
              </a:rPr>
              <a:t>bù</a:t>
            </a:r>
            <a:r>
              <a:rPr lang="en-US" dirty="0">
                <a:solidFill>
                  <a:srgbClr val="007935"/>
                </a:solidFill>
              </a:rPr>
              <a:t>  </a:t>
            </a:r>
            <a:r>
              <a:rPr lang="en-US" dirty="0" err="1">
                <a:solidFill>
                  <a:srgbClr val="007935"/>
                </a:solidFill>
              </a:rPr>
              <a:t>dé</a:t>
            </a:r>
            <a:r>
              <a:rPr lang="en-US" dirty="0">
                <a:solidFill>
                  <a:srgbClr val="007935"/>
                </a:solidFill>
              </a:rPr>
              <a:t>  li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ts val="0"/>
              </a:spcBef>
              <a:buNone/>
            </a:pP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  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北京的名胜古迹</a:t>
            </a: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___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得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不得了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。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ts val="0"/>
              </a:spcBef>
              <a:buNone/>
            </a:pP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  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寒假飞机票</a:t>
            </a: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__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得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不得了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。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ts val="0"/>
              </a:spcBef>
              <a:buNone/>
            </a:pPr>
            <a:endParaRPr lang="en-US" altLang="zh-CN" sz="2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 marL="685800" indent="-685800">
              <a:spcBef>
                <a:spcPts val="0"/>
              </a:spcBef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那个地方漂亮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极了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。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ts val="0"/>
              </a:spcBef>
              <a:buNone/>
            </a:pPr>
            <a:r>
              <a:rPr lang="en-US" dirty="0">
                <a:solidFill>
                  <a:srgbClr val="007935"/>
                </a:solidFill>
              </a:rPr>
              <a:t>        </a:t>
            </a:r>
            <a:r>
              <a:rPr lang="en-US" sz="3600" dirty="0" err="1">
                <a:solidFill>
                  <a:srgbClr val="007935"/>
                </a:solidFill>
                <a:latin typeface="+mn-lt"/>
              </a:rPr>
              <a:t>Nàgè</a:t>
            </a:r>
            <a:r>
              <a:rPr lang="en-US" sz="3600" dirty="0">
                <a:solidFill>
                  <a:srgbClr val="007935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+mn-lt"/>
              </a:rPr>
              <a:t>dìfāng</a:t>
            </a:r>
            <a:r>
              <a:rPr lang="en-US" sz="3600" dirty="0">
                <a:solidFill>
                  <a:srgbClr val="007935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+mn-lt"/>
              </a:rPr>
              <a:t>piàoliang</a:t>
            </a:r>
            <a:r>
              <a:rPr lang="en-US" sz="3600" dirty="0">
                <a:solidFill>
                  <a:srgbClr val="007935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+mn-lt"/>
              </a:rPr>
              <a:t>jí</a:t>
            </a:r>
            <a:r>
              <a:rPr lang="en-US" sz="3600" dirty="0">
                <a:solidFill>
                  <a:srgbClr val="C00000"/>
                </a:solidFill>
                <a:latin typeface="+mn-lt"/>
              </a:rPr>
              <a:t> le</a:t>
            </a:r>
            <a:endParaRPr lang="zh-CN" altLang="en-US" sz="5400" dirty="0">
              <a:solidFill>
                <a:srgbClr val="C00000"/>
              </a:solidFill>
              <a:latin typeface="+mn-lt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ts val="0"/>
              </a:spcBef>
              <a:buNone/>
            </a:pPr>
            <a:r>
              <a:rPr lang="zh-TW" altLang="en-US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That place is extremely beautiful.</a:t>
            </a:r>
          </a:p>
          <a:p>
            <a:pPr marL="685800" indent="-685800">
              <a:spcBef>
                <a:spcPts val="0"/>
              </a:spcBef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我累死了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charset="0"/>
              </a:rPr>
              <a:t>。</a:t>
            </a:r>
            <a:endParaRPr lang="en-US" altLang="zh-TW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  <a:p>
            <a:pPr>
              <a:spcBef>
                <a:spcPts val="0"/>
              </a:spcBef>
              <a:buNone/>
            </a:pPr>
            <a:r>
              <a:rPr lang="zh-TW" altLang="en-US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 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 am tired to death.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1D11DF-82C5-C24B-A8EC-8FE223554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849058" y="4620698"/>
            <a:ext cx="2871785" cy="212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189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7BFF2FB3-581C-F442-97CE-D63AB36251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20015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第十九课</a:t>
            </a:r>
            <a:r>
              <a:rPr lang="en-US" altLang="zh-TW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对话二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F77AFDCB-9B42-1244-A3EA-6FC6DF4813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49097" y="2494404"/>
            <a:ext cx="9144000" cy="2992726"/>
          </a:xfrm>
        </p:spPr>
        <p:txBody>
          <a:bodyPr>
            <a:normAutofit/>
          </a:bodyPr>
          <a:lstStyle/>
          <a:p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Shēng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cí</a:t>
            </a:r>
            <a:endParaRPr lang="en-US" altLang="zh-TW" sz="43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r>
              <a:rPr lang="zh-TW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生词</a:t>
            </a:r>
            <a:endParaRPr lang="en-US" altLang="zh-TW" sz="9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48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vocabulary</a:t>
            </a:r>
          </a:p>
          <a:p>
            <a:endParaRPr lang="en-US" altLang="zh-CN" sz="48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C995D-4D69-7C46-8EBF-656025F18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154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D8A9D-3D82-BA49-BC86-94D32C6C2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0" y="1874837"/>
            <a:ext cx="3843338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单程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SimSun" panose="02010600030101010101" pitchFamily="2" charset="-122"/>
              </a:rPr>
              <a:t>Dānchéng</a:t>
            </a:r>
            <a:endParaRPr lang="en-US" altLang="zh-CN" sz="3600" dirty="0">
              <a:ea typeface="SimSun" panose="02010600030101010101" pitchFamily="2" charset="-122"/>
            </a:endParaRPr>
          </a:p>
          <a:p>
            <a:r>
              <a:rPr lang="en-US" altLang="zh-CN" sz="3600" dirty="0">
                <a:ea typeface="SimSun" panose="02010600030101010101" pitchFamily="2" charset="-122"/>
              </a:rPr>
              <a:t>one-way trip </a:t>
            </a:r>
          </a:p>
          <a:p>
            <a:r>
              <a:rPr lang="en-US" altLang="zh-CN" dirty="0">
                <a:ea typeface="SimSun" panose="02010600030101010101" pitchFamily="2" charset="-122"/>
              </a:rPr>
              <a:t>n</a:t>
            </a:r>
            <a:endParaRPr lang="zh-CN" altLang="en-US" dirty="0">
              <a:ea typeface="SimSun" panose="02010600030101010101" pitchFamily="2" charset="-122"/>
            </a:endParaRPr>
          </a:p>
        </p:txBody>
      </p:sp>
      <p:pic>
        <p:nvPicPr>
          <p:cNvPr id="17411" name="Picture 2" descr="C:\Documents and Settings\yan.DINGFAMILY\Local Settings\Temporary Internet Files\Content.IE5\U11Y03IA\MM900283797[1].gif">
            <a:extLst>
              <a:ext uri="{FF2B5EF4-FFF2-40B4-BE49-F238E27FC236}">
                <a16:creationId xmlns:a16="http://schemas.microsoft.com/office/drawing/2014/main" id="{42A2C9C3-D774-2546-AFF2-17B1A2C5F8DC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0" y="2492375"/>
            <a:ext cx="3843338" cy="3733800"/>
          </a:xfrm>
          <a:noFill/>
        </p:spPr>
      </p:pic>
    </p:spTree>
    <p:extLst>
      <p:ext uri="{BB962C8B-B14F-4D97-AF65-F5344CB8AC3E}">
        <p14:creationId xmlns:p14="http://schemas.microsoft.com/office/powerpoint/2010/main" val="55400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99DA2-041A-6742-8694-6227F8659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58323" y="1825625"/>
            <a:ext cx="6186055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往返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SimSun" panose="02010600030101010101" pitchFamily="2" charset="-122"/>
              </a:rPr>
              <a:t>Wǎngfǎn</a:t>
            </a:r>
            <a:endParaRPr lang="en-US" altLang="zh-CN" sz="3600" dirty="0">
              <a:ea typeface="SimSun" panose="02010600030101010101" pitchFamily="2" charset="-122"/>
            </a:endParaRPr>
          </a:p>
          <a:p>
            <a:r>
              <a:rPr lang="en-US" altLang="zh-CN" sz="3600" dirty="0">
                <a:ea typeface="SimSun" panose="02010600030101010101" pitchFamily="2" charset="-122"/>
              </a:rPr>
              <a:t>make a round trip; </a:t>
            </a:r>
          </a:p>
          <a:p>
            <a:pPr marL="0" indent="0">
              <a:buNone/>
            </a:pPr>
            <a:r>
              <a:rPr lang="zh-CN" altLang="en-US" sz="3600" dirty="0">
                <a:ea typeface="SimSun" panose="02010600030101010101" pitchFamily="2" charset="-122"/>
              </a:rPr>
              <a:t>  </a:t>
            </a:r>
            <a:r>
              <a:rPr lang="en-US" altLang="zh-CN" sz="3600" dirty="0">
                <a:ea typeface="SimSun" panose="02010600030101010101" pitchFamily="2" charset="-122"/>
              </a:rPr>
              <a:t>go there and back </a:t>
            </a:r>
          </a:p>
          <a:p>
            <a:r>
              <a:rPr lang="en-US" altLang="zh-CN" dirty="0">
                <a:ea typeface="SimSun" panose="02010600030101010101" pitchFamily="2" charset="-122"/>
              </a:rPr>
              <a:t>v</a:t>
            </a:r>
            <a:endParaRPr lang="zh-CN" altLang="en-US" dirty="0">
              <a:ea typeface="SimSun" panose="02010600030101010101" pitchFamily="2" charset="-122"/>
            </a:endParaRPr>
          </a:p>
        </p:txBody>
      </p:sp>
      <p:pic>
        <p:nvPicPr>
          <p:cNvPr id="18435" name="Picture 4" descr="C:\Documents and Settings\yan.DINGFAMILY\Local Settings\Temporary Internet Files\Content.IE5\N6BUAKLR\MM900163036[1].gif">
            <a:extLst>
              <a:ext uri="{FF2B5EF4-FFF2-40B4-BE49-F238E27FC236}">
                <a16:creationId xmlns:a16="http://schemas.microsoft.com/office/drawing/2014/main" id="{4A2E6278-E65B-7C43-AFE2-724BABB09B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65" y="1625312"/>
            <a:ext cx="357981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C:\Documents and Settings\yan.DINGFAMILY\Local Settings\Temporary Internet Files\Content.IE5\N6BUAKLR\MM900163036[1].gif">
            <a:extLst>
              <a:ext uri="{FF2B5EF4-FFF2-40B4-BE49-F238E27FC236}">
                <a16:creationId xmlns:a16="http://schemas.microsoft.com/office/drawing/2014/main" id="{0736F3A5-C40C-7443-8B6F-0C26D90C1C3E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253865" y="4001294"/>
            <a:ext cx="3455988" cy="2303462"/>
          </a:xfrm>
          <a:noFill/>
        </p:spPr>
      </p:pic>
    </p:spTree>
    <p:extLst>
      <p:ext uri="{BB962C8B-B14F-4D97-AF65-F5344CB8AC3E}">
        <p14:creationId xmlns:p14="http://schemas.microsoft.com/office/powerpoint/2010/main" val="25794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866C1-02AC-4F46-83C9-6169F5FAD8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7182" y="1631661"/>
            <a:ext cx="3535218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航空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SimSun" panose="02010600030101010101" pitchFamily="2" charset="-122"/>
              </a:rPr>
              <a:t>hángkōng</a:t>
            </a:r>
            <a:r>
              <a:rPr lang="en-US" altLang="zh-CN" sz="3600" dirty="0">
                <a:ea typeface="SimSun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SimSun" panose="02010600030101010101" pitchFamily="2" charset="-122"/>
              </a:rPr>
              <a:t>aviation</a:t>
            </a:r>
          </a:p>
          <a:p>
            <a:r>
              <a:rPr lang="en-US" altLang="zh-CN" dirty="0">
                <a:ea typeface="SimSun" panose="02010600030101010101" pitchFamily="2" charset="-122"/>
              </a:rPr>
              <a:t>n</a:t>
            </a:r>
            <a:endParaRPr lang="zh-CN" altLang="en-US" dirty="0">
              <a:ea typeface="SimSun" panose="02010600030101010101" pitchFamily="2" charset="-122"/>
            </a:endParaRPr>
          </a:p>
        </p:txBody>
      </p:sp>
      <p:pic>
        <p:nvPicPr>
          <p:cNvPr id="6" name="Picture 2" descr="C:\Documents and Settings\yan.DINGFAMILY\Local Settings\Temporary Internet Files\Content.IE5\U11Y03IA\MM900365176[1].gif">
            <a:extLst>
              <a:ext uri="{FF2B5EF4-FFF2-40B4-BE49-F238E27FC236}">
                <a16:creationId xmlns:a16="http://schemas.microsoft.com/office/drawing/2014/main" id="{C1511081-57ED-C348-9F7C-DD3A81B46C5C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74325" y="1971886"/>
            <a:ext cx="3837709" cy="417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38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1E73D-73F8-AF4F-B890-5A06830514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7182" y="1669833"/>
            <a:ext cx="4398818" cy="3525621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航班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SimSun" panose="02010600030101010101" pitchFamily="2" charset="-122"/>
              </a:rPr>
              <a:t>Hángbān</a:t>
            </a:r>
            <a:endParaRPr lang="en-US" altLang="zh-CN" sz="3600" dirty="0">
              <a:ea typeface="SimSun" panose="02010600030101010101" pitchFamily="2" charset="-122"/>
            </a:endParaRPr>
          </a:p>
          <a:p>
            <a:r>
              <a:rPr lang="en-US" altLang="zh-CN" sz="3600" dirty="0">
                <a:ea typeface="SimSun" panose="02010600030101010101" pitchFamily="2" charset="-122"/>
              </a:rPr>
              <a:t>scheduled flight </a:t>
            </a:r>
          </a:p>
          <a:p>
            <a:r>
              <a:rPr lang="en-US" altLang="zh-CN" dirty="0">
                <a:ea typeface="SimSun" panose="02010600030101010101" pitchFamily="2" charset="-122"/>
              </a:rPr>
              <a:t>n</a:t>
            </a:r>
            <a:endParaRPr lang="zh-CN" altLang="en-US" dirty="0">
              <a:ea typeface="SimSun" panose="02010600030101010101" pitchFamily="2" charset="-122"/>
            </a:endParaRPr>
          </a:p>
        </p:txBody>
      </p:sp>
      <p:pic>
        <p:nvPicPr>
          <p:cNvPr id="6" name="Picture 3" descr="C:\Documents and Settings\yan.DINGFAMILY\Local Settings\Temporary Internet Files\Content.IE5\BT86VC5O\MM900300547[1].gif">
            <a:extLst>
              <a:ext uri="{FF2B5EF4-FFF2-40B4-BE49-F238E27FC236}">
                <a16:creationId xmlns:a16="http://schemas.microsoft.com/office/drawing/2014/main" id="{DCC2A71C-9F9F-B542-A87C-FBB6BE0B3D54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109" y="1669833"/>
            <a:ext cx="3760663" cy="352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6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805B8-3A6D-9640-8BB5-7060D01801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0365" y="1973739"/>
            <a:ext cx="3519054" cy="3827030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直飞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SimSun" panose="02010600030101010101" pitchFamily="2" charset="-122"/>
              </a:rPr>
              <a:t>zhí</a:t>
            </a:r>
            <a:r>
              <a:rPr lang="en-US" altLang="zh-CN" sz="3600" dirty="0"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ea typeface="SimSun" panose="02010600030101010101" pitchFamily="2" charset="-122"/>
              </a:rPr>
              <a:t>fēi</a:t>
            </a:r>
            <a:r>
              <a:rPr lang="en-US" altLang="zh-CN" sz="3600" dirty="0">
                <a:ea typeface="SimSun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SimSun" panose="02010600030101010101" pitchFamily="2" charset="-122"/>
              </a:rPr>
              <a:t>fly directly </a:t>
            </a:r>
          </a:p>
        </p:txBody>
      </p:sp>
      <p:pic>
        <p:nvPicPr>
          <p:cNvPr id="6" name="Picture 3" descr="C:\Documents and Settings\yan.DINGFAMILY\Local Settings\Temporary Internet Files\Content.IE5\BT86VC5O\MM900288894[1].gif">
            <a:extLst>
              <a:ext uri="{FF2B5EF4-FFF2-40B4-BE49-F238E27FC236}">
                <a16:creationId xmlns:a16="http://schemas.microsoft.com/office/drawing/2014/main" id="{E7A9D624-304E-8D40-9E24-99DECC73BA5A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182" y="1973739"/>
            <a:ext cx="3920836" cy="261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77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BA1B0-8D15-2947-A18A-CA4F8B86F5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74273" y="1825625"/>
            <a:ext cx="4218709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转机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SimSun" panose="02010600030101010101" pitchFamily="2" charset="-122"/>
              </a:rPr>
              <a:t>zhuǎn</a:t>
            </a:r>
            <a:r>
              <a:rPr lang="en-US" altLang="zh-CN" sz="3600" dirty="0"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ea typeface="SimSun" panose="02010600030101010101" pitchFamily="2" charset="-122"/>
              </a:rPr>
              <a:t>jī</a:t>
            </a:r>
            <a:r>
              <a:rPr lang="en-US" altLang="zh-CN" sz="3600" dirty="0">
                <a:ea typeface="SimSun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SimSun" panose="02010600030101010101" pitchFamily="2" charset="-122"/>
              </a:rPr>
              <a:t>change planes</a:t>
            </a:r>
          </a:p>
          <a:p>
            <a:endParaRPr lang="en-US" altLang="zh-CN" dirty="0">
              <a:ea typeface="SimSun" panose="02010600030101010101" pitchFamily="2" charset="-122"/>
            </a:endParaRPr>
          </a:p>
          <a:p>
            <a:r>
              <a:rPr lang="en-US" altLang="zh-CN" dirty="0" err="1">
                <a:ea typeface="SimSun" panose="02010600030101010101" pitchFamily="2" charset="-122"/>
              </a:rPr>
              <a:t>vo</a:t>
            </a:r>
            <a:endParaRPr lang="zh-CN" altLang="en-US" dirty="0">
              <a:ea typeface="SimSun" panose="02010600030101010101" pitchFamily="2" charset="-122"/>
            </a:endParaRPr>
          </a:p>
        </p:txBody>
      </p:sp>
      <p:pic>
        <p:nvPicPr>
          <p:cNvPr id="6" name="Picture 4" descr="C:\Documents and Settings\yan.DINGFAMILY\Local Settings\Temporary Internet Files\Content.IE5\N6BUAKLR\MM900336836[1].gif">
            <a:extLst>
              <a:ext uri="{FF2B5EF4-FFF2-40B4-BE49-F238E27FC236}">
                <a16:creationId xmlns:a16="http://schemas.microsoft.com/office/drawing/2014/main" id="{FD1B5470-F243-164B-89CF-BC4FCA093E93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733" y="1825625"/>
            <a:ext cx="3933439" cy="379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53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59725-7AA6-D645-BFD9-5600656521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32287" y="1660481"/>
            <a:ext cx="4942357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打折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SimSun" panose="02010600030101010101" pitchFamily="2" charset="-122"/>
              </a:rPr>
              <a:t>dǎ</a:t>
            </a:r>
            <a:r>
              <a:rPr lang="en-US" altLang="zh-CN" sz="3600" dirty="0"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ea typeface="SimSun" panose="02010600030101010101" pitchFamily="2" charset="-122"/>
              </a:rPr>
              <a:t>zhé</a:t>
            </a:r>
            <a:endParaRPr lang="en-US" altLang="zh-CN" sz="3600" dirty="0">
              <a:ea typeface="SimSun" panose="02010600030101010101" pitchFamily="2" charset="-122"/>
            </a:endParaRPr>
          </a:p>
          <a:p>
            <a:r>
              <a:rPr lang="en-US" altLang="zh-CN" sz="3600" dirty="0">
                <a:ea typeface="SimSun" panose="02010600030101010101" pitchFamily="2" charset="-122"/>
              </a:rPr>
              <a:t>to sell at a discount; </a:t>
            </a:r>
          </a:p>
          <a:p>
            <a:pPr marL="0" indent="0">
              <a:buNone/>
            </a:pPr>
            <a:r>
              <a:rPr lang="zh-CN" altLang="en-US" sz="3600" dirty="0">
                <a:ea typeface="SimSun" panose="02010600030101010101" pitchFamily="2" charset="-122"/>
              </a:rPr>
              <a:t>  </a:t>
            </a:r>
            <a:r>
              <a:rPr lang="en-US" altLang="zh-CN" sz="3600" dirty="0">
                <a:ea typeface="SimSun" panose="02010600030101010101" pitchFamily="2" charset="-122"/>
              </a:rPr>
              <a:t>to give a discount </a:t>
            </a:r>
          </a:p>
          <a:p>
            <a:r>
              <a:rPr lang="en-US" altLang="zh-CN" dirty="0" err="1">
                <a:ea typeface="SimSun" panose="02010600030101010101" pitchFamily="2" charset="-122"/>
              </a:rPr>
              <a:t>vo</a:t>
            </a:r>
            <a:endParaRPr lang="zh-CN" altLang="en-US" dirty="0">
              <a:ea typeface="SimSun" panose="02010600030101010101" pitchFamily="2" charset="-122"/>
            </a:endParaRPr>
          </a:p>
        </p:txBody>
      </p:sp>
      <p:pic>
        <p:nvPicPr>
          <p:cNvPr id="7" name="Picture 2" descr="C:\Documents and Settings\yan.DINGFAMILY\Local Settings\Temporary Internet Files\Content.IE5\VMME2KCV\MC900060196[1].wmf">
            <a:extLst>
              <a:ext uri="{FF2B5EF4-FFF2-40B4-BE49-F238E27FC236}">
                <a16:creationId xmlns:a16="http://schemas.microsoft.com/office/drawing/2014/main" id="{1C635A74-35FE-0F4F-B948-195C714849F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31" y="1894700"/>
            <a:ext cx="2931168" cy="35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Documents and Settings\yan.DINGFAMILY\Local Settings\Temporary Internet Files\Content.IE5\N6BUAKLR\MC900127674[1].wmf">
            <a:extLst>
              <a:ext uri="{FF2B5EF4-FFF2-40B4-BE49-F238E27FC236}">
                <a16:creationId xmlns:a16="http://schemas.microsoft.com/office/drawing/2014/main" id="{BCD1E939-AFF8-8A44-A893-6718DC541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44" y="1894701"/>
            <a:ext cx="1185315" cy="153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96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E1830-625F-0343-A48D-6822C662CE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父母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fùmǔ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parents; father and mother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2" descr="C:\Documents and Settings\yan.DINGFAMILY\Local Settings\Temporary Internet Files\Content.IE5\U11Y03IA\MC900048414[1].wmf">
            <a:extLst>
              <a:ext uri="{FF2B5EF4-FFF2-40B4-BE49-F238E27FC236}">
                <a16:creationId xmlns:a16="http://schemas.microsoft.com/office/drawing/2014/main" id="{8384F0B3-197A-B24B-837E-168615D722E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932" y="1825625"/>
            <a:ext cx="313213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0780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25084-04A1-8C4E-9361-B904E1D623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33013" y="1794740"/>
            <a:ext cx="4509654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靠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dirty="0" err="1">
                <a:ea typeface="SimSun" panose="02010600030101010101" pitchFamily="2" charset="-122"/>
              </a:rPr>
              <a:t>kào</a:t>
            </a:r>
            <a:r>
              <a:rPr lang="en-US" altLang="zh-CN" dirty="0">
                <a:ea typeface="SimSun" panose="02010600030101010101" pitchFamily="2" charset="-122"/>
              </a:rPr>
              <a:t> </a:t>
            </a:r>
          </a:p>
          <a:p>
            <a:r>
              <a:rPr lang="en-US" altLang="zh-CN" dirty="0">
                <a:ea typeface="SimSun" panose="02010600030101010101" pitchFamily="2" charset="-122"/>
              </a:rPr>
              <a:t>to lean on; to lean against; </a:t>
            </a:r>
          </a:p>
          <a:p>
            <a:pPr marL="0" indent="0">
              <a:buNone/>
            </a:pPr>
            <a:r>
              <a:rPr lang="zh-CN" altLang="en-US" dirty="0">
                <a:ea typeface="SimSun" panose="02010600030101010101" pitchFamily="2" charset="-122"/>
              </a:rPr>
              <a:t>   </a:t>
            </a:r>
            <a:r>
              <a:rPr lang="en-US" altLang="zh-CN" dirty="0">
                <a:ea typeface="SimSun" panose="02010600030101010101" pitchFamily="2" charset="-122"/>
              </a:rPr>
              <a:t>to be next to</a:t>
            </a:r>
          </a:p>
          <a:p>
            <a:r>
              <a:rPr lang="en-US" altLang="zh-CN" dirty="0">
                <a:ea typeface="SimSun" panose="02010600030101010101" pitchFamily="2" charset="-122"/>
              </a:rPr>
              <a:t>v</a:t>
            </a:r>
            <a:endParaRPr lang="zh-CN" altLang="en-US" dirty="0">
              <a:ea typeface="SimSun" panose="02010600030101010101" pitchFamily="2" charset="-122"/>
            </a:endParaRPr>
          </a:p>
        </p:txBody>
      </p:sp>
      <p:pic>
        <p:nvPicPr>
          <p:cNvPr id="6" name="Picture 2" descr="C:\Documents and Settings\yan.DINGFAMILY\Local Settings\Temporary Internet Files\Content.IE5\VMME2KCV\MM900303321[2].gif">
            <a:extLst>
              <a:ext uri="{FF2B5EF4-FFF2-40B4-BE49-F238E27FC236}">
                <a16:creationId xmlns:a16="http://schemas.microsoft.com/office/drawing/2014/main" id="{F9054DB0-1ECF-A14C-8EF0-EF08688EB80E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667" y="1794740"/>
            <a:ext cx="3924393" cy="340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2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80AF9-E04C-4C40-AB2C-CF6E4127EF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9800" y="1797916"/>
            <a:ext cx="3498273" cy="3624821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窗戶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SimSun" panose="02010600030101010101" pitchFamily="2" charset="-122"/>
              </a:rPr>
              <a:t>chuānghu</a:t>
            </a:r>
            <a:r>
              <a:rPr lang="en-US" altLang="zh-CN" sz="3600" dirty="0">
                <a:ea typeface="SimSun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SimSun" panose="02010600030101010101" pitchFamily="2" charset="-122"/>
              </a:rPr>
              <a:t>window</a:t>
            </a:r>
          </a:p>
          <a:p>
            <a:r>
              <a:rPr lang="en-US" altLang="zh-CN" dirty="0">
                <a:ea typeface="SimSun" panose="02010600030101010101" pitchFamily="2" charset="-122"/>
              </a:rPr>
              <a:t>n</a:t>
            </a:r>
            <a:endParaRPr lang="zh-CN" altLang="en-US" dirty="0">
              <a:ea typeface="SimSun" panose="02010600030101010101" pitchFamily="2" charset="-122"/>
            </a:endParaRPr>
          </a:p>
        </p:txBody>
      </p:sp>
      <p:pic>
        <p:nvPicPr>
          <p:cNvPr id="6" name="Picture 3" descr="C:\Documents and Settings\yan.DINGFAMILY\Local Settings\Temporary Internet Files\Content.IE5\VMME2KCV\MM900318139[1].gif">
            <a:extLst>
              <a:ext uri="{FF2B5EF4-FFF2-40B4-BE49-F238E27FC236}">
                <a16:creationId xmlns:a16="http://schemas.microsoft.com/office/drawing/2014/main" id="{007117ED-E05B-1545-99DF-B898DC85080D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866" y="1797915"/>
            <a:ext cx="2854547" cy="362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1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3A37F-58B7-4E4A-8CBD-B98CDCF52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52600" y="1903126"/>
            <a:ext cx="3969327" cy="3355975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走道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SimSun" panose="02010600030101010101" pitchFamily="2" charset="-122"/>
              </a:rPr>
              <a:t>zǒudào</a:t>
            </a:r>
            <a:r>
              <a:rPr lang="en-US" altLang="zh-CN" sz="3600" dirty="0">
                <a:ea typeface="SimSun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SimSun" panose="02010600030101010101" pitchFamily="2" charset="-122"/>
              </a:rPr>
              <a:t>aisle</a:t>
            </a:r>
          </a:p>
          <a:p>
            <a:r>
              <a:rPr lang="en-US" altLang="zh-CN" dirty="0">
                <a:ea typeface="SimSun" panose="02010600030101010101" pitchFamily="2" charset="-122"/>
              </a:rPr>
              <a:t>n</a:t>
            </a:r>
            <a:endParaRPr lang="zh-CN" altLang="en-US" dirty="0">
              <a:ea typeface="SimSun" panose="02010600030101010101" pitchFamily="2" charset="-122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F67AAB-0F1A-EA4E-B2A4-46F69E44E11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3126"/>
            <a:ext cx="4644692" cy="305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36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B5221-2AB1-4C43-9295-E0DE58B2D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1222" y="1853334"/>
            <a:ext cx="5729432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份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SimSun" panose="02010600030101010101" pitchFamily="2" charset="-122"/>
              </a:rPr>
              <a:t>Fèn</a:t>
            </a:r>
            <a:endParaRPr lang="en-US" altLang="zh-CN" sz="3600" dirty="0">
              <a:ea typeface="SimSun" panose="02010600030101010101" pitchFamily="2" charset="-122"/>
            </a:endParaRPr>
          </a:p>
          <a:p>
            <a:r>
              <a:rPr lang="en-US" altLang="zh-CN" sz="3600" dirty="0">
                <a:ea typeface="SimSun" panose="02010600030101010101" pitchFamily="2" charset="-122"/>
              </a:rPr>
              <a:t>measure word for meal order, job </a:t>
            </a:r>
          </a:p>
          <a:p>
            <a:r>
              <a:rPr lang="en-US" altLang="zh-CN" dirty="0">
                <a:ea typeface="SimSun" panose="02010600030101010101" pitchFamily="2" charset="-122"/>
              </a:rPr>
              <a:t>m</a:t>
            </a:r>
            <a:endParaRPr lang="zh-CN" altLang="en-US" dirty="0">
              <a:ea typeface="SimSun" panose="02010600030101010101" pitchFamily="2" charset="-122"/>
            </a:endParaRPr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C2AE867D-06E0-DF4A-9FC4-47D9899DD3A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6178" y="2011362"/>
            <a:ext cx="3784600" cy="2835275"/>
          </a:xfrm>
          <a:noFill/>
        </p:spPr>
      </p:pic>
    </p:spTree>
    <p:extLst>
      <p:ext uri="{BB962C8B-B14F-4D97-AF65-F5344CB8AC3E}">
        <p14:creationId xmlns:p14="http://schemas.microsoft.com/office/powerpoint/2010/main" val="191717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80083-D9D4-2348-BDDB-1D860B10F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38202" y="1881043"/>
            <a:ext cx="3977689" cy="3619211"/>
          </a:xfrm>
        </p:spPr>
        <p:txBody>
          <a:bodyPr/>
          <a:lstStyle/>
          <a:p>
            <a:r>
              <a:rPr lang="zh-CN" altLang="pt-BR" sz="6600" dirty="0">
                <a:latin typeface="KaiTi" panose="02010609060101010101" pitchFamily="49" charset="-122"/>
                <a:ea typeface="KaiTi" panose="02010609060101010101" pitchFamily="49" charset="-122"/>
              </a:rPr>
              <a:t>素餐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pt-BR" altLang="zh-CN" sz="3600" dirty="0" err="1">
                <a:ea typeface="SimSun" panose="02010600030101010101" pitchFamily="2" charset="-122"/>
              </a:rPr>
              <a:t>sùcān</a:t>
            </a:r>
            <a:r>
              <a:rPr lang="pt-BR" altLang="zh-CN" sz="3600" dirty="0">
                <a:ea typeface="SimSun" panose="02010600030101010101" pitchFamily="2" charset="-122"/>
              </a:rPr>
              <a:t> </a:t>
            </a:r>
          </a:p>
          <a:p>
            <a:r>
              <a:rPr lang="pt-BR" altLang="zh-CN" sz="3600" dirty="0" err="1">
                <a:ea typeface="SimSun" panose="02010600030101010101" pitchFamily="2" charset="-122"/>
              </a:rPr>
              <a:t>vegetarian</a:t>
            </a:r>
            <a:r>
              <a:rPr lang="pt-BR" altLang="zh-CN" sz="3600" dirty="0">
                <a:ea typeface="SimSun" panose="02010600030101010101" pitchFamily="2" charset="-122"/>
              </a:rPr>
              <a:t> me</a:t>
            </a:r>
            <a:r>
              <a:rPr lang="en-US" altLang="zh-CN" sz="3600" dirty="0">
                <a:ea typeface="SimSun" panose="02010600030101010101" pitchFamily="2" charset="-122"/>
              </a:rPr>
              <a:t>al</a:t>
            </a:r>
            <a:endParaRPr lang="pt-BR" altLang="zh-CN" sz="3600" dirty="0">
              <a:ea typeface="SimSun" panose="02010600030101010101" pitchFamily="2" charset="-122"/>
            </a:endParaRPr>
          </a:p>
          <a:p>
            <a:r>
              <a:rPr lang="pt-BR" altLang="zh-CN" dirty="0" err="1">
                <a:ea typeface="SimSun" panose="02010600030101010101" pitchFamily="2" charset="-122"/>
              </a:rPr>
              <a:t>n</a:t>
            </a:r>
            <a:endParaRPr lang="zh-CN" altLang="en-US" dirty="0">
              <a:ea typeface="SimSun" panose="02010600030101010101" pitchFamily="2" charset="-122"/>
            </a:endParaRPr>
          </a:p>
        </p:txBody>
      </p:sp>
      <p:pic>
        <p:nvPicPr>
          <p:cNvPr id="6" name="Picture 3" descr="C:\Documents and Settings\yan.DINGFAMILY\Local Settings\Temporary Internet Files\Content.IE5\BT86VC5O\MP900438794[1].jpg">
            <a:extLst>
              <a:ext uri="{FF2B5EF4-FFF2-40B4-BE49-F238E27FC236}">
                <a16:creationId xmlns:a16="http://schemas.microsoft.com/office/drawing/2014/main" id="{5F99281A-BDDD-6B40-BF50-A3AECFE2AFA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644" y="1631661"/>
            <a:ext cx="3183791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26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2BDF2-BEB4-1F43-9214-FEEEE66A56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52711" y="1934606"/>
            <a:ext cx="4301836" cy="3452957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旅馆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SimSun" panose="02010600030101010101" pitchFamily="2" charset="-122"/>
              </a:rPr>
              <a:t>Lǚguǎn</a:t>
            </a:r>
            <a:endParaRPr lang="en-US" altLang="zh-CN" sz="3600" dirty="0">
              <a:ea typeface="SimSun" panose="02010600030101010101" pitchFamily="2" charset="-122"/>
            </a:endParaRPr>
          </a:p>
          <a:p>
            <a:r>
              <a:rPr lang="en-US" altLang="zh-CN" sz="3600" dirty="0">
                <a:ea typeface="SimSun" panose="02010600030101010101" pitchFamily="2" charset="-122"/>
              </a:rPr>
              <a:t>hotel </a:t>
            </a:r>
          </a:p>
          <a:p>
            <a:r>
              <a:rPr lang="en-US" altLang="zh-CN" dirty="0">
                <a:ea typeface="SimSun" panose="02010600030101010101" pitchFamily="2" charset="-122"/>
              </a:rPr>
              <a:t>n</a:t>
            </a:r>
            <a:endParaRPr lang="zh-CN" altLang="en-US" dirty="0">
              <a:ea typeface="SimSun" panose="02010600030101010101" pitchFamily="2" charset="-122"/>
            </a:endParaRPr>
          </a:p>
        </p:txBody>
      </p:sp>
      <p:pic>
        <p:nvPicPr>
          <p:cNvPr id="31748" name="Picture 3" descr="C:\Documents and Settings\yan.DINGFAMILY\Local Settings\Temporary Internet Files\Content.IE5\N6BUAKLR\MM900283023[1].gif">
            <a:extLst>
              <a:ext uri="{FF2B5EF4-FFF2-40B4-BE49-F238E27FC236}">
                <a16:creationId xmlns:a16="http://schemas.microsoft.com/office/drawing/2014/main" id="{6DC2D1C0-B6A0-EC4C-9D66-6C89CFD352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689" y="4001294"/>
            <a:ext cx="1676622" cy="277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Documents and Settings\yan.DINGFAMILY\Local Settings\Temporary Internet Files\Content.IE5\U11Y03IA\MC900352099[1].wmf">
            <a:extLst>
              <a:ext uri="{FF2B5EF4-FFF2-40B4-BE49-F238E27FC236}">
                <a16:creationId xmlns:a16="http://schemas.microsoft.com/office/drawing/2014/main" id="{EA8EC0FF-0F51-0843-8C2E-D140C1DCD41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12" y="1027906"/>
            <a:ext cx="5181600" cy="404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04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88A66-B10F-AA44-A47D-0502D7074F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68691" y="1825625"/>
            <a:ext cx="3946451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租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SimSun" panose="02010600030101010101" pitchFamily="2" charset="-122"/>
              </a:rPr>
              <a:t>zū</a:t>
            </a:r>
            <a:r>
              <a:rPr lang="en-US" altLang="zh-CN" sz="3600" dirty="0">
                <a:ea typeface="SimSun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SimSun" panose="02010600030101010101" pitchFamily="2" charset="-122"/>
              </a:rPr>
              <a:t>to rent</a:t>
            </a:r>
          </a:p>
          <a:p>
            <a:r>
              <a:rPr lang="en-US" altLang="zh-CN" dirty="0">
                <a:ea typeface="SimSun" panose="02010600030101010101" pitchFamily="2" charset="-122"/>
              </a:rPr>
              <a:t>v</a:t>
            </a:r>
            <a:endParaRPr lang="zh-CN" altLang="en-US" dirty="0">
              <a:ea typeface="SimSun" panose="02010600030101010101" pitchFamily="2" charset="-122"/>
            </a:endParaRPr>
          </a:p>
        </p:txBody>
      </p:sp>
      <p:pic>
        <p:nvPicPr>
          <p:cNvPr id="6" name="Picture 4" descr="C:\Documents and Settings\yan.DINGFAMILY\Local Settings\Temporary Internet Files\Content.IE5\BT86VC5O\MC900286973[1].wmf">
            <a:extLst>
              <a:ext uri="{FF2B5EF4-FFF2-40B4-BE49-F238E27FC236}">
                <a16:creationId xmlns:a16="http://schemas.microsoft.com/office/drawing/2014/main" id="{84F6625F-2CC0-3C4D-9F45-2F6C5A29B7D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142" y="1645516"/>
            <a:ext cx="477228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60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A01E2-E32B-2F40-981A-A8A5653DD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5727" y="1253331"/>
            <a:ext cx="7626928" cy="2957945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中国国际航空公司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SimSun" panose="02010600030101010101" pitchFamily="2" charset="-122"/>
              </a:rPr>
              <a:t>Zhōngguó</a:t>
            </a:r>
            <a:r>
              <a:rPr lang="en-US" altLang="zh-CN" sz="3600" dirty="0"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ea typeface="SimSun" panose="02010600030101010101" pitchFamily="2" charset="-122"/>
              </a:rPr>
              <a:t>Guójì</a:t>
            </a:r>
            <a:r>
              <a:rPr lang="en-US" altLang="zh-CN" sz="3600" dirty="0"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ea typeface="SimSun" panose="02010600030101010101" pitchFamily="2" charset="-122"/>
              </a:rPr>
              <a:t>Hángkōng</a:t>
            </a:r>
            <a:r>
              <a:rPr lang="en-US" altLang="zh-CN" sz="3600" dirty="0"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ea typeface="SimSun" panose="02010600030101010101" pitchFamily="2" charset="-122"/>
              </a:rPr>
              <a:t>Gōngsī</a:t>
            </a:r>
            <a:endParaRPr lang="en-US" altLang="zh-CN" sz="3600" dirty="0">
              <a:ea typeface="SimSun" panose="02010600030101010101" pitchFamily="2" charset="-122"/>
            </a:endParaRPr>
          </a:p>
          <a:p>
            <a:r>
              <a:rPr lang="en-US" altLang="zh-CN" sz="3600" dirty="0">
                <a:ea typeface="SimSun" panose="02010600030101010101" pitchFamily="2" charset="-122"/>
              </a:rPr>
              <a:t>Air China</a:t>
            </a:r>
            <a:endParaRPr lang="zh-CN" altLang="en-US" sz="3600" dirty="0">
              <a:ea typeface="SimSun" panose="02010600030101010101" pitchFamily="2" charset="-122"/>
            </a:endParaRPr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9FC88CD6-E156-F54F-AE96-6C3A62CF7E8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9347" y="3193472"/>
            <a:ext cx="3962689" cy="2957945"/>
          </a:xfrm>
          <a:noFill/>
        </p:spPr>
      </p:pic>
    </p:spTree>
    <p:extLst>
      <p:ext uri="{BB962C8B-B14F-4D97-AF65-F5344CB8AC3E}">
        <p14:creationId xmlns:p14="http://schemas.microsoft.com/office/powerpoint/2010/main" val="221608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E4281-2F2A-8645-B703-C46D9A60C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6345" y="1269999"/>
            <a:ext cx="5728855" cy="2830946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西北航空公司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SimSun" panose="02010600030101010101" pitchFamily="2" charset="-122"/>
              </a:rPr>
              <a:t>Xīběi</a:t>
            </a:r>
            <a:r>
              <a:rPr lang="en-US" altLang="zh-CN" sz="3600" dirty="0"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ea typeface="SimSun" panose="02010600030101010101" pitchFamily="2" charset="-122"/>
              </a:rPr>
              <a:t>Hángkōng</a:t>
            </a:r>
            <a:r>
              <a:rPr lang="en-US" altLang="zh-CN" sz="3600" dirty="0"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ea typeface="SimSun" panose="02010600030101010101" pitchFamily="2" charset="-122"/>
              </a:rPr>
              <a:t>Gōngsī</a:t>
            </a:r>
            <a:endParaRPr lang="en-US" altLang="zh-CN" sz="3600" dirty="0">
              <a:ea typeface="SimSun" panose="02010600030101010101" pitchFamily="2" charset="-122"/>
            </a:endParaRPr>
          </a:p>
          <a:p>
            <a:r>
              <a:rPr lang="en-US" altLang="zh-CN" sz="3600" dirty="0">
                <a:ea typeface="SimSun" panose="02010600030101010101" pitchFamily="2" charset="-122"/>
              </a:rPr>
              <a:t>Northwest Airlines</a:t>
            </a:r>
            <a:endParaRPr lang="zh-CN" altLang="en-US" sz="3600" dirty="0">
              <a:ea typeface="SimSun" panose="02010600030101010101" pitchFamily="2" charset="-122"/>
            </a:endParaRP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C5C3254B-4508-B34E-AB14-9B87D3BDC2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4347" y="2907145"/>
            <a:ext cx="3324225" cy="3240087"/>
          </a:xfrm>
          <a:noFill/>
        </p:spPr>
      </p:pic>
    </p:spTree>
    <p:extLst>
      <p:ext uri="{BB962C8B-B14F-4D97-AF65-F5344CB8AC3E}">
        <p14:creationId xmlns:p14="http://schemas.microsoft.com/office/powerpoint/2010/main" val="316437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FF55F-B788-7C43-ABB5-60F2687D7C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查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SimSun" panose="02010600030101010101" pitchFamily="2" charset="-122"/>
              </a:rPr>
              <a:t>chá</a:t>
            </a:r>
            <a:r>
              <a:rPr lang="en-US" altLang="zh-CN" sz="3600" dirty="0">
                <a:ea typeface="SimSun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SimSun" panose="02010600030101010101" pitchFamily="2" charset="-122"/>
              </a:rPr>
              <a:t>to check; to look into</a:t>
            </a:r>
          </a:p>
          <a:p>
            <a:r>
              <a:rPr lang="en-US" altLang="zh-CN" dirty="0">
                <a:ea typeface="SimSun" panose="02010600030101010101" pitchFamily="2" charset="-122"/>
              </a:rPr>
              <a:t>v</a:t>
            </a:r>
            <a:endParaRPr lang="zh-CN" altLang="en-US" dirty="0">
              <a:ea typeface="SimSun" panose="02010600030101010101" pitchFamily="2" charset="-122"/>
            </a:endParaRPr>
          </a:p>
        </p:txBody>
      </p:sp>
      <p:pic>
        <p:nvPicPr>
          <p:cNvPr id="6" name="Picture 3" descr="C:\Documents and Settings\yan.DINGFAMILY\Local Settings\Temporary Internet Files\Content.IE5\VMME2KCV\MM900283537[1].gif">
            <a:extLst>
              <a:ext uri="{FF2B5EF4-FFF2-40B4-BE49-F238E27FC236}">
                <a16:creationId xmlns:a16="http://schemas.microsoft.com/office/drawing/2014/main" id="{B3DD45CF-AC63-4847-AF40-C0ADB0CBA7ED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301" y="1883381"/>
            <a:ext cx="3155500" cy="306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4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122C1-60F7-D241-AB14-00AFB070C6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马上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mǎshàng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immediately; right away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adv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6387" name="Content Placeholder 3">
            <a:extLst>
              <a:ext uri="{FF2B5EF4-FFF2-40B4-BE49-F238E27FC236}">
                <a16:creationId xmlns:a16="http://schemas.microsoft.com/office/drawing/2014/main" id="{9A7A64A8-C19C-6A4A-8C24-0221FC230D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9234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779A6-AD05-2442-B6D2-5DB341983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4328" y="1825625"/>
            <a:ext cx="3255818" cy="3373005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千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SimSun" panose="02010600030101010101" pitchFamily="2" charset="-122"/>
              </a:rPr>
              <a:t>qiān</a:t>
            </a:r>
            <a:r>
              <a:rPr lang="en-US" altLang="zh-CN" sz="3600" dirty="0">
                <a:ea typeface="SimSun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SimSun" panose="02010600030101010101" pitchFamily="2" charset="-122"/>
              </a:rPr>
              <a:t>thousand</a:t>
            </a:r>
          </a:p>
          <a:p>
            <a:r>
              <a:rPr lang="en-US" altLang="zh-CN" dirty="0">
                <a:ea typeface="SimSun" panose="02010600030101010101" pitchFamily="2" charset="-122"/>
              </a:rPr>
              <a:t>nu</a:t>
            </a:r>
            <a:endParaRPr lang="zh-CN" altLang="en-US" dirty="0">
              <a:ea typeface="SimSun" panose="02010600030101010101" pitchFamily="2" charset="-122"/>
            </a:endParaRPr>
          </a:p>
        </p:txBody>
      </p:sp>
      <p:pic>
        <p:nvPicPr>
          <p:cNvPr id="4" name="Content Placeholder 3" descr="A close up of a sign&#10;&#10;Description automatically generated">
            <a:extLst>
              <a:ext uri="{FF2B5EF4-FFF2-40B4-BE49-F238E27FC236}">
                <a16:creationId xmlns:a16="http://schemas.microsoft.com/office/drawing/2014/main" id="{8AF41658-DAC8-BD40-850D-01D79C0DF9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03275" y="1690106"/>
            <a:ext cx="5181600" cy="2932122"/>
          </a:xfrm>
        </p:spPr>
      </p:pic>
    </p:spTree>
    <p:extLst>
      <p:ext uri="{BB962C8B-B14F-4D97-AF65-F5344CB8AC3E}">
        <p14:creationId xmlns:p14="http://schemas.microsoft.com/office/powerpoint/2010/main" val="375494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5AD9F-CAA6-2144-9526-179428783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4054" y="1811771"/>
            <a:ext cx="3733800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初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SimSun" panose="02010600030101010101" pitchFamily="2" charset="-122"/>
              </a:rPr>
              <a:t>chū</a:t>
            </a:r>
            <a:r>
              <a:rPr lang="en-US" altLang="zh-CN" sz="3600" dirty="0">
                <a:ea typeface="SimSun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SimSun" panose="02010600030101010101" pitchFamily="2" charset="-122"/>
              </a:rPr>
              <a:t>beginning</a:t>
            </a:r>
          </a:p>
          <a:p>
            <a:r>
              <a:rPr lang="en-US" altLang="zh-CN" dirty="0">
                <a:ea typeface="SimSun" panose="02010600030101010101" pitchFamily="2" charset="-122"/>
              </a:rPr>
              <a:t>n</a:t>
            </a:r>
            <a:endParaRPr lang="zh-CN" altLang="en-US" dirty="0">
              <a:ea typeface="SimSun" panose="02010600030101010101" pitchFamily="2" charset="-122"/>
            </a:endParaRPr>
          </a:p>
        </p:txBody>
      </p:sp>
      <p:pic>
        <p:nvPicPr>
          <p:cNvPr id="16387" name="Picture 2" descr="C:\Documents and Settings\yan.DINGFAMILY\Local Settings\Temporary Internet Files\Content.IE5\N6BUAKLR\MM900395705[1].gif">
            <a:extLst>
              <a:ext uri="{FF2B5EF4-FFF2-40B4-BE49-F238E27FC236}">
                <a16:creationId xmlns:a16="http://schemas.microsoft.com/office/drawing/2014/main" id="{21585067-5C35-1846-9144-40A901596070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8300" y="2420938"/>
            <a:ext cx="4679950" cy="3600450"/>
          </a:xfrm>
          <a:noFill/>
        </p:spPr>
      </p:pic>
    </p:spTree>
    <p:extLst>
      <p:ext uri="{BB962C8B-B14F-4D97-AF65-F5344CB8AC3E}">
        <p14:creationId xmlns:p14="http://schemas.microsoft.com/office/powerpoint/2010/main" val="97134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3500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初一</a:t>
            </a: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初二</a:t>
            </a: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初三</a:t>
            </a:r>
            <a:r>
              <a:rPr lang="en-US" altLang="zh-TW" sz="5400" dirty="0">
                <a:latin typeface="KaiTi" panose="02010609060101010101" pitchFamily="49" charset="-122"/>
                <a:ea typeface="KaiTi" panose="02010609060101010101" pitchFamily="49" charset="-122"/>
              </a:rPr>
              <a:t>… </a:t>
            </a:r>
            <a:r>
              <a:rPr lang="en-US" altLang="zh-TW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The first day of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</a:p>
        </p:txBody>
      </p:sp>
      <p:pic>
        <p:nvPicPr>
          <p:cNvPr id="6" name="Picture 5" descr="449039d1273869160-moon-phases-icon-set-moonpha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45" y="1096549"/>
            <a:ext cx="8723709" cy="564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531" y="106573"/>
            <a:ext cx="710845" cy="71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0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初</a:t>
            </a:r>
            <a:r>
              <a:rPr lang="zh-CN" altLang="en-US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sz="32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chū</a:t>
            </a:r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, beginning);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中</a:t>
            </a:r>
            <a:r>
              <a:rPr lang="zh-CN" altLang="en-US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sz="32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zhōng</a:t>
            </a:r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, middle);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底</a:t>
            </a:r>
            <a:r>
              <a:rPr lang="zh-CN" altLang="en-US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sz="32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dǐ</a:t>
            </a:r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, end; bottom)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08" y="1307200"/>
            <a:ext cx="11231456" cy="457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月初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yuè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chū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 refers to the first few days of the month, typically from the 1st to the 5th or 6th. </a:t>
            </a:r>
          </a:p>
          <a:p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月中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yuè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zhōng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 is for the middle of the month, roughly from the 14th to 16th or 17th. </a:t>
            </a:r>
          </a:p>
          <a:p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月底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yuè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dǐ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 means the fi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nal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days of the month, usually from the 27th or 28th.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34F51-6596-0746-999C-51B61060A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7671" y="5550800"/>
            <a:ext cx="2423893" cy="117636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1800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初</a:t>
            </a:r>
            <a:r>
              <a:rPr lang="zh-CN" altLang="en-US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sz="32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chū</a:t>
            </a:r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, beginning);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中</a:t>
            </a:r>
            <a:r>
              <a:rPr lang="zh-CN" altLang="en-US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sz="32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zhōng</a:t>
            </a:r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, middle);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底</a:t>
            </a:r>
            <a:r>
              <a:rPr lang="zh-CN" altLang="en-US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sz="32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dǐ</a:t>
            </a:r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, end; bottom)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71" y="1771559"/>
            <a:ext cx="9859856" cy="291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年初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nián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chū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beginning of the year) </a:t>
            </a:r>
          </a:p>
          <a:p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年中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nián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zhōng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middle of the year)</a:t>
            </a:r>
          </a:p>
          <a:p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年底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nián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dǐ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end of the year)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34F51-6596-0746-999C-51B61060A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7671" y="5550800"/>
            <a:ext cx="2423893" cy="117636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5101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初</a:t>
            </a:r>
            <a:r>
              <a:rPr lang="zh-CN" altLang="en-US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sz="32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chū</a:t>
            </a:r>
            <a:r>
              <a:rPr lang="en-US" altLang="zh-CN" sz="3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, beginning);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71" y="1771559"/>
            <a:ext cx="12192000" cy="661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buNone/>
            </a:pP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他说话像月亮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buNone/>
            </a:pPr>
            <a:r>
              <a:rPr lang="en-US" dirty="0" err="1">
                <a:solidFill>
                  <a:srgbClr val="007935"/>
                </a:solidFill>
              </a:rPr>
              <a:t>Tā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shuōhuà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xiàng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yuèliàng</a:t>
            </a:r>
            <a:r>
              <a:rPr lang="en-US" dirty="0">
                <a:solidFill>
                  <a:srgbClr val="007935"/>
                </a:solidFill>
              </a:rPr>
              <a:t>, </a:t>
            </a:r>
          </a:p>
          <a:p>
            <a:pPr>
              <a:buNone/>
            </a:pPr>
            <a:r>
              <a:rPr lang="en-US" dirty="0">
                <a:solidFill>
                  <a:srgbClr val="007935"/>
                </a:solidFill>
              </a:rPr>
              <a:t>He speaks like the moon,</a:t>
            </a:r>
          </a:p>
          <a:p>
            <a:pPr>
              <a:buNone/>
            </a:pP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初一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十五不一样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buNone/>
            </a:pPr>
            <a:r>
              <a:rPr lang="en-US" sz="3600" dirty="0" err="1">
                <a:solidFill>
                  <a:srgbClr val="007935"/>
                </a:solidFill>
              </a:rPr>
              <a:t>chū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yī</a:t>
            </a:r>
            <a:r>
              <a:rPr lang="en-US" sz="3600" dirty="0">
                <a:solidFill>
                  <a:srgbClr val="007935"/>
                </a:solidFill>
              </a:rPr>
              <a:t>,         </a:t>
            </a:r>
            <a:r>
              <a:rPr lang="en-US" sz="3600" dirty="0" err="1">
                <a:solidFill>
                  <a:srgbClr val="007935"/>
                </a:solidFill>
              </a:rPr>
              <a:t>shíwǔ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bù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yīyàng</a:t>
            </a:r>
            <a:r>
              <a:rPr lang="en-US" sz="3600" dirty="0">
                <a:solidFill>
                  <a:srgbClr val="007935"/>
                </a:solidFill>
              </a:rPr>
              <a:t>.</a:t>
            </a:r>
          </a:p>
          <a:p>
            <a:pPr lvl="0">
              <a:spcBef>
                <a:spcPts val="0"/>
              </a:spcBef>
              <a:buNone/>
            </a:pPr>
            <a:r>
              <a:rPr lang="en-US" sz="3600" dirty="0">
                <a:solidFill>
                  <a:srgbClr val="007935"/>
                </a:solidFill>
              </a:rPr>
              <a:t>which varies on the first day and on the fifteenth day .</a:t>
            </a:r>
          </a:p>
          <a:p>
            <a:pPr>
              <a:buNone/>
            </a:pPr>
            <a:endParaRPr lang="en-US" altLang="zh-TW" sz="8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buNone/>
            </a:pPr>
            <a:endParaRPr lang="en-US" altLang="zh-TW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8" name="Content Placeholder 7" descr="449039d1273869160-moon-phases-icon-set-moonphases">
            <a:extLst>
              <a:ext uri="{FF2B5EF4-FFF2-40B4-BE49-F238E27FC236}">
                <a16:creationId xmlns:a16="http://schemas.microsoft.com/office/drawing/2014/main" id="{180FFF31-C0CB-4340-8412-68CB5E7629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011" y="3269445"/>
            <a:ext cx="2913900" cy="192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07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2D614AE-D56B-1744-BF6E-6A80AE74E1F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300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The approach to describing a discount in Chinese is different from that in English.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C53372-61B2-D34C-B45F-442F2BF32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236" y="582417"/>
            <a:ext cx="678344" cy="67834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292E69-0185-2041-A9A9-9D752CFDA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In English </a:t>
            </a:r>
          </a:p>
          <a:p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the emphasis is on the amount that is given as a discount,</a:t>
            </a:r>
          </a:p>
          <a:p>
            <a:pPr marL="0" indent="0">
              <a:buNone/>
            </a:pPr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 e.g., 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10% off, 20% off</a:t>
            </a:r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etc. </a:t>
            </a:r>
          </a:p>
          <a:p>
            <a:endParaRPr lang="en-US" sz="360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In Chinese, however, the emphasis is on the proportion of the original price that is actually paid. </a:t>
            </a:r>
            <a:endParaRPr lang="zh-CN" altLang="en-US" sz="360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5934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2D614AE-D56B-1744-BF6E-6A80AE74E1F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300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The approach to describing a discount in Chinese is different from that in English.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C53372-61B2-D34C-B45F-442F2BF32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236" y="582417"/>
            <a:ext cx="678344" cy="67834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292E69-0185-2041-A9A9-9D752CFDA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In Chinese</a:t>
            </a:r>
          </a:p>
          <a:p>
            <a:pPr>
              <a:lnSpc>
                <a:spcPct val="100000"/>
              </a:lnSpc>
            </a:pP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九折</a:t>
            </a:r>
            <a:r>
              <a:rPr lang="zh-CN" altLang="en-US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sz="3600" dirty="0" err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jiǔ</a:t>
            </a:r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zhé</a:t>
            </a:r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) means that the price is 90% of the original price, or 10% off; </a:t>
            </a:r>
          </a:p>
          <a:p>
            <a:pPr>
              <a:lnSpc>
                <a:spcPct val="100000"/>
              </a:lnSpc>
            </a:pP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七五折</a:t>
            </a:r>
            <a:r>
              <a:rPr lang="zh-CN" altLang="en-US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sz="3600" dirty="0" err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qī</a:t>
            </a:r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wǔ</a:t>
            </a:r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zhé</a:t>
            </a:r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) means 75% of the original price; </a:t>
            </a:r>
          </a:p>
          <a:p>
            <a:pPr>
              <a:lnSpc>
                <a:spcPct val="100000"/>
              </a:lnSpc>
            </a:pP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对折</a:t>
            </a:r>
            <a:r>
              <a:rPr lang="zh-CN" altLang="en-US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sz="3600" dirty="0" err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duì</a:t>
            </a:r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zhé</a:t>
            </a:r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) 50% of the original price.</a:t>
            </a:r>
            <a:endParaRPr lang="zh-CN" altLang="en-US" sz="360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9477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E916CC1-BCE9-B849-AC2F-E865469EC0F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1163" y="1094510"/>
          <a:ext cx="10848109" cy="5261841"/>
        </p:xfrm>
        <a:graphic>
          <a:graphicData uri="http://schemas.openxmlformats.org/drawingml/2006/table">
            <a:tbl>
              <a:tblPr/>
              <a:tblGrid>
                <a:gridCol w="2712027">
                  <a:extLst>
                    <a:ext uri="{9D8B030D-6E8A-4147-A177-3AD203B41FA5}">
                      <a16:colId xmlns:a16="http://schemas.microsoft.com/office/drawing/2014/main" val="616130613"/>
                    </a:ext>
                  </a:extLst>
                </a:gridCol>
                <a:gridCol w="2634477">
                  <a:extLst>
                    <a:ext uri="{9D8B030D-6E8A-4147-A177-3AD203B41FA5}">
                      <a16:colId xmlns:a16="http://schemas.microsoft.com/office/drawing/2014/main" val="1653471284"/>
                    </a:ext>
                  </a:extLst>
                </a:gridCol>
                <a:gridCol w="2789578">
                  <a:extLst>
                    <a:ext uri="{9D8B030D-6E8A-4147-A177-3AD203B41FA5}">
                      <a16:colId xmlns:a16="http://schemas.microsoft.com/office/drawing/2014/main" val="2391147425"/>
                    </a:ext>
                  </a:extLst>
                </a:gridCol>
                <a:gridCol w="2712027">
                  <a:extLst>
                    <a:ext uri="{9D8B030D-6E8A-4147-A177-3AD203B41FA5}">
                      <a16:colId xmlns:a16="http://schemas.microsoft.com/office/drawing/2014/main" val="3538025200"/>
                    </a:ext>
                  </a:extLst>
                </a:gridCol>
              </a:tblGrid>
              <a:tr h="8264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</a:rPr>
                        <a:t>Number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</a:rPr>
                        <a:t>Chinese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</a:rPr>
                        <a:t>Pinyin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</a:rPr>
                        <a:t>English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737559"/>
                  </a:ext>
                </a:extLst>
              </a:tr>
              <a:tr h="10804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4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yī</a:t>
                      </a:r>
                      <a:endParaRPr kumimoji="0" lang="zh-CN" altLang="en-US" sz="3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one</a:t>
                      </a:r>
                      <a:endParaRPr kumimoji="0" lang="zh-CN" altLang="en-US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466451"/>
                  </a:ext>
                </a:extLst>
              </a:tr>
              <a:tr h="10804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4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shí</a:t>
                      </a:r>
                      <a:endParaRPr kumimoji="0" lang="zh-CN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ten</a:t>
                      </a:r>
                      <a:endParaRPr kumimoji="0" lang="zh-CN" altLang="en-US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697690"/>
                  </a:ext>
                </a:extLst>
              </a:tr>
              <a:tr h="10804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4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bǎi</a:t>
                      </a:r>
                      <a:endParaRPr kumimoji="0" lang="zh-CN" altLang="en-US" sz="3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hundred</a:t>
                      </a:r>
                      <a:endParaRPr kumimoji="0" lang="zh-CN" altLang="en-US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5086"/>
                  </a:ext>
                </a:extLst>
              </a:tr>
              <a:tr h="11940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1000</a:t>
                      </a:r>
                      <a:endParaRPr kumimoji="0" lang="zh-CN" altLang="en-US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4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qiān</a:t>
                      </a:r>
                      <a:endParaRPr kumimoji="0" lang="zh-CN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thousand</a:t>
                      </a:r>
                      <a:endParaRPr kumimoji="0" lang="zh-C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812008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42D614AE-D56B-1744-BF6E-6A80AE74E1F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035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Count in Chinese up to a thousand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C53372-61B2-D34C-B45F-442F2BF32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018" y="85058"/>
            <a:ext cx="678344" cy="67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480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2D614AE-D56B-1744-BF6E-6A80AE74E1F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035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Numbers over One Thousand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C53372-61B2-D34C-B45F-442F2BF32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018" y="85058"/>
            <a:ext cx="678344" cy="6783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7CF75-9E6A-FA4E-8AEE-1AC75652D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ea typeface="SimSun" panose="02010600030101010101" pitchFamily="2" charset="-122"/>
              </a:rPr>
              <a:t>In Chinese the next larger unit after a thousand is not called *</a:t>
            </a:r>
            <a:r>
              <a:rPr lang="zh-CN" altLang="en-US" dirty="0">
                <a:ea typeface="SimSun" panose="02010600030101010101" pitchFamily="2" charset="-122"/>
              </a:rPr>
              <a:t>十千 </a:t>
            </a:r>
            <a:r>
              <a:rPr lang="en-US" altLang="zh-CN" dirty="0">
                <a:ea typeface="SimSun" panose="02010600030101010101" pitchFamily="2" charset="-122"/>
              </a:rPr>
              <a:t>(*</a:t>
            </a:r>
            <a:r>
              <a:rPr lang="en-US" altLang="zh-CN" dirty="0" err="1">
                <a:ea typeface="SimSun" panose="02010600030101010101" pitchFamily="2" charset="-122"/>
              </a:rPr>
              <a:t>shí</a:t>
            </a:r>
            <a:r>
              <a:rPr lang="en-US" altLang="zh-CN" dirty="0">
                <a:ea typeface="SimSun" panose="02010600030101010101" pitchFamily="2" charset="-122"/>
              </a:rPr>
              <a:t> </a:t>
            </a:r>
            <a:r>
              <a:rPr lang="en-US" altLang="zh-CN" dirty="0" err="1">
                <a:ea typeface="SimSun" panose="02010600030101010101" pitchFamily="2" charset="-122"/>
              </a:rPr>
              <a:t>qiān</a:t>
            </a:r>
            <a:r>
              <a:rPr lang="en-US" altLang="zh-CN" dirty="0">
                <a:ea typeface="SimSun" panose="02010600030101010101" pitchFamily="2" charset="-122"/>
              </a:rPr>
              <a:t>), but 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万</a:t>
            </a:r>
            <a:r>
              <a:rPr lang="zh-CN" altLang="en-US" dirty="0">
                <a:solidFill>
                  <a:srgbClr val="C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ea typeface="SimSun" panose="02010600030101010101" pitchFamily="2" charset="-122"/>
              </a:rPr>
              <a:t>(</a:t>
            </a:r>
            <a:r>
              <a:rPr lang="en-US" altLang="zh-CN" dirty="0" err="1">
                <a:solidFill>
                  <a:srgbClr val="C00000"/>
                </a:solidFill>
                <a:ea typeface="SimSun" panose="02010600030101010101" pitchFamily="2" charset="-122"/>
              </a:rPr>
              <a:t>wàn</a:t>
            </a:r>
            <a:r>
              <a:rPr lang="en-US" altLang="zh-CN" dirty="0">
                <a:solidFill>
                  <a:srgbClr val="C00000"/>
                </a:solidFill>
                <a:ea typeface="SimSun" panose="02010600030101010101" pitchFamily="2" charset="-122"/>
              </a:rPr>
              <a:t>). </a:t>
            </a:r>
          </a:p>
          <a:p>
            <a:r>
              <a:rPr lang="en-US" altLang="zh-CN" dirty="0">
                <a:ea typeface="SimSun" panose="02010600030101010101" pitchFamily="2" charset="-122"/>
              </a:rPr>
              <a:t>The Chinese share the international practice of segmenting a long Arabic number into </a:t>
            </a:r>
            <a:r>
              <a:rPr lang="en-US" altLang="zh-CN" dirty="0">
                <a:solidFill>
                  <a:srgbClr val="00B050"/>
                </a:solidFill>
                <a:ea typeface="SimSun" panose="02010600030101010101" pitchFamily="2" charset="-122"/>
              </a:rPr>
              <a:t>three-digit sets in writing or in print. </a:t>
            </a:r>
          </a:p>
          <a:p>
            <a:r>
              <a:rPr lang="en-US" altLang="zh-CN" dirty="0">
                <a:ea typeface="SimSun" panose="02010600030101010101" pitchFamily="2" charset="-122"/>
              </a:rPr>
              <a:t>They mentally divide the number into </a:t>
            </a:r>
            <a:r>
              <a:rPr lang="en-US" altLang="zh-CN" dirty="0">
                <a:solidFill>
                  <a:srgbClr val="C00000"/>
                </a:solidFill>
                <a:ea typeface="SimSun" panose="02010600030101010101" pitchFamily="2" charset="-122"/>
              </a:rPr>
              <a:t>four-digit sets </a:t>
            </a:r>
            <a:r>
              <a:rPr lang="en-US" altLang="zh-CN" dirty="0">
                <a:ea typeface="SimSun" panose="02010600030101010101" pitchFamily="2" charset="-122"/>
              </a:rPr>
              <a:t>instead when they read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410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E1E68-FAB1-8047-A312-AC3F58FE26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放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fàng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to let go; to set free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v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3" descr="C:\Documents and Settings\yan.DINGFAMILY\Local Settings\Temporary Internet Files\Content.IE5\N6BUAKLR\MC900410931[1].wmf">
            <a:extLst>
              <a:ext uri="{FF2B5EF4-FFF2-40B4-BE49-F238E27FC236}">
                <a16:creationId xmlns:a16="http://schemas.microsoft.com/office/drawing/2014/main" id="{1F0D601B-5250-8045-A40E-7C3323AFD20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186" y="1825625"/>
            <a:ext cx="440162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1752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2D614AE-D56B-1744-BF6E-6A80AE74E1F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300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Count Starting at the fifth digit from the right is the four-digit set of </a:t>
            </a:r>
            <a:r>
              <a:rPr lang="zh-TW" altLang="en-US" sz="48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万</a:t>
            </a:r>
            <a:r>
              <a:rPr lang="zh-TW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CN" sz="36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wàn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), and the next four digit set is that of </a:t>
            </a:r>
            <a:r>
              <a:rPr lang="zh-TW" altLang="en-US" sz="5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亿</a:t>
            </a:r>
            <a:r>
              <a:rPr lang="zh-TW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CN" sz="36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yì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C53372-61B2-D34C-B45F-442F2BF32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236" y="582417"/>
            <a:ext cx="678344" cy="67834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292E69-0185-2041-A9A9-9D752CFDA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08729B5C-0A58-8C48-8C3F-3D2BF3174037}"/>
              </a:ext>
            </a:extLst>
          </p:cNvPr>
          <p:cNvGraphicFramePr>
            <a:graphicFrameLocks/>
          </p:cNvGraphicFramePr>
          <p:nvPr/>
        </p:nvGraphicFramePr>
        <p:xfrm>
          <a:off x="838199" y="1438205"/>
          <a:ext cx="10273144" cy="5352953"/>
        </p:xfrm>
        <a:graphic>
          <a:graphicData uri="http://schemas.openxmlformats.org/drawingml/2006/table">
            <a:tbl>
              <a:tblPr/>
              <a:tblGrid>
                <a:gridCol w="2054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2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85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25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0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English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Arabic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Number Mental Division 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Chinese 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Pinyin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8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thousand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1,000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1000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(</a:t>
                      </a:r>
                      <a:r>
                        <a:rPr kumimoji="0" lang="zh-CN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一）千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(yì) qiān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8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ten thousand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10,000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1p0000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(</a:t>
                      </a:r>
                      <a:r>
                        <a:rPr kumimoji="0" lang="zh-CN" altLang="en-US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一）万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(yí) wàn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hundred thousand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100,000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10p0000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十万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shí wàn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8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million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cs typeface="+mn-cs"/>
                        </a:rPr>
                        <a:t>1,000,000</a:t>
                      </a:r>
                      <a:endParaRPr kumimoji="0" lang="zh-CN" altLang="en-US" sz="1800" b="0" i="0" u="none" strike="noStrike" kern="1200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+mn-cs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cs typeface="+mn-cs"/>
                        </a:rPr>
                        <a:t>100p0000</a:t>
                      </a:r>
                      <a:endParaRPr kumimoji="0" lang="zh-CN" alt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+mn-cs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(</a:t>
                      </a:r>
                      <a:r>
                        <a:rPr kumimoji="0" lang="zh-CN" altLang="en-US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一）百万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(yì) bǎi wàn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8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ten million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10,000,000 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1000p0000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(</a:t>
                      </a:r>
                      <a:r>
                        <a:rPr kumimoji="0" lang="zh-CN" altLang="en-US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一）千万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(yì) qiān wàn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2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hundred million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100,000,000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1p0000p0000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(</a:t>
                      </a:r>
                      <a:r>
                        <a:rPr kumimoji="0" lang="zh-CN" altLang="en-US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一）亿</a:t>
                      </a:r>
                      <a:r>
                        <a:rPr kumimoji="0" lang="en-US" altLang="zh-CN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(</a:t>
                      </a:r>
                      <a:r>
                        <a:rPr kumimoji="0" lang="zh-CN" altLang="en-US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一）万万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(yí) yì/ (yí) wànwàn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2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billion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1,000,000,000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10p0000p0000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十亿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shí</a:t>
                      </a: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 </a:t>
                      </a:r>
                      <a:r>
                        <a:rPr kumimoji="0" lang="en-US" altLang="zh-CN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yì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324815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2D614AE-D56B-1744-BF6E-6A80AE74E1F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300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Count Starting at the fifth digit from the right is the four-digit set of </a:t>
            </a:r>
            <a:r>
              <a:rPr lang="zh-TW" altLang="en-US" sz="48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万</a:t>
            </a:r>
            <a:r>
              <a:rPr lang="zh-TW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CN" sz="36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wàn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), and the next four digit set is that of </a:t>
            </a:r>
            <a:r>
              <a:rPr lang="zh-TW" altLang="en-US" sz="5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亿</a:t>
            </a:r>
            <a:r>
              <a:rPr lang="zh-TW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CN" sz="36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yì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C53372-61B2-D34C-B45F-442F2BF32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236" y="582417"/>
            <a:ext cx="678344" cy="67834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292E69-0185-2041-A9A9-9D752CFD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5219"/>
            <a:ext cx="10515600" cy="5527963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12,345 </a:t>
            </a:r>
          </a:p>
          <a:p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(1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</a:t>
            </a:r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2345) </a:t>
            </a:r>
          </a:p>
          <a:p>
            <a:pPr>
              <a:lnSpc>
                <a:spcPct val="110000"/>
              </a:lnSpc>
            </a:pP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一万两千三百四十五 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yí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wàn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liǎng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qiān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sān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bǎi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sìshíwǔ</a:t>
            </a:r>
            <a:endParaRPr lang="en-US" altLang="zh-CN" sz="3600" dirty="0">
              <a:solidFill>
                <a:srgbClr val="007935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500" dirty="0">
              <a:solidFill>
                <a:srgbClr val="007935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25,000 </a:t>
            </a:r>
          </a:p>
          <a:p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(2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</a:t>
            </a:r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5000) </a:t>
            </a:r>
          </a:p>
          <a:p>
            <a:pPr>
              <a:lnSpc>
                <a:spcPct val="100000"/>
              </a:lnSpc>
            </a:pP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两万五千 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liǎng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wàn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wǔ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qiān</a:t>
            </a:r>
            <a:endParaRPr lang="zh-CN" altLang="en-US" sz="3600" dirty="0">
              <a:solidFill>
                <a:srgbClr val="007935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227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2D614AE-D56B-1744-BF6E-6A80AE74E1F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300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Count Starting at the fifth digit from the right is the four-digit set of </a:t>
            </a:r>
            <a:r>
              <a:rPr lang="zh-TW" altLang="en-US" sz="48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万</a:t>
            </a:r>
            <a:r>
              <a:rPr lang="zh-TW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CN" sz="36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wàn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), and the next four digit set is that of </a:t>
            </a:r>
            <a:r>
              <a:rPr lang="zh-TW" altLang="en-US" sz="5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亿</a:t>
            </a:r>
            <a:r>
              <a:rPr lang="zh-TW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CN" sz="36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yì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C53372-61B2-D34C-B45F-442F2BF32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236" y="582417"/>
            <a:ext cx="678344" cy="67834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292E69-0185-2041-A9A9-9D752CFD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620"/>
            <a:ext cx="10515600" cy="5284380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三十四</a:t>
            </a: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万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零八百七十六 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sānshísì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wàn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líng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bā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bǎi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qīshíliù</a:t>
            </a:r>
            <a:endParaRPr lang="en-US" altLang="zh-CN" sz="3600" dirty="0">
              <a:solidFill>
                <a:srgbClr val="007935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340,876 </a:t>
            </a:r>
          </a:p>
          <a:p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(34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</a:t>
            </a:r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0876)</a:t>
            </a:r>
            <a:endParaRPr lang="zh-CN" altLang="en-US" sz="360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endParaRPr lang="en-US" sz="360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十亿零九十万 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shí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yì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líng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jiǔshí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wàn</a:t>
            </a:r>
            <a:endParaRPr lang="en-US" altLang="zh-CN" sz="3600" dirty="0">
              <a:solidFill>
                <a:srgbClr val="007935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1,000,900,000 </a:t>
            </a:r>
          </a:p>
          <a:p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(10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</a:t>
            </a:r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0090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</a:t>
            </a:r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0000)</a:t>
            </a:r>
            <a:endParaRPr lang="zh-CN" altLang="en-US" sz="360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639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F7548-E0BD-684F-A1E7-2ED71C5CB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1982" y="1850159"/>
            <a:ext cx="4301836" cy="3234459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长城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Chángchéng</a:t>
            </a:r>
            <a:endParaRPr lang="en-US" altLang="zh-CN" sz="3600" dirty="0">
              <a:ea typeface="宋体" panose="02010600030101010101" pitchFamily="2" charset="-122"/>
            </a:endParaRPr>
          </a:p>
          <a:p>
            <a:r>
              <a:rPr lang="en-US" altLang="zh-CN" sz="3600" dirty="0">
                <a:ea typeface="宋体" panose="02010600030101010101" pitchFamily="2" charset="-122"/>
              </a:rPr>
              <a:t>the Great Wall</a:t>
            </a:r>
            <a:endParaRPr lang="zh-CN" altLang="en-US" sz="3600" dirty="0">
              <a:ea typeface="宋体" panose="02010600030101010101" pitchFamily="2" charset="-122"/>
            </a:endParaRPr>
          </a:p>
        </p:txBody>
      </p:sp>
      <p:pic>
        <p:nvPicPr>
          <p:cNvPr id="6" name="Picture 2" descr="C:\Documents and Settings\yan.DINGFAMILY\Local Settings\Temporary Internet Files\Content.IE5\U11Y03IA\MP900427603[1].jpg">
            <a:extLst>
              <a:ext uri="{FF2B5EF4-FFF2-40B4-BE49-F238E27FC236}">
                <a16:creationId xmlns:a16="http://schemas.microsoft.com/office/drawing/2014/main" id="{CD50F3D0-D67B-7448-9EB3-FB2E107A644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389" y="1850159"/>
            <a:ext cx="5181600" cy="355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9986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25563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万里长城 </a:t>
            </a:r>
            <a:r>
              <a:rPr lang="en-US" altLang="zh-CN" sz="3200" dirty="0" err="1">
                <a:latin typeface="+mn-lt"/>
                <a:ea typeface="宋体" panose="02010600030101010101" pitchFamily="2" charset="-122"/>
                <a:cs typeface="+mn-cs"/>
              </a:rPr>
              <a:t>wànlǐ</a:t>
            </a:r>
            <a:r>
              <a:rPr lang="en-US" altLang="zh-CN" sz="3200" dirty="0">
                <a:latin typeface="+mn-lt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3200" dirty="0" err="1">
                <a:latin typeface="+mn-lt"/>
                <a:ea typeface="宋体" panose="02010600030101010101" pitchFamily="2" charset="-122"/>
                <a:cs typeface="+mn-cs"/>
              </a:rPr>
              <a:t>chángchéng</a:t>
            </a:r>
            <a:r>
              <a:rPr lang="en-US" altLang="zh-CN" sz="3200" dirty="0">
                <a:latin typeface="+mn-lt"/>
                <a:ea typeface="宋体" panose="02010600030101010101" pitchFamily="2" charset="-122"/>
                <a:cs typeface="+mn-cs"/>
              </a:rPr>
              <a:t>       (Ten Thousand Miles Long Wall)</a:t>
            </a:r>
            <a:endParaRPr lang="en-US" sz="3200" dirty="0"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290" y="1660957"/>
            <a:ext cx="7439891" cy="4850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41015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0" name="Title 1">
            <a:extLst>
              <a:ext uri="{FF2B5EF4-FFF2-40B4-BE49-F238E27FC236}">
                <a16:creationId xmlns:a16="http://schemas.microsoft.com/office/drawing/2014/main" id="{821089E6-7388-C14A-B4CF-25C1921B4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Question Pronouns as Indefinite References </a:t>
            </a:r>
            <a:b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</a:b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(Whoever, Whatever, etc.)</a:t>
            </a:r>
            <a:endParaRPr lang="zh-CN" altLang="en-US" dirty="0">
              <a:solidFill>
                <a:schemeClr val="accent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C9F174CA-0B15-8746-972B-A6E3CCB0E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Autofit/>
          </a:bodyPr>
          <a:lstStyle/>
          <a:p>
            <a:r>
              <a:rPr lang="en-US" altLang="zh-CN" sz="3200" dirty="0">
                <a:ea typeface="SimSun" panose="02010600030101010101" pitchFamily="2" charset="-122"/>
              </a:rPr>
              <a:t>A question pronoun repeated in two separate but related clauses of the same sentence forms the equivalent of the “question pronoun + -ever” expression in English. </a:t>
            </a:r>
          </a:p>
          <a:p>
            <a:r>
              <a:rPr lang="en-US" altLang="zh-CN" sz="3200" dirty="0">
                <a:ea typeface="SimSun" panose="02010600030101010101" pitchFamily="2" charset="-122"/>
              </a:rPr>
              <a:t>Its first occurrence refers to an indefinite person, object, time, place, etc. Its second occurrence then refers to that same person, object, time, place, etc.</a:t>
            </a:r>
            <a:endParaRPr lang="zh-CN" altLang="en-US" sz="3200" dirty="0">
              <a:ea typeface="SimSun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E25657-82E9-2E4E-9ED3-B201A0E5E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2202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267" y="199640"/>
            <a:ext cx="1003249" cy="10032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4962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Question Pronouns as Indefinite References </a:t>
            </a:r>
          </a:p>
          <a:p>
            <a:pPr>
              <a:lnSpc>
                <a:spcPct val="110000"/>
              </a:lnSpc>
            </a:pP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=Whoever, Whatever, etc. in English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906" y="2144031"/>
            <a:ext cx="7012421" cy="225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TW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谁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想去，</a:t>
            </a:r>
            <a:r>
              <a:rPr lang="zh-TW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谁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就去。</a:t>
            </a:r>
          </a:p>
          <a:p>
            <a:pPr>
              <a:buNone/>
            </a:pP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Shéi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xiǎng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qù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shéi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jiù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qù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</a:p>
          <a:p>
            <a:pPr>
              <a:buNone/>
            </a:pP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Whoever wants to go can go.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0AF6F1-7924-E64E-99A7-759418A70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72985"/>
            <a:ext cx="11748655" cy="132556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The two occurrences of the question pronoun play the same grammatical role, both are subjects.</a:t>
            </a:r>
            <a:endParaRPr lang="zh-CN" altLang="en-US" sz="360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0" name="Picture 6" descr="C:\Documents and Settings\yan.DINGFAMILY\Local Settings\Temporary Internet Files\Content.IE5\BT86VC5O\MM900295236[1].gif">
            <a:extLst>
              <a:ext uri="{FF2B5EF4-FFF2-40B4-BE49-F238E27FC236}">
                <a16:creationId xmlns:a16="http://schemas.microsoft.com/office/drawing/2014/main" id="{69E0962A-E4A9-A147-BAEC-C3D761BFDF95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68" y="1605110"/>
            <a:ext cx="3111923" cy="338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3717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906" y="2144031"/>
            <a:ext cx="7912967" cy="291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你吃</a:t>
            </a:r>
            <a:r>
              <a:rPr lang="zh-TW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什么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，我就吃</a:t>
            </a:r>
            <a:r>
              <a:rPr lang="zh-TW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什么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</a:p>
          <a:p>
            <a:pPr>
              <a:buNone/>
            </a:pP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Nǐ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chī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shénme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wǒ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jiù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chī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shénme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</a:p>
          <a:p>
            <a:pPr>
              <a:buNone/>
            </a:pP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I’ll have whatever you’re having.</a:t>
            </a:r>
          </a:p>
          <a:p>
            <a:pPr>
              <a:buNone/>
            </a:pP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0AF6F1-7924-E64E-99A7-759418A70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72985"/>
            <a:ext cx="11748655" cy="132556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The two occurrences of the question pronoun play the same grammatical role, both are subjects.</a:t>
            </a:r>
            <a:endParaRPr lang="zh-CN" altLang="en-US" sz="360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2" name="Picture 2" descr="C:\Documents and Settings\yan.DINGFAMILY\Local Settings\Temporary Internet Files\Content.IE5\U11Y03IA\MM900283262[1].gif">
            <a:extLst>
              <a:ext uri="{FF2B5EF4-FFF2-40B4-BE49-F238E27FC236}">
                <a16:creationId xmlns:a16="http://schemas.microsoft.com/office/drawing/2014/main" id="{1704E09F-3F70-2C42-9EC4-24E15EF1A5CA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476" y="1965190"/>
            <a:ext cx="3302179" cy="330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972269-B044-454D-9AD1-C8E68A0A2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267" y="199640"/>
            <a:ext cx="1003249" cy="10032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EA1F426-09DE-A646-85BC-A95D01241054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4962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Question Pronouns as Indefinite References </a:t>
            </a:r>
          </a:p>
          <a:p>
            <a:pPr>
              <a:lnSpc>
                <a:spcPct val="110000"/>
              </a:lnSpc>
            </a:pP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=Whoever, Whatever, etc. in English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2834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61" y="1816633"/>
            <a:ext cx="8730385" cy="225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TW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哪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双鞋便宜，就买</a:t>
            </a:r>
            <a:r>
              <a:rPr lang="zh-TW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哪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双。</a:t>
            </a:r>
          </a:p>
          <a:p>
            <a:pPr>
              <a:buNone/>
            </a:pP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Nǎ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shuāng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xié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piányi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jiù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mǎi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nǎ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shuāng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</a:t>
            </a:r>
          </a:p>
          <a:p>
            <a:pPr>
              <a:buNone/>
            </a:pP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Buy whichever pair of shoes is the cheapest.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0AF6F1-7924-E64E-99A7-759418A70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61" y="5415926"/>
            <a:ext cx="11748655" cy="1325563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Sometimes the two occurrences of the question pronoun perform different grammatical functions.  the first is the subject whereas the second is the object.</a:t>
            </a:r>
            <a:endParaRPr lang="zh-CN" altLang="en-US" sz="360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0" name="Picture 3" descr="C:\Documents and Settings\yan.DINGFAMILY\Local Settings\Temporary Internet Files\Content.IE5\VMME2KCV\MM900283963[1].gif">
            <a:extLst>
              <a:ext uri="{FF2B5EF4-FFF2-40B4-BE49-F238E27FC236}">
                <a16:creationId xmlns:a16="http://schemas.microsoft.com/office/drawing/2014/main" id="{618B881E-DEC2-9245-A3FF-1C2C1990DC6C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770" y="2052327"/>
            <a:ext cx="3384846" cy="303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F8AF0D-0A41-3443-AFD0-B4B7D0011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267" y="199640"/>
            <a:ext cx="1003249" cy="100324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DDA0C6C-287D-CF46-9D19-4FB6623B72E1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4962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Question Pronouns as Indefinite References </a:t>
            </a:r>
          </a:p>
          <a:p>
            <a:pPr>
              <a:lnSpc>
                <a:spcPct val="110000"/>
              </a:lnSpc>
            </a:pP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=Whoever, Whatever, etc. in English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36320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608" y="1728754"/>
            <a:ext cx="6800266" cy="238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buNone/>
            </a:pPr>
            <a:r>
              <a:rPr lang="en-US" altLang="zh-TW" dirty="0">
                <a:solidFill>
                  <a:srgbClr val="0070C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Taxi Driver:</a:t>
            </a:r>
          </a:p>
          <a:p>
            <a:pPr>
              <a:buNone/>
            </a:pPr>
            <a:r>
              <a:rPr lang="zh-TW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您想</a:t>
            </a:r>
            <a:r>
              <a:rPr lang="zh-TW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怎么</a:t>
            </a:r>
            <a:r>
              <a:rPr lang="zh-TW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走？</a:t>
            </a:r>
          </a:p>
          <a:p>
            <a:pPr>
              <a:spcBef>
                <a:spcPts val="0"/>
              </a:spcBef>
              <a:buNone/>
            </a:pP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Nín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xiǎng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zěnme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zǒu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? </a:t>
            </a:r>
          </a:p>
          <a:p>
            <a:pPr>
              <a:spcBef>
                <a:spcPts val="0"/>
              </a:spcBef>
              <a:buNone/>
            </a:pP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Which way do you want to take?</a:t>
            </a:r>
          </a:p>
        </p:txBody>
      </p:sp>
      <p:pic>
        <p:nvPicPr>
          <p:cNvPr id="11" name="Picture 2" descr="C:\Documents and Settings\yan.DINGFAMILY\Local Settings\Temporary Internet Files\Content.IE5\N6BUAKLR\MM900295164[1].gif">
            <a:extLst>
              <a:ext uri="{FF2B5EF4-FFF2-40B4-BE49-F238E27FC236}">
                <a16:creationId xmlns:a16="http://schemas.microsoft.com/office/drawing/2014/main" id="{5118F793-E4DF-9140-9DA9-987A4E147ECB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694" y="2413169"/>
            <a:ext cx="3106922" cy="267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44BC7949-033A-7448-8DE6-99DFD435F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608" y="4266219"/>
            <a:ext cx="8326650" cy="238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buNone/>
            </a:pPr>
            <a:r>
              <a:rPr lang="en-US" altLang="zh-TW" dirty="0">
                <a:solidFill>
                  <a:srgbClr val="0070C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Passenger:</a:t>
            </a:r>
          </a:p>
          <a:p>
            <a:pPr>
              <a:buNone/>
            </a:pPr>
            <a:r>
              <a:rPr lang="zh-TW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怎么</a:t>
            </a:r>
            <a:r>
              <a:rPr lang="zh-TW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近，</a:t>
            </a:r>
            <a:r>
              <a:rPr lang="zh-TW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怎么</a:t>
            </a:r>
            <a:r>
              <a:rPr lang="zh-TW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走。</a:t>
            </a:r>
          </a:p>
          <a:p>
            <a:pPr>
              <a:spcBef>
                <a:spcPts val="0"/>
              </a:spcBef>
              <a:buNone/>
            </a:pP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Zěnme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jìn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zěnme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zǒu</a:t>
            </a: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</a:p>
          <a:p>
            <a:pPr>
              <a:spcBef>
                <a:spcPts val="0"/>
              </a:spcBef>
              <a:buNone/>
            </a:pP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I’ll take whichever is the shortest distance.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11667B-3EB7-EB4B-BF7B-E47631ED4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267" y="199640"/>
            <a:ext cx="1003249" cy="10032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B280703-38A1-E848-BE3E-327E019AACE0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4962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Question Pronouns as Indefinite References </a:t>
            </a:r>
          </a:p>
          <a:p>
            <a:pPr>
              <a:lnSpc>
                <a:spcPct val="110000"/>
              </a:lnSpc>
            </a:pP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=Whoever, Whatever, etc. in English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247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8321</TotalTime>
  <Words>3737</Words>
  <Application>Microsoft Macintosh PowerPoint</Application>
  <PresentationFormat>Widescreen</PresentationFormat>
  <Paragraphs>717</Paragraphs>
  <Slides>105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4" baseType="lpstr">
      <vt:lpstr>DFKai-SB</vt:lpstr>
      <vt:lpstr>KaiTi</vt:lpstr>
      <vt:lpstr>Kaiti SC</vt:lpstr>
      <vt:lpstr>STKaiti</vt:lpstr>
      <vt:lpstr>Arial</vt:lpstr>
      <vt:lpstr>Calibri</vt:lpstr>
      <vt:lpstr>Calibri Light</vt:lpstr>
      <vt:lpstr>Times New Roman</vt:lpstr>
      <vt:lpstr>Office Theme</vt:lpstr>
      <vt:lpstr>   Dì                        kè:             lǚ    xíng 第十九课：旅行 Lesson Nineteen: Travel</vt:lpstr>
      <vt:lpstr>Duì  huà yī            Dào běijīng    lǚ yóu 对话一：到北京旅游  Traveling to Beijing</vt:lpstr>
      <vt:lpstr>Duì  huà èr             Jì   huà   xíngchéng 对话二：计划行程     Planning an Itinerary</vt:lpstr>
      <vt:lpstr>PowerPoint Presentation</vt:lpstr>
      <vt:lpstr>PowerPoint Presentation</vt:lpstr>
      <vt:lpstr>第十九课   对话一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第十九课   对话一</vt:lpstr>
      <vt:lpstr>PowerPoint Presentation</vt:lpstr>
      <vt:lpstr>PowerPoint Presentation</vt:lpstr>
      <vt:lpstr>PowerPoint Presentation</vt:lpstr>
      <vt:lpstr>第十九课   对话二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初一、初二、初三… The first day of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万里长城 wànlǐ chángchéng       (Ten Thousand Miles Long Wall)</vt:lpstr>
      <vt:lpstr>Question Pronouns as Indefinite References  (Whoever, Whatever, etc.)</vt:lpstr>
      <vt:lpstr>The two occurrences of the question pronoun play the same grammatical role, both are subjects.</vt:lpstr>
      <vt:lpstr>The two occurrences of the question pronoun play the same grammatical role, both are subjects.</vt:lpstr>
      <vt:lpstr>Sometimes the two occurrences of the question pronoun perform different grammatical functions.  the first is the subject whereas the second is the object.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miaowen chang</dc:creator>
  <cp:lastModifiedBy>miaowen chang</cp:lastModifiedBy>
  <cp:revision>767</cp:revision>
  <dcterms:created xsi:type="dcterms:W3CDTF">2018-07-26T16:54:23Z</dcterms:created>
  <dcterms:modified xsi:type="dcterms:W3CDTF">2019-08-10T23:02:40Z</dcterms:modified>
</cp:coreProperties>
</file>