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912" r:id="rId2"/>
    <p:sldId id="2913" r:id="rId3"/>
    <p:sldId id="2914" r:id="rId4"/>
    <p:sldId id="2915" r:id="rId5"/>
    <p:sldId id="2916" r:id="rId6"/>
    <p:sldId id="3642" r:id="rId7"/>
    <p:sldId id="285" r:id="rId8"/>
    <p:sldId id="284" r:id="rId9"/>
    <p:sldId id="286" r:id="rId10"/>
    <p:sldId id="287" r:id="rId11"/>
    <p:sldId id="288" r:id="rId12"/>
    <p:sldId id="3818" r:id="rId13"/>
    <p:sldId id="290" r:id="rId14"/>
    <p:sldId id="3817" r:id="rId15"/>
    <p:sldId id="292" r:id="rId16"/>
    <p:sldId id="3816" r:id="rId17"/>
    <p:sldId id="297" r:id="rId18"/>
    <p:sldId id="299" r:id="rId19"/>
    <p:sldId id="294" r:id="rId20"/>
    <p:sldId id="296" r:id="rId21"/>
    <p:sldId id="298" r:id="rId22"/>
    <p:sldId id="295" r:id="rId23"/>
    <p:sldId id="3643" r:id="rId24"/>
    <p:sldId id="3781" r:id="rId25"/>
    <p:sldId id="3782" r:id="rId26"/>
    <p:sldId id="3783" r:id="rId27"/>
    <p:sldId id="3784" r:id="rId28"/>
    <p:sldId id="3785" r:id="rId29"/>
    <p:sldId id="3786" r:id="rId30"/>
    <p:sldId id="3687" r:id="rId31"/>
    <p:sldId id="3790" r:id="rId32"/>
    <p:sldId id="3819" r:id="rId33"/>
    <p:sldId id="3820" r:id="rId34"/>
    <p:sldId id="3821" r:id="rId35"/>
    <p:sldId id="3822" r:id="rId36"/>
    <p:sldId id="3689" r:id="rId37"/>
    <p:sldId id="3690" r:id="rId38"/>
    <p:sldId id="3691" r:id="rId39"/>
    <p:sldId id="3692" r:id="rId40"/>
    <p:sldId id="3697" r:id="rId41"/>
    <p:sldId id="3698" r:id="rId42"/>
    <p:sldId id="3666" r:id="rId43"/>
    <p:sldId id="3700" r:id="rId44"/>
    <p:sldId id="3701" r:id="rId45"/>
    <p:sldId id="3703" r:id="rId46"/>
    <p:sldId id="3705" r:id="rId47"/>
    <p:sldId id="3645" r:id="rId48"/>
    <p:sldId id="3647" r:id="rId49"/>
    <p:sldId id="3648" r:id="rId50"/>
    <p:sldId id="3651" r:id="rId51"/>
    <p:sldId id="3652" r:id="rId52"/>
    <p:sldId id="3650" r:id="rId53"/>
    <p:sldId id="3653" r:id="rId54"/>
    <p:sldId id="3649" r:id="rId55"/>
    <p:sldId id="3654" r:id="rId56"/>
    <p:sldId id="3646" r:id="rId57"/>
    <p:sldId id="3706" r:id="rId58"/>
    <p:sldId id="3707" r:id="rId59"/>
    <p:sldId id="3708" r:id="rId60"/>
    <p:sldId id="3709" r:id="rId61"/>
    <p:sldId id="3710" r:id="rId62"/>
    <p:sldId id="3810" r:id="rId63"/>
    <p:sldId id="381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35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16" autoAdjust="0"/>
    <p:restoredTop sz="94638"/>
  </p:normalViewPr>
  <p:slideViewPr>
    <p:cSldViewPr snapToGrid="0" snapToObjects="1">
      <p:cViewPr varScale="1">
        <p:scale>
          <a:sx n="55" d="100"/>
          <a:sy n="55" d="100"/>
        </p:scale>
        <p:origin x="3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1B9F8-B269-324E-BD98-8BFD4409BEF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98680-55F7-7B42-AAD8-F2FF9AFF9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24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349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6705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980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338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579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910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7536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2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404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3018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031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25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1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562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562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46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076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0921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398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59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743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60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188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61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51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26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5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27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799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28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850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29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865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091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925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06D8328-EDC5-D64C-8180-FDCE6CAEA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BFD441-6233-E248-9DFE-B5243D8E05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52222AF-EC98-6440-8E12-DA8E147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3C631A3-029A-1E41-892F-A722233EC089}" type="slidenum">
              <a:rPr lang="zh-CN" altLang="en-US" sz="1200">
                <a:ea typeface="SimSun" panose="02010600030101010101" pitchFamily="2" charset="-122"/>
              </a:rPr>
              <a:pPr eaLnBrk="1" hangingPunct="1"/>
              <a:t>32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5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3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6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45A0-355E-934F-96E8-96046BCE42C0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47" y="201624"/>
            <a:ext cx="900628" cy="900628"/>
          </a:xfrm>
          <a:prstGeom prst="rect">
            <a:avLst/>
          </a:prstGeom>
        </p:spPr>
      </p:pic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0" y="14903"/>
            <a:ext cx="12192000" cy="117491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	       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Zài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jī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chǎng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第二十课：在机场</a:t>
            </a:r>
            <a:r>
              <a:rPr lang="en-US" altLang="zh-CN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Twenty: At the Airport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185" y="1542149"/>
            <a:ext cx="6076343" cy="50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0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9192-51A0-E944-BB92-D17FBFAEF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2721" y="1825625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箱子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xiāngzi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suitcase; box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VMME2KCV\MM900283023[1].gif">
            <a:extLst>
              <a:ext uri="{FF2B5EF4-FFF2-40B4-BE49-F238E27FC236}">
                <a16:creationId xmlns:a16="http://schemas.microsoft.com/office/drawing/2014/main" id="{0D0B40FA-2129-E44E-85CE-A162F33664FA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7331" y="1825625"/>
            <a:ext cx="2988469" cy="298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61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1002D-9062-0141-84C7-3D5ED2250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7019" y="1825625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超重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chāozhòng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be overweight (of luggage,  freight, etc.)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BT86VC5O\MC900133549[1].wmf">
            <a:extLst>
              <a:ext uri="{FF2B5EF4-FFF2-40B4-BE49-F238E27FC236}">
                <a16:creationId xmlns:a16="http://schemas.microsoft.com/office/drawing/2014/main" id="{731324BE-04CC-9748-BB3D-4F70C22998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3238" y="1825625"/>
            <a:ext cx="3201743" cy="383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5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215C-B54C-F340-80E2-8F26C9EA5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9168" y="2017011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超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Chāo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to exceed; to surpass 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M900296951[1].gif">
            <a:extLst>
              <a:ext uri="{FF2B5EF4-FFF2-40B4-BE49-F238E27FC236}">
                <a16:creationId xmlns:a16="http://schemas.microsoft.com/office/drawing/2014/main" id="{A7512868-39CC-D84E-B9A0-E74D9FD7A0DD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3090" y="2317897"/>
            <a:ext cx="3568214" cy="28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26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E2C8C-DC1C-E243-8A32-CF0EA77AA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6003" y="1690688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登机牌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dēngjīpái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boarding pass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8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A012011-ADC8-7741-A42F-6F1F2A843BD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59" y="2381693"/>
            <a:ext cx="6443331" cy="41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39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3A7C8-A94D-F94C-B591-553F96FB1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73" y="2083981"/>
            <a:ext cx="3810000" cy="31472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牌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pái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plate; tablet; card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Content Placeholder 5" descr="C:\Documents and Settings\yan.DINGFAMILY\Local Settings\Temporary Internet Files\Content.IE5\U11Y03IA\MM900303487[1].gif">
            <a:extLst>
              <a:ext uri="{FF2B5EF4-FFF2-40B4-BE49-F238E27FC236}">
                <a16:creationId xmlns:a16="http://schemas.microsoft.com/office/drawing/2014/main" id="{CA0175AA-012B-6B4A-8A1D-3A61D85ECB18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73" y="2083981"/>
            <a:ext cx="3541859" cy="27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4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E13A5-2708-B549-B023-57E8D2836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8925" y="1907510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登机口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dēngjīkǒu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boarding gate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BT86VC5O\MC900383490[1].wmf">
            <a:extLst>
              <a:ext uri="{FF2B5EF4-FFF2-40B4-BE49-F238E27FC236}">
                <a16:creationId xmlns:a16="http://schemas.microsoft.com/office/drawing/2014/main" id="{A3458B19-AAFB-534E-ACB3-9EBDB63EA7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15" y="1825625"/>
            <a:ext cx="425057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280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4048-41C4-444A-A7ED-CA94397E7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258" y="2038276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口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kǒu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opening; entrance; mouth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6BW67BPQ\MM900286816[1].gif">
            <a:extLst>
              <a:ext uri="{FF2B5EF4-FFF2-40B4-BE49-F238E27FC236}">
                <a16:creationId xmlns:a16="http://schemas.microsoft.com/office/drawing/2014/main" id="{87A3F6FE-FBCD-5E47-9084-D443EA89D130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0681" y="2402958"/>
            <a:ext cx="3641061" cy="284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35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CA180-9FA8-2744-B9DA-D95308AF2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1697" y="1825625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起飞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qǐfēi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(of airplanes) to take off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SZ26P93M\MM900284039[1].gif">
            <a:extLst>
              <a:ext uri="{FF2B5EF4-FFF2-40B4-BE49-F238E27FC236}">
                <a16:creationId xmlns:a16="http://schemas.microsoft.com/office/drawing/2014/main" id="{37584B3F-7D24-AD48-8ACD-11ECC0034557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5067" y="1825625"/>
            <a:ext cx="3498733" cy="3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7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BC39-AC6E-BA42-9F36-9214F12FD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2841" y="2123337"/>
            <a:ext cx="6221819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一路平安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yí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lù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píng’ān</a:t>
            </a:r>
            <a:r>
              <a:rPr lang="en-US" altLang="zh-CN" sz="3600" dirty="0">
                <a:ea typeface="宋体" panose="02010600030101010101" pitchFamily="2" charset="-122"/>
              </a:rPr>
              <a:t> 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have a good trip; bon voyage</a:t>
            </a:r>
          </a:p>
        </p:txBody>
      </p:sp>
      <p:pic>
        <p:nvPicPr>
          <p:cNvPr id="6" name="Picture 2" descr="C:\Documents and Settings\yan.DINGFAMILY\Local Settings\Temporary Internet Files\Content.IE5\54GL9AXQ\MM900236323[1].gif">
            <a:extLst>
              <a:ext uri="{FF2B5EF4-FFF2-40B4-BE49-F238E27FC236}">
                <a16:creationId xmlns:a16="http://schemas.microsoft.com/office/drawing/2014/main" id="{7977F2BD-4169-EF43-94C3-BB52DA7E880B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74" y="2622156"/>
            <a:ext cx="2977187" cy="27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5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F6185-7992-954F-AD10-1A0FE3A94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3986" y="1825625"/>
            <a:ext cx="4350488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哭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kū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cry; to weep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54GL9AXQ\MM900282753[1].gif">
            <a:extLst>
              <a:ext uri="{FF2B5EF4-FFF2-40B4-BE49-F238E27FC236}">
                <a16:creationId xmlns:a16="http://schemas.microsoft.com/office/drawing/2014/main" id="{265D12F7-C3E7-F541-B311-471D08131EF0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40" y="2222316"/>
            <a:ext cx="3123406" cy="31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37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8173"/>
            <a:ext cx="12192001" cy="115999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yī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      </a:t>
            </a:r>
            <a:r>
              <a:rPr lang="en-US" altLang="zh-CN" sz="2800" dirty="0" err="1">
                <a:latin typeface="+mn-lt"/>
              </a:rPr>
              <a:t>Zài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jīchǎng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bànlǐ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dēng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jī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shǒuxù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0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对话一：在机场办理登机手续</a:t>
            </a:r>
            <a:r>
              <a:rPr lang="en-US" altLang="zh-CN" sz="40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 </a:t>
            </a:r>
            <a:r>
              <a:rPr lang="en-US" altLang="zh-CN" sz="2800" dirty="0">
                <a:latin typeface="+mn-lt"/>
              </a:rPr>
              <a:t>Checking In at the Airport</a:t>
            </a:r>
            <a:endParaRPr lang="zh-CN" altLang="en-US" sz="28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60" y="227917"/>
            <a:ext cx="818263" cy="818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7" y="1425078"/>
            <a:ext cx="5786437" cy="52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1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FD87D-015C-C942-8131-D665254E5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9424" y="2057400"/>
            <a:ext cx="5181600" cy="3636335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照顾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zhàogu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look after; to care for; to attend to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54GL9AXQ\MM900356635[1].gif">
            <a:extLst>
              <a:ext uri="{FF2B5EF4-FFF2-40B4-BE49-F238E27FC236}">
                <a16:creationId xmlns:a16="http://schemas.microsoft.com/office/drawing/2014/main" id="{84C38676-5822-2E42-B293-EF07D7AE9CAD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5166" y="2057400"/>
            <a:ext cx="3468872" cy="30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70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9049D-0B22-1946-B6E0-7C26604D6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6637" y="2038276"/>
            <a:ext cx="4232189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小心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xiǎoxīn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be careful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6BW67BPQ\MC900230582[1].wmf">
            <a:extLst>
              <a:ext uri="{FF2B5EF4-FFF2-40B4-BE49-F238E27FC236}">
                <a16:creationId xmlns:a16="http://schemas.microsoft.com/office/drawing/2014/main" id="{EF348D04-5ED4-B14A-9EED-3294217612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8826" y="1825625"/>
            <a:ext cx="474834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905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F5A7-CDB9-3248-94FB-193A31AD6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9804" y="1843715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de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particle to link adverbial and verb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p 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7651" name="Content Placeholder 3">
            <a:extLst>
              <a:ext uri="{FF2B5EF4-FFF2-40B4-BE49-F238E27FC236}">
                <a16:creationId xmlns:a16="http://schemas.microsoft.com/office/drawing/2014/main" id="{595AD2A7-7E95-8149-8438-23E630DE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1404" y="1825625"/>
            <a:ext cx="4102395" cy="4351338"/>
          </a:xfrm>
        </p:spPr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1386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第二十课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397421"/>
            <a:ext cx="9144000" cy="2992726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45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96" y="1778254"/>
            <a:ext cx="11649408" cy="34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usually follows an attributive but not an adverbial. </a:t>
            </a:r>
          </a:p>
          <a:p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attributive can be formed by an adjective, a noun, or a verbal phrase.</a:t>
            </a:r>
          </a:p>
          <a:p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1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most cases,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is followed by a noun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694961" y="3100679"/>
            <a:ext cx="5181600" cy="344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卧室</a:t>
            </a:r>
          </a:p>
          <a:p>
            <a:pPr>
              <a:lnSpc>
                <a:spcPct val="100000"/>
              </a:lnSpc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wòshì</a:t>
            </a:r>
            <a:endParaRPr lang="en-US" altLang="zh-CN" sz="36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my bedroom </a:t>
            </a:r>
          </a:p>
        </p:txBody>
      </p:sp>
      <p:pic>
        <p:nvPicPr>
          <p:cNvPr id="14" name="Picture 2" descr="C:\Documents and Settings\yan.DINGFAMILY\Local Settings\Temporary Internet Files\Content.IE5\6BW67BPQ\MM900285266[1].gif">
            <a:extLst>
              <a:ext uri="{FF2B5EF4-FFF2-40B4-BE49-F238E27FC236}">
                <a16:creationId xmlns:a16="http://schemas.microsoft.com/office/drawing/2014/main" id="{1214B56E-0B17-BA43-82C0-BDAE8137AD9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2" y="2618402"/>
            <a:ext cx="4238594" cy="341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0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most cases,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is followed by a noun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73289" y="2995315"/>
            <a:ext cx="5181600" cy="255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哥哥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公司</a:t>
            </a: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gēge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gōngsī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older brother’s company</a:t>
            </a:r>
          </a:p>
        </p:txBody>
      </p:sp>
      <p:pic>
        <p:nvPicPr>
          <p:cNvPr id="11" name="Picture 7" descr="C:\Documents and Settings\yan.DINGFAMILY\Local Settings\Temporary Internet Files\Content.IE5\54GL9AXQ\MM900173974[1].gif">
            <a:extLst>
              <a:ext uri="{FF2B5EF4-FFF2-40B4-BE49-F238E27FC236}">
                <a16:creationId xmlns:a16="http://schemas.microsoft.com/office/drawing/2014/main" id="{E9FB2963-FF93-A741-9A6A-256B84C06CE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983" y="2915421"/>
            <a:ext cx="4455633" cy="301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00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most cases,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is followed by a noun</a:t>
            </a:r>
          </a:p>
        </p:txBody>
      </p:sp>
      <p:pic>
        <p:nvPicPr>
          <p:cNvPr id="8" name="Picture 2" descr="C:\Documents and Settings\yan.DINGFAMILY\Local Settings\Temporary Internet Files\Content.IE5\6BW67BPQ\MM900283956[1].gif">
            <a:extLst>
              <a:ext uri="{FF2B5EF4-FFF2-40B4-BE49-F238E27FC236}">
                <a16:creationId xmlns:a16="http://schemas.microsoft.com/office/drawing/2014/main" id="{F26953CC-F543-5C49-BB1D-0EC7CE30033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0865" y="2412572"/>
            <a:ext cx="2726638" cy="4016265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694961" y="3100679"/>
            <a:ext cx="5181600" cy="264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漂亮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女孩子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piàoliang</a:t>
            </a:r>
            <a:r>
              <a:rPr lang="en-US" altLang="zh-CN" sz="3600" dirty="0"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ea typeface="宋体" panose="02010600030101010101" pitchFamily="2" charset="-122"/>
              </a:rPr>
              <a:t>nǚháizi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pretty girl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186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most cases,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is followed by a noun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699149" y="2995315"/>
            <a:ext cx="5181600" cy="344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刚买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机票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gāng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mǎi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jīpiào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a recently purchased plane ticket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394ABA-C692-5B46-B0E4-0CC752145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7313" y="2995315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5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most cases, 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is followed by a noun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674236" y="2841657"/>
            <a:ext cx="6492108" cy="344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妈妈给我们做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蛋糕</a:t>
            </a:r>
          </a:p>
          <a:p>
            <a:pPr marL="0" indent="0">
              <a:buNone/>
            </a:pP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māma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gěi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wǒmen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zuò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dàngāo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pPr marL="0" indent="0">
              <a:buNone/>
            </a:pP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the cake Mom made for us</a:t>
            </a:r>
          </a:p>
        </p:txBody>
      </p:sp>
      <p:pic>
        <p:nvPicPr>
          <p:cNvPr id="12" name="Picture 2" descr="C:\Documents and Settings\yan.DINGFAMILY\Local Settings\Temporary Internet Files\Content.IE5\54GL9AXQ\MM900337023[1].gif">
            <a:extLst>
              <a:ext uri="{FF2B5EF4-FFF2-40B4-BE49-F238E27FC236}">
                <a16:creationId xmlns:a16="http://schemas.microsoft.com/office/drawing/2014/main" id="{470F8C26-B803-2F40-B96D-EB688DA52C3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50" y="2535356"/>
            <a:ext cx="4456814" cy="375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1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8173"/>
            <a:ext cx="12192001" cy="111577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èr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           </a:t>
            </a:r>
            <a:r>
              <a:rPr lang="en-US" altLang="zh-CN" sz="2800" dirty="0" err="1">
                <a:latin typeface="+mn-lt"/>
              </a:rPr>
              <a:t>Dào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dá</a:t>
            </a:r>
            <a:r>
              <a:rPr lang="en-US" altLang="zh-CN" sz="2800" dirty="0">
                <a:latin typeface="+mn-lt"/>
              </a:rPr>
              <a:t>   </a:t>
            </a:r>
            <a:r>
              <a:rPr lang="en-US" altLang="zh-CN" sz="2800" dirty="0" err="1">
                <a:latin typeface="+mn-lt"/>
              </a:rPr>
              <a:t>běijīng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对话二：到达北京 </a:t>
            </a:r>
            <a:r>
              <a:rPr lang="en-US" altLang="zh-CN" sz="4800" kern="0" dirty="0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en-US" altLang="zh-CN" sz="3600" kern="0" dirty="0">
                <a:solidFill>
                  <a:prstClr val="black"/>
                </a:solidFill>
                <a:latin typeface="Calibri" pitchFamily="34" charset="0"/>
              </a:rPr>
              <a:t>Arriving in Beijing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053" y="140894"/>
            <a:ext cx="870332" cy="870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041" y="1367641"/>
            <a:ext cx="6515916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89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None/>
            </a:pP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ea typeface="宋体" panose="02010600030101010101" pitchFamily="2" charset="-122"/>
              </a:rPr>
              <a:t>(de) can also precede an adjective or verb if that adjective or verb serves as the subject or object </a:t>
            </a: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240620" y="2953289"/>
            <a:ext cx="9873262" cy="344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u="sng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南京的热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是有名的。</a:t>
            </a:r>
          </a:p>
          <a:p>
            <a:pPr marL="0" indent="0">
              <a:buNone/>
            </a:pP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Nánjīng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rè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[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shì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yǒumíng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de]. </a:t>
            </a:r>
          </a:p>
          <a:p>
            <a:pPr marL="0" indent="0">
              <a:buNone/>
            </a:pP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Nanjing’s heat/That Nanjing is hot [is well-known].</a:t>
            </a:r>
          </a:p>
        </p:txBody>
      </p:sp>
      <p:pic>
        <p:nvPicPr>
          <p:cNvPr id="11" name="Picture 2" descr="C:\Documents and Settings\yan.DINGFAMILY\Local Settings\Temporary Internet Files\Content.IE5\SZ26P93M\MM900046652[1].gif">
            <a:extLst>
              <a:ext uri="{FF2B5EF4-FFF2-40B4-BE49-F238E27FC236}">
                <a16:creationId xmlns:a16="http://schemas.microsoft.com/office/drawing/2014/main" id="{3960CE29-EEE5-8047-A537-B53C1536F7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664" y="2761953"/>
            <a:ext cx="16129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:\Documents and Settings\yan.DINGFAMILY\Local Settings\Temporary Internet Files\Content.IE5\SZ26P93M\MM900163035[1].gif">
            <a:extLst>
              <a:ext uri="{FF2B5EF4-FFF2-40B4-BE49-F238E27FC236}">
                <a16:creationId xmlns:a16="http://schemas.microsoft.com/office/drawing/2014/main" id="{993AC52D-3CA8-F84F-AB54-86D2B9C436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64" y="4487873"/>
            <a:ext cx="2272152" cy="19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1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extLst>
              <a:ext uri="{FF2B5EF4-FFF2-40B4-BE49-F238E27FC236}">
                <a16:creationId xmlns:a16="http://schemas.microsoft.com/office/drawing/2014/main" id="{97645BA1-AEC1-C842-A274-5F910BE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52" y="1273215"/>
            <a:ext cx="11465402" cy="542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571500" indent="-571500"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卧室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my bedroom </a:t>
            </a:r>
            <a:endParaRPr lang="zh-CN" altLang="en-US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wǒ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de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wòshì</a:t>
            </a:r>
            <a:endParaRPr lang="en-US" altLang="zh-CN" dirty="0">
              <a:solidFill>
                <a:srgbClr val="007935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571500" indent="-571500"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漂亮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女孩子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pretty girl</a:t>
            </a:r>
          </a:p>
          <a:p>
            <a:pPr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piàoliang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de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nǚháizi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  <a:p>
            <a:pPr marL="571500" indent="-571500"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刚买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机票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a recently purchased plane ticket</a:t>
            </a:r>
            <a:endParaRPr lang="zh-CN" altLang="en-US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gāng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mǎi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de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jīpiào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  <a:p>
            <a:pPr marL="571500" indent="-571500">
              <a:spcBef>
                <a:spcPts val="0"/>
              </a:spcBef>
            </a:pP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南京的热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是有名的。</a:t>
            </a:r>
            <a:r>
              <a:rPr lang="en-US" altLang="zh-CN" sz="44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rgbClr val="007935"/>
                </a:solidFill>
                <a:latin typeface="Calibri" panose="020F0502020204030204"/>
                <a:ea typeface="宋体" panose="02010600030101010101" pitchFamily="2" charset="-122"/>
              </a:rPr>
              <a:t>Nanjing’s heat/That Nanjing is hot [is well-known].</a:t>
            </a:r>
            <a:endParaRPr lang="zh-CN" altLang="en-US" sz="2000" dirty="0">
              <a:solidFill>
                <a:srgbClr val="007935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7935"/>
                </a:solidFill>
                <a:ea typeface="宋体" panose="02010600030101010101" pitchFamily="2" charset="-122"/>
              </a:rPr>
              <a:t>   </a:t>
            </a:r>
            <a:r>
              <a:rPr lang="en-US" altLang="zh-CN" dirty="0">
                <a:solidFill>
                  <a:srgbClr val="007935"/>
                </a:solidFill>
                <a:ea typeface="宋体" panose="02010600030101010101" pitchFamily="2" charset="-122"/>
              </a:rPr>
              <a:t>   </a:t>
            </a:r>
            <a:r>
              <a:rPr lang="zh-CN" altLang="en-US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ea typeface="宋体" panose="02010600030101010101" pitchFamily="2" charset="-122"/>
              </a:rPr>
              <a:t>Nánjīng</a:t>
            </a:r>
            <a:r>
              <a:rPr lang="en-US" altLang="zh-CN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dirty="0" err="1">
                <a:solidFill>
                  <a:srgbClr val="007935"/>
                </a:solidFill>
                <a:ea typeface="宋体" panose="02010600030101010101" pitchFamily="2" charset="-122"/>
              </a:rPr>
              <a:t>rè</a:t>
            </a:r>
            <a:r>
              <a:rPr lang="en-US" altLang="zh-CN" dirty="0">
                <a:solidFill>
                  <a:srgbClr val="007935"/>
                </a:solidFill>
                <a:ea typeface="宋体" panose="02010600030101010101" pitchFamily="2" charset="-122"/>
              </a:rPr>
              <a:t> [</a:t>
            </a:r>
            <a:r>
              <a:rPr lang="en-US" altLang="zh-CN" dirty="0" err="1">
                <a:solidFill>
                  <a:srgbClr val="007935"/>
                </a:solidFill>
                <a:ea typeface="宋体" panose="02010600030101010101" pitchFamily="2" charset="-122"/>
              </a:rPr>
              <a:t>shì</a:t>
            </a:r>
            <a:r>
              <a:rPr lang="en-US" altLang="zh-CN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ea typeface="宋体" panose="02010600030101010101" pitchFamily="2" charset="-122"/>
              </a:rPr>
              <a:t>yǒumíng</a:t>
            </a:r>
            <a:r>
              <a:rPr lang="en-US" altLang="zh-CN" dirty="0">
                <a:solidFill>
                  <a:srgbClr val="007935"/>
                </a:solidFill>
                <a:ea typeface="宋体" panose="02010600030101010101" pitchFamily="2" charset="-122"/>
              </a:rPr>
              <a:t> de]. </a:t>
            </a:r>
            <a:endParaRPr lang="en-US" altLang="zh-CN" sz="28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is used after a verb or an adjective to connect it with a descriptive complement or a complement of degree.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93136" y="4003217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跑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很快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pǎo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hěn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kuài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run fast</a:t>
            </a:r>
          </a:p>
        </p:txBody>
      </p:sp>
      <p:pic>
        <p:nvPicPr>
          <p:cNvPr id="11" name="Picture 2" descr="C:\Documents and Settings\yan.DINGFAMILY\Local Settings\Temporary Internet Files\Content.IE5\54GL9AXQ\MM900295194[1].gif">
            <a:extLst>
              <a:ext uri="{FF2B5EF4-FFF2-40B4-BE49-F238E27FC236}">
                <a16:creationId xmlns:a16="http://schemas.microsoft.com/office/drawing/2014/main" id="{5CC9BF6C-8E8A-4848-B7EE-710BA7082691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5" y="3028267"/>
            <a:ext cx="2471774" cy="363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258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93136" y="4003217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做菜做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很好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zuò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cài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zuò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hěn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hǎo</a:t>
            </a:r>
            <a:endParaRPr lang="en-US" altLang="zh-CN" sz="36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cook well</a:t>
            </a:r>
          </a:p>
        </p:txBody>
      </p:sp>
      <p:pic>
        <p:nvPicPr>
          <p:cNvPr id="12" name="Picture 2" descr="C:\Documents and Settings\yan.DINGFAMILY\Local Settings\Temporary Internet Files\Content.IE5\SZ26P93M\MM900356720[1].gif">
            <a:extLst>
              <a:ext uri="{FF2B5EF4-FFF2-40B4-BE49-F238E27FC236}">
                <a16:creationId xmlns:a16="http://schemas.microsoft.com/office/drawing/2014/main" id="{3258A5F6-A6B8-3742-AC06-283D5CCC7CF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7669" y="3506635"/>
            <a:ext cx="2971195" cy="297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2FE67620-061B-7B41-A8EF-C80519CC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is used after a verb or an adjective to connect it with a descriptive complement or a complement of degree.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849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93136" y="4003217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高兴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跳起來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gāoxìng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tiào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qǐ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lái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leap up with joy</a:t>
            </a:r>
          </a:p>
        </p:txBody>
      </p:sp>
      <p:pic>
        <p:nvPicPr>
          <p:cNvPr id="11" name="Picture 3" descr="C:\Documents and Settings\yan.DINGFAMILY\Local Settings\Temporary Internet Files\Content.IE5\6BW67BPQ\MM900336873[1].gif">
            <a:extLst>
              <a:ext uri="{FF2B5EF4-FFF2-40B4-BE49-F238E27FC236}">
                <a16:creationId xmlns:a16="http://schemas.microsoft.com/office/drawing/2014/main" id="{EDCF4941-B71E-184C-B4AC-CF98B13E4AD1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18" y="2581398"/>
            <a:ext cx="2499390" cy="387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6B0B76B8-4228-D946-8521-D815C855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is used after a verb or an adjective to connect it with a descriptive complement or a complement of degree.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742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93136" y="4003217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危险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不得了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wēixiǎn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bù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déliǎo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unbelievably dangerous</a:t>
            </a:r>
          </a:p>
        </p:txBody>
      </p:sp>
      <p:pic>
        <p:nvPicPr>
          <p:cNvPr id="12" name="Picture 4" descr="C:\Documents and Settings\yan.DINGFAMILY\Local Settings\Temporary Internet Files\Content.IE5\SZ26P93M\MC900018404[1].wmf">
            <a:extLst>
              <a:ext uri="{FF2B5EF4-FFF2-40B4-BE49-F238E27FC236}">
                <a16:creationId xmlns:a16="http://schemas.microsoft.com/office/drawing/2014/main" id="{68FB4336-3F62-0A4D-8ECD-C20B5BF2A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7532" y="3615524"/>
            <a:ext cx="3358144" cy="23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0DDC6554-B313-EF4A-A4E5-C8D8388E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48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is used after a verb or an adjective to connect it with a descriptive complement or a complement of degree.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155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 links an adverb or adverbial to a following verb.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An adjective, an adverb, or a set phrase can serve as an adverbial if followed by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(de).</a:t>
            </a:r>
            <a:endParaRPr lang="zh-CN" altLang="en-US" sz="3600" dirty="0"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720436" y="3999747"/>
            <a:ext cx="6841176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慢慢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吃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mànmān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chī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eat slowly</a:t>
            </a:r>
          </a:p>
        </p:txBody>
      </p:sp>
      <p:pic>
        <p:nvPicPr>
          <p:cNvPr id="11" name="Content Placeholder 6" descr="C:\Documents and Settings\yan.DINGFAMILY\Local Settings\Temporary Internet Files\Content.IE5\TG83JF92\MM900356642[1].gif">
            <a:extLst>
              <a:ext uri="{FF2B5EF4-FFF2-40B4-BE49-F238E27FC236}">
                <a16:creationId xmlns:a16="http://schemas.microsoft.com/office/drawing/2014/main" id="{BE62572D-44F1-4440-8209-D35EF8B590D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14" y="3795857"/>
            <a:ext cx="2936902" cy="24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 links an adverb or adverbial to a following verb.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An adjective, an adverb, or a set phrase can serve as an adverbial if followed by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(de).</a:t>
            </a:r>
            <a:endParaRPr lang="zh-CN" altLang="en-US" sz="3600" dirty="0"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TW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273329" y="4030048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很高兴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说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hěn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gāoxìng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shuō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say happily</a:t>
            </a:r>
          </a:p>
        </p:txBody>
      </p:sp>
      <p:pic>
        <p:nvPicPr>
          <p:cNvPr id="13" name="Picture 3" descr="C:\Documents and Settings\yan.DINGFAMILY\Local Settings\Temporary Internet Files\Content.IE5\54GL9AXQ\MM900046638[1].gif">
            <a:extLst>
              <a:ext uri="{FF2B5EF4-FFF2-40B4-BE49-F238E27FC236}">
                <a16:creationId xmlns:a16="http://schemas.microsoft.com/office/drawing/2014/main" id="{1536B95D-A9C7-6341-B2D9-FB19A7EA668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6914" y="2946314"/>
            <a:ext cx="3209392" cy="338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5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 links an adverb or adverbial to a following verb.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An adjective, an adverb, or a set phrase can serve as an adverbial if followed by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93136" y="4003217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一直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yìzhí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zǒu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walk straight forward</a:t>
            </a:r>
          </a:p>
        </p:txBody>
      </p:sp>
      <p:pic>
        <p:nvPicPr>
          <p:cNvPr id="11" name="Picture 2" descr="C:\Documents and Settings\yan.DINGFAMILY\Local Settings\Temporary Internet Files\Content.IE5\TG83JF92\MM900295178[1].gif">
            <a:extLst>
              <a:ext uri="{FF2B5EF4-FFF2-40B4-BE49-F238E27FC236}">
                <a16:creationId xmlns:a16="http://schemas.microsoft.com/office/drawing/2014/main" id="{6D3CAE91-352A-BB48-ACE7-2159444E948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3693" y="4003217"/>
            <a:ext cx="3745171" cy="26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6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08" y="1307200"/>
            <a:ext cx="11231456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 links an adverb or adverbial to a following verb.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An adjective, an adverb, or a set phrase can serve as an adverbial if followed by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ea typeface="宋体" panose="02010600030101010101" pitchFamily="2" charset="-122"/>
              </a:rPr>
              <a:t>(de).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493136" y="4003217"/>
            <a:ext cx="5680364" cy="247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好好儿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玩儿</a:t>
            </a:r>
          </a:p>
          <a:p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hǎohāor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wánr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to have some real fun</a:t>
            </a:r>
          </a:p>
        </p:txBody>
      </p:sp>
      <p:pic>
        <p:nvPicPr>
          <p:cNvPr id="12" name="Picture 2" descr="C:\Documents and Settings\yan.DINGFAMILY\Local Settings\Temporary Internet Files\Content.IE5\SZ26P93M\MM900283678[1].gif">
            <a:extLst>
              <a:ext uri="{FF2B5EF4-FFF2-40B4-BE49-F238E27FC236}">
                <a16:creationId xmlns:a16="http://schemas.microsoft.com/office/drawing/2014/main" id="{AF9FB9AE-284D-DE40-9651-D599DE5F58F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135" y="3055557"/>
            <a:ext cx="3678865" cy="346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8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第二十课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20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5879" y="1378634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</a:endParaRP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Check in at the airport;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Wish departing friends a safe journey and remind them to keep</a:t>
            </a:r>
            <a:r>
              <a:rPr lang="zh-CN" altLang="en-US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in touch;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Greet guests at the airport;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Compliment someone on his or her language ability;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Ask about someone’s health;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Remind people to move on to the next event.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A5F15-C7AD-114B-8069-DEF79CF05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3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Compare</a:t>
            </a:r>
            <a:r>
              <a:rPr lang="zh-CN" altLang="en-US" sz="3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r>
              <a:rPr lang="zh-CN" altLang="en-US" sz="5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F5D9CD0-86BB-3B4C-B363-3A7485D9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8" y="1026552"/>
            <a:ext cx="11231456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他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高兴地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唱着歌走回宿舍。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Tā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gāoxìng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de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chàng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zhe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gē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zǒu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hui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sùshè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 </a:t>
            </a:r>
          </a:p>
          <a:p>
            <a:pPr>
              <a:buNone/>
            </a:pP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He sang happily on his way back to the dorm.</a:t>
            </a:r>
          </a:p>
          <a:p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高兴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gāoxìng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is used to describe the manner of his singing.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216264" y="4174782"/>
            <a:ext cx="8736349" cy="24746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他</a:t>
            </a:r>
            <a:r>
              <a:rPr lang="zh-CN" altLang="en-US" sz="5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高兴得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唱起歌来了</a:t>
            </a:r>
            <a:r>
              <a:rPr lang="zh-CN" altLang="en-US" sz="4800" dirty="0">
                <a:ea typeface="宋体" panose="02010600030101010101" pitchFamily="2" charset="-122"/>
              </a:rPr>
              <a:t>。</a:t>
            </a:r>
            <a:endParaRPr lang="en-US" altLang="zh-CN" sz="4800" dirty="0">
              <a:ea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100" dirty="0" err="1">
                <a:solidFill>
                  <a:srgbClr val="007935"/>
                </a:solidFill>
                <a:ea typeface="宋体" panose="02010600030101010101" pitchFamily="2" charset="-122"/>
              </a:rPr>
              <a:t>Tā</a:t>
            </a:r>
            <a:r>
              <a:rPr lang="en-US" altLang="zh-CN" sz="41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100" dirty="0" err="1">
                <a:solidFill>
                  <a:srgbClr val="007935"/>
                </a:solidFill>
                <a:ea typeface="宋体" panose="02010600030101010101" pitchFamily="2" charset="-122"/>
              </a:rPr>
              <a:t>gāoxìng</a:t>
            </a:r>
            <a:r>
              <a:rPr lang="en-US" altLang="zh-CN" sz="41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4100" dirty="0" err="1">
                <a:solidFill>
                  <a:srgbClr val="007935"/>
                </a:solidFill>
                <a:ea typeface="宋体" panose="02010600030101010101" pitchFamily="2" charset="-122"/>
              </a:rPr>
              <a:t>chàng</a:t>
            </a:r>
            <a:r>
              <a:rPr lang="en-US" altLang="zh-CN" sz="4100" dirty="0">
                <a:solidFill>
                  <a:srgbClr val="007935"/>
                </a:solidFill>
                <a:ea typeface="宋体" panose="02010600030101010101" pitchFamily="2" charset="-122"/>
              </a:rPr>
              <a:t> qi </a:t>
            </a:r>
            <a:r>
              <a:rPr lang="en-US" altLang="zh-CN" sz="4100" dirty="0" err="1">
                <a:solidFill>
                  <a:srgbClr val="007935"/>
                </a:solidFill>
                <a:ea typeface="宋体" panose="02010600030101010101" pitchFamily="2" charset="-122"/>
              </a:rPr>
              <a:t>gē</a:t>
            </a:r>
            <a:r>
              <a:rPr lang="en-US" altLang="zh-CN" sz="41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100" dirty="0" err="1">
                <a:solidFill>
                  <a:srgbClr val="007935"/>
                </a:solidFill>
                <a:ea typeface="宋体" panose="02010600030101010101" pitchFamily="2" charset="-122"/>
              </a:rPr>
              <a:t>lai</a:t>
            </a:r>
            <a:r>
              <a:rPr lang="en-US" altLang="zh-CN" sz="4100" dirty="0">
                <a:solidFill>
                  <a:srgbClr val="007935"/>
                </a:solidFill>
                <a:ea typeface="宋体" panose="02010600030101010101" pitchFamily="2" charset="-122"/>
              </a:rPr>
              <a:t> le.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100" dirty="0">
                <a:solidFill>
                  <a:srgbClr val="007935"/>
                </a:solidFill>
                <a:ea typeface="宋体" panose="02010600030101010101" pitchFamily="2" charset="-122"/>
              </a:rPr>
              <a:t>He was so happy that he started to sing.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高兴</a:t>
            </a:r>
            <a:r>
              <a:rPr lang="zh-CN" altLang="en-US" sz="4800" dirty="0">
                <a:ea typeface="宋体" panose="02010600030101010101" pitchFamily="2" charset="-122"/>
              </a:rPr>
              <a:t> </a:t>
            </a:r>
            <a:r>
              <a:rPr lang="en-US" altLang="zh-CN" sz="4100" dirty="0">
                <a:ea typeface="宋体" panose="02010600030101010101" pitchFamily="2" charset="-122"/>
              </a:rPr>
              <a:t>(</a:t>
            </a:r>
            <a:r>
              <a:rPr lang="en-US" altLang="zh-CN" sz="4100" dirty="0" err="1">
                <a:ea typeface="宋体" panose="02010600030101010101" pitchFamily="2" charset="-122"/>
              </a:rPr>
              <a:t>gāoxìng</a:t>
            </a:r>
            <a:r>
              <a:rPr lang="en-US" altLang="zh-CN" sz="4100" dirty="0">
                <a:ea typeface="宋体" panose="02010600030101010101" pitchFamily="2" charset="-122"/>
              </a:rPr>
              <a:t>) is the cause of his singing</a:t>
            </a:r>
            <a:endParaRPr lang="en-US" altLang="zh-CN" sz="41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11" name="Picture 2" descr="C:\Documents and Settings\yan.DINGFAMILY\Local Settings\Temporary Internet Files\Content.IE5\54GL9AXQ\MM900303317[1].gif">
            <a:extLst>
              <a:ext uri="{FF2B5EF4-FFF2-40B4-BE49-F238E27FC236}">
                <a16:creationId xmlns:a16="http://schemas.microsoft.com/office/drawing/2014/main" id="{5542D77B-FF59-3F43-969C-099D10E57C9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274" y="3933274"/>
            <a:ext cx="1765479" cy="271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390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得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(de), </a:t>
            </a:r>
            <a:r>
              <a:rPr lang="zh-CN" alt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地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773350" y="2114650"/>
            <a:ext cx="8267553" cy="375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Attributive +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+ </a:t>
            </a:r>
            <a:r>
              <a:rPr lang="en-US" altLang="zh-CN" sz="3600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Noun</a:t>
            </a:r>
          </a:p>
          <a:p>
            <a:r>
              <a:rPr lang="en-US" altLang="zh-CN" sz="3600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Verb/</a:t>
            </a:r>
            <a:r>
              <a:rPr lang="en-US" altLang="zh-CN" sz="3600" dirty="0" err="1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Adj</a:t>
            </a:r>
            <a:r>
              <a:rPr lang="en-US" altLang="zh-CN" sz="3600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+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+ </a:t>
            </a:r>
            <a:r>
              <a:rPr lang="en-US" altLang="zh-CN" sz="3600" dirty="0" err="1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Adj</a:t>
            </a:r>
            <a:r>
              <a:rPr lang="en-US" altLang="zh-CN" sz="3600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/Verb 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en-US" altLang="zh-CN" sz="3600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Adverbial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+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(de) + Verb </a:t>
            </a:r>
          </a:p>
        </p:txBody>
      </p:sp>
    </p:spTree>
    <p:extLst>
      <p:ext uri="{BB962C8B-B14F-4D97-AF65-F5344CB8AC3E}">
        <p14:creationId xmlns:p14="http://schemas.microsoft.com/office/powerpoint/2010/main" val="3680846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6413" y="1479133"/>
            <a:ext cx="10625132" cy="4842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：您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什么时候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有空儿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？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Jīntiān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shíjiān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When will you have time?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  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我</a:t>
            </a:r>
            <a:r>
              <a:rPr lang="zh-CN" altLang="en-US" sz="48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星期一下午</a:t>
            </a:r>
            <a:r>
              <a:rPr lang="en-US" altLang="zh-CN" sz="48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1:00</a:t>
            </a:r>
            <a:r>
              <a:rPr lang="zh-CN" altLang="en-US" sz="48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以前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没空儿。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						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yǐqián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A:</a:t>
            </a:r>
            <a:r>
              <a:rPr lang="en-US" altLang="zh-TW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我</a:t>
            </a:r>
            <a:r>
              <a:rPr lang="zh-TW" altLang="en-US" sz="48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星期一下午</a:t>
            </a:r>
            <a:r>
              <a:rPr lang="en-US" altLang="zh-TW" sz="48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1:00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以后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有空儿。</a:t>
            </a:r>
            <a:endParaRPr lang="en-US" altLang="zh-TW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xīngqí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xiàwǔ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yì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yǐhòu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yǒu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kòng’r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TW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I will be free/have time after 1:00 pm on Monday.</a:t>
            </a:r>
            <a:endParaRPr lang="zh-TW" alt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62579" y="1378634"/>
            <a:ext cx="7155509" cy="215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7030A0"/>
                </a:solidFill>
                <a:ea typeface="SimSun" panose="02010600030101010101" pitchFamily="2" charset="-122"/>
                <a:cs typeface="Kaiti SC" charset="-122"/>
              </a:rPr>
              <a:t>     </a:t>
            </a: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BAEFFFF-57E3-F54D-9EF6-E44BE5C3E230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0"/>
            <a:ext cx="12191999" cy="10113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ct val="100000"/>
              </a:lnSpc>
              <a:spcBef>
                <a:spcPts val="0"/>
              </a:spcBef>
            </a:pP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什么时候</a:t>
            </a:r>
            <a:r>
              <a:rPr lang="en-US" altLang="zh-CN" sz="3200" dirty="0">
                <a:latin typeface="+mn-lt"/>
                <a:ea typeface="SimSun" pitchFamily="2" charset="-122"/>
              </a:rPr>
              <a:t>   </a:t>
            </a:r>
            <a:r>
              <a:rPr lang="en-US" altLang="zh-CN" sz="3200" dirty="0" err="1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shénme</a:t>
            </a:r>
            <a:r>
              <a:rPr lang="en-US" altLang="zh-CN" sz="32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shíhòu</a:t>
            </a:r>
            <a:r>
              <a:rPr lang="en-US" altLang="zh-CN" sz="32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    (when)      question pronoun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58330-A9C9-1F4D-AA01-CE64607E1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133155"/>
            <a:ext cx="803564" cy="8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3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75" y="85057"/>
            <a:ext cx="967888" cy="9678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529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的时候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(...de 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shíhou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02714" y="1318379"/>
            <a:ext cx="11986572" cy="211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a sentence of the pattern “</a:t>
            </a:r>
            <a:r>
              <a:rPr lang="en-US" altLang="zh-CN" sz="40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V1 </a:t>
            </a:r>
            <a:r>
              <a:rPr lang="zh-TW" altLang="en-US" sz="40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的时候</a:t>
            </a:r>
            <a:r>
              <a:rPr lang="zh-TW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de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shíhou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),  V2...” the second action and the first action take place simultaneously.</a:t>
            </a:r>
          </a:p>
          <a:p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C:\Documents and Settings\yan.DINGFAMILY\Local Settings\Temporary Internet Files\Content.IE5\TG83JF92\MM900297020[1].gif">
            <a:extLst>
              <a:ext uri="{FF2B5EF4-FFF2-40B4-BE49-F238E27FC236}">
                <a16:creationId xmlns:a16="http://schemas.microsoft.com/office/drawing/2014/main" id="{EE13EAE2-6C07-1440-AE2A-362F1C43F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617" y="3037119"/>
            <a:ext cx="2481669" cy="260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77C295-B04F-194E-B914-C9AC145DB950}"/>
              </a:ext>
            </a:extLst>
          </p:cNvPr>
          <p:cNvSpPr txBox="1">
            <a:spLocks/>
          </p:cNvSpPr>
          <p:nvPr/>
        </p:nvSpPr>
        <p:spPr>
          <a:xfrm>
            <a:off x="386384" y="4111454"/>
            <a:ext cx="10501356" cy="24746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5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走</a:t>
            </a:r>
            <a:r>
              <a:rPr lang="zh-CN" altLang="en-US" sz="5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的时候</a:t>
            </a:r>
            <a:r>
              <a:rPr lang="zh-CN" altLang="en-US" sz="5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别忘了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带些钱。 </a:t>
            </a: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Zǒu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shíhou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bié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wàng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le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dài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xiē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qián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Don’t forget to take some money with you when you leave.</a:t>
            </a:r>
          </a:p>
        </p:txBody>
      </p:sp>
    </p:spTree>
    <p:extLst>
      <p:ext uri="{BB962C8B-B14F-4D97-AF65-F5344CB8AC3E}">
        <p14:creationId xmlns:p14="http://schemas.microsoft.com/office/powerpoint/2010/main" val="94018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77C295-B04F-194E-B914-C9AC145DB950}"/>
              </a:ext>
            </a:extLst>
          </p:cNvPr>
          <p:cNvSpPr txBox="1">
            <a:spLocks/>
          </p:cNvSpPr>
          <p:nvPr/>
        </p:nvSpPr>
        <p:spPr>
          <a:xfrm>
            <a:off x="161777" y="2191693"/>
            <a:ext cx="10501356" cy="24746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我</a:t>
            </a:r>
            <a:r>
              <a:rPr lang="zh-CN" altLang="en-US" sz="5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看见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他</a:t>
            </a:r>
            <a:r>
              <a:rPr lang="zh-CN" altLang="en-US" sz="5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的时候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，他正在</a:t>
            </a:r>
            <a:r>
              <a:rPr lang="zh-CN" altLang="en-US" sz="5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打球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kàn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jiàn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tā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shíhou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tā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zhèngzài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dǎ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800" dirty="0" err="1">
                <a:solidFill>
                  <a:srgbClr val="007935"/>
                </a:solidFill>
                <a:ea typeface="宋体" panose="02010600030101010101" pitchFamily="2" charset="-122"/>
              </a:rPr>
              <a:t>qiú</a:t>
            </a: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800" dirty="0">
                <a:solidFill>
                  <a:srgbClr val="007935"/>
                </a:solidFill>
                <a:ea typeface="宋体" panose="02010600030101010101" pitchFamily="2" charset="-122"/>
              </a:rPr>
              <a:t>When I saw him, he was playing ball.</a:t>
            </a:r>
          </a:p>
        </p:txBody>
      </p:sp>
      <p:pic>
        <p:nvPicPr>
          <p:cNvPr id="9" name="Picture 2" descr="C:\Documents and Settings\yan.DINGFAMILY\Local Settings\Temporary Internet Files\Content.IE5\SZ26P93M\MM900295201[1].gif">
            <a:extLst>
              <a:ext uri="{FF2B5EF4-FFF2-40B4-BE49-F238E27FC236}">
                <a16:creationId xmlns:a16="http://schemas.microsoft.com/office/drawing/2014/main" id="{C8B5D545-0220-F04C-9D08-D54FECEC35F9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89" y="4058066"/>
            <a:ext cx="2725411" cy="26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C9BD9-4643-6246-A7BA-245F2DFD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75" y="85057"/>
            <a:ext cx="967888" cy="9678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57A5B5C-5D37-7345-A55B-F275291321B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529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的时候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(...de 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shíhou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24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47" y="85057"/>
            <a:ext cx="898616" cy="8986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6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以后  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(...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yǐhòu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77C295-B04F-194E-B914-C9AC145DB950}"/>
              </a:ext>
            </a:extLst>
          </p:cNvPr>
          <p:cNvSpPr txBox="1">
            <a:spLocks/>
          </p:cNvSpPr>
          <p:nvPr/>
        </p:nvSpPr>
        <p:spPr>
          <a:xfrm>
            <a:off x="231051" y="2643231"/>
            <a:ext cx="10501356" cy="314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他走了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以后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，才想起来忘了带钱。</a:t>
            </a:r>
            <a:endParaRPr lang="en-US" altLang="zh-CN" sz="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Tā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zǒu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le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yǐhòu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cái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xiǎng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qi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lai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wàng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le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dài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qián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He didn’t realize until after he had left that he had forgotten to take any money with him.</a:t>
            </a:r>
          </a:p>
        </p:txBody>
      </p:sp>
      <p:pic>
        <p:nvPicPr>
          <p:cNvPr id="9" name="Picture 4" descr="C:\Documents and Settings\yan.DINGFAMILY\Local Settings\Temporary Internet Files\Content.IE5\54GL9AXQ\MC900215722[1].wmf">
            <a:extLst>
              <a:ext uri="{FF2B5EF4-FFF2-40B4-BE49-F238E27FC236}">
                <a16:creationId xmlns:a16="http://schemas.microsoft.com/office/drawing/2014/main" id="{ED5FF625-91A4-3F4B-BA9C-1F0F0EFA4E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543" y="5038066"/>
            <a:ext cx="2691766" cy="17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408709-6527-1A48-847B-BE36AED6E2AD}"/>
              </a:ext>
            </a:extLst>
          </p:cNvPr>
          <p:cNvSpPr txBox="1">
            <a:spLocks/>
          </p:cNvSpPr>
          <p:nvPr/>
        </p:nvSpPr>
        <p:spPr>
          <a:xfrm>
            <a:off x="52774" y="1188300"/>
            <a:ext cx="11143532" cy="145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 a sentence of the pattern “V1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以后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yǐhòu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), V2...,” the second action takes place after the first one.</a:t>
            </a:r>
            <a:endParaRPr lang="zh-CN" altLang="en-US" sz="3600" dirty="0">
              <a:solidFill>
                <a:srgbClr val="007935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71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77C295-B04F-194E-B914-C9AC145DB950}"/>
              </a:ext>
            </a:extLst>
          </p:cNvPr>
          <p:cNvSpPr txBox="1">
            <a:spLocks/>
          </p:cNvSpPr>
          <p:nvPr/>
        </p:nvSpPr>
        <p:spPr>
          <a:xfrm>
            <a:off x="161777" y="1856074"/>
            <a:ext cx="12030223" cy="314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我到中国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以后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要吃北京烤鸭。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dào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Zhōngguó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yǐhòu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yào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chī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Běijīng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  <a:ea typeface="宋体" panose="02010600030101010101" pitchFamily="2" charset="-122"/>
              </a:rPr>
              <a:t>kǎoyā</a:t>
            </a: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ea typeface="宋体" panose="02010600030101010101" pitchFamily="2" charset="-122"/>
              </a:rPr>
              <a:t>I will eat some Beijing roast duck after I arrive in China.</a:t>
            </a:r>
          </a:p>
        </p:txBody>
      </p:sp>
      <p:pic>
        <p:nvPicPr>
          <p:cNvPr id="12" name="Picture 2" descr="C:\Documents and Settings\yan.DINGFAMILY\Local Settings\Temporary Internet Files\Content.IE5\6BW67BPQ\MP900443621[1].jpg">
            <a:extLst>
              <a:ext uri="{FF2B5EF4-FFF2-40B4-BE49-F238E27FC236}">
                <a16:creationId xmlns:a16="http://schemas.microsoft.com/office/drawing/2014/main" id="{BF645C2E-0B32-DB43-8447-F4BEA03911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72" y="4747503"/>
            <a:ext cx="2990979" cy="199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87AE0-618C-B643-A05D-8C59C14F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47" y="85057"/>
            <a:ext cx="898616" cy="8986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2369EFD-B420-5C4C-82E3-C4517A633C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6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以后  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(...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yǐhòu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59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第二十课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/>
          </a:bodyPr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36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3A4F6-1F75-364A-BE4E-A41563A12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1586" y="2045955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叔叔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shūshu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uncle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6387" name="Picture 2" descr="C:\Documents and Settings\yan.DINGFAMILY\Local Settings\Temporary Internet Files\Content.IE5\SZ26P93M\MC900056482[1].wmf">
            <a:extLst>
              <a:ext uri="{FF2B5EF4-FFF2-40B4-BE49-F238E27FC236}">
                <a16:creationId xmlns:a16="http://schemas.microsoft.com/office/drawing/2014/main" id="{28F77441-C365-F847-8D2A-2AE574708C2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8106" y="1892595"/>
            <a:ext cx="2702456" cy="3219949"/>
          </a:xfrm>
          <a:noFill/>
        </p:spPr>
      </p:pic>
    </p:spTree>
    <p:extLst>
      <p:ext uri="{BB962C8B-B14F-4D97-AF65-F5344CB8AC3E}">
        <p14:creationId xmlns:p14="http://schemas.microsoft.com/office/powerpoint/2010/main" val="11353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41DF7-F239-6B40-8DD8-A7FF02024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8002" y="1917129"/>
            <a:ext cx="4141016" cy="3555416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阿姨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āyí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aunt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SZ26P93M\MC900324606[1].wmf">
            <a:extLst>
              <a:ext uri="{FF2B5EF4-FFF2-40B4-BE49-F238E27FC236}">
                <a16:creationId xmlns:a16="http://schemas.microsoft.com/office/drawing/2014/main" id="{5FDBD49F-B659-0E42-A2AB-6CDA1E756E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44" y="1690688"/>
            <a:ext cx="402224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8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59809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第二十课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20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66417" y="1524577"/>
            <a:ext cx="10883850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914400" indent="-91440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800" dirty="0" smtClean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dirty="0" smtClean="0">
                <a:solidFill>
                  <a:srgbClr val="009051"/>
                </a:solidFill>
              </a:rPr>
              <a:t>Compared</a:t>
            </a:r>
          </a:p>
          <a:p>
            <a:pPr marL="914400" indent="-91440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mr-IN" altLang="zh-CN" sz="4800" dirty="0">
                <a:solidFill>
                  <a:srgbClr val="C00000"/>
                </a:solidFill>
                <a:latin typeface="STKaiti" charset="-122"/>
                <a:ea typeface="STKaiti" charset="-122"/>
              </a:rPr>
              <a:t>…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的时候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and </a:t>
            </a:r>
            <a:r>
              <a:rPr lang="mr-IN" altLang="zh-CN" sz="4800" dirty="0">
                <a:solidFill>
                  <a:srgbClr val="C00000"/>
                </a:solidFill>
                <a:latin typeface="STKaiti" charset="-122"/>
                <a:ea typeface="STKaiti" charset="-122"/>
              </a:rPr>
              <a:t>…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以后</a:t>
            </a:r>
            <a:r>
              <a:rPr lang="en-US" altLang="zh-CN" sz="4800" dirty="0">
                <a:solidFill>
                  <a:srgbClr val="C00000"/>
                </a:solidFill>
                <a:latin typeface="STKaiti" charset="-122"/>
                <a:ea typeface="STKaiti" charset="-122"/>
              </a:rPr>
              <a:t> </a:t>
            </a:r>
            <a:r>
              <a:rPr lang="en-US" altLang="zh-CN" sz="3200" dirty="0" smtClean="0">
                <a:solidFill>
                  <a:srgbClr val="009051"/>
                </a:solidFill>
              </a:rPr>
              <a:t>Compared</a:t>
            </a:r>
            <a:endParaRPr lang="en-US" altLang="zh-CN" sz="3200" dirty="0">
              <a:solidFill>
                <a:srgbClr val="009051"/>
              </a:solidFill>
            </a:endParaRPr>
          </a:p>
          <a:p>
            <a:pPr marL="914400" indent="-91440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zh-CN" altLang="en-US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+ Positive Adjective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altLang="zh-CN" sz="3200" dirty="0">
                <a:solidFill>
                  <a:srgbClr val="009051"/>
                </a:solidFill>
              </a:rPr>
              <a:t>Kinship terms</a:t>
            </a:r>
          </a:p>
        </p:txBody>
      </p:sp>
    </p:spTree>
    <p:extLst>
      <p:ext uri="{BB962C8B-B14F-4D97-AF65-F5344CB8AC3E}">
        <p14:creationId xmlns:p14="http://schemas.microsoft.com/office/powerpoint/2010/main" val="1734233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08EDE-AFF3-3347-886D-ABC34E1B0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9947" y="2067220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爷爷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yéye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paternal grandfather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6BW67BPQ\MC900014571[1].wmf">
            <a:extLst>
              <a:ext uri="{FF2B5EF4-FFF2-40B4-BE49-F238E27FC236}">
                <a16:creationId xmlns:a16="http://schemas.microsoft.com/office/drawing/2014/main" id="{B0512C6A-0164-3A4B-81AF-D598A40444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84" y="1733219"/>
            <a:ext cx="296746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4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806F2-7D12-F34E-8E92-E3AD117D4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6871" y="1957387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奶奶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nǎinai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paternal grandmother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6BW67BPQ\MC900014568[1].wmf">
            <a:extLst>
              <a:ext uri="{FF2B5EF4-FFF2-40B4-BE49-F238E27FC236}">
                <a16:creationId xmlns:a16="http://schemas.microsoft.com/office/drawing/2014/main" id="{342D7B2A-1912-4A45-94E4-3B2C5A68AC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8471" y="1960562"/>
            <a:ext cx="3831681" cy="421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9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FF54F-190F-0542-ACAA-FB370E954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5139" y="1825625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瘦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shòu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thin, slim (usually of a person or animal); lean</a:t>
            </a:r>
          </a:p>
          <a:p>
            <a:r>
              <a:rPr lang="en-US" altLang="zh-CN" dirty="0" err="1">
                <a:ea typeface="宋体" panose="02010600030101010101" pitchFamily="2" charset="-122"/>
              </a:rPr>
              <a:t>adj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6BW67BPQ\MM900162976[1].gif">
            <a:extLst>
              <a:ext uri="{FF2B5EF4-FFF2-40B4-BE49-F238E27FC236}">
                <a16:creationId xmlns:a16="http://schemas.microsoft.com/office/drawing/2014/main" id="{D794FC87-2D5F-6843-B186-5D06BE233C3C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27" y="1615538"/>
            <a:ext cx="3235785" cy="362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0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6E8C0-1544-4B42-B5D6-31FAA4D27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9901" y="1880117"/>
            <a:ext cx="3810000" cy="4114800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烤鸭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kǎoyā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roast duck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8CC2E063-FFF4-9343-BD18-124991D5FD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523" y="1880117"/>
            <a:ext cx="3567113" cy="3576638"/>
          </a:xfrm>
          <a:noFill/>
        </p:spPr>
      </p:pic>
    </p:spTree>
    <p:extLst>
      <p:ext uri="{BB962C8B-B14F-4D97-AF65-F5344CB8AC3E}">
        <p14:creationId xmlns:p14="http://schemas.microsoft.com/office/powerpoint/2010/main" val="14087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3F5A0-63B9-7741-90F1-986C20285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5140" y="1953216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欢迎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huānyíng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welcome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6BW67BPQ\MC900060324[1].wmf">
            <a:extLst>
              <a:ext uri="{FF2B5EF4-FFF2-40B4-BE49-F238E27FC236}">
                <a16:creationId xmlns:a16="http://schemas.microsoft.com/office/drawing/2014/main" id="{94DA7033-B1D4-614B-8ECF-9B3C37AF60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51" y="1721163"/>
            <a:ext cx="51660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0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85127-D8FC-424D-A415-1891B139A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959" y="2067220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首都机场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Shǒudū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Jīchǎng</a:t>
            </a:r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the Capital Airport (in Beijing)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AB5330F-D4F8-824B-BF4E-98FE37B363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37" y="2067220"/>
            <a:ext cx="4064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9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>
                <a:latin typeface="KaiTi" panose="02010609060101010101" pitchFamily="49" charset="-122"/>
                <a:ea typeface="KaiTi" panose="02010609060101010101" pitchFamily="49" charset="-122"/>
              </a:rPr>
              <a:t>第二十课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397421"/>
            <a:ext cx="9144000" cy="2992726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33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还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Positive Adjective 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11949" y="995098"/>
            <a:ext cx="11417107" cy="131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when used before a commendatory adjective may indicate that something is acceptable if not truly outstanding.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94AA5-8C74-DA42-B7E6-C99CD5BC1038}"/>
              </a:ext>
            </a:extLst>
          </p:cNvPr>
          <p:cNvSpPr txBox="1">
            <a:spLocks/>
          </p:cNvSpPr>
          <p:nvPr/>
        </p:nvSpPr>
        <p:spPr>
          <a:xfrm>
            <a:off x="387446" y="2665462"/>
            <a:ext cx="11417107" cy="3758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你对那家旅馆的印象怎么样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</a:p>
          <a:p>
            <a:pPr marL="914400" lvl="2" indent="0">
              <a:buNone/>
            </a:pP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Nǐ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duì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nà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jiā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lǚguǎn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de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yìnxiàng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zěnmeyàng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? </a:t>
            </a:r>
          </a:p>
          <a:p>
            <a:pPr marL="914400" lvl="2" indent="0">
              <a:buNone/>
            </a:pP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What was your impression of that hotel?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Hái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hǎo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.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It’s okay.</a:t>
            </a:r>
            <a:endParaRPr lang="zh-CN" altLang="en-US" sz="32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ea typeface="KaiTi" panose="02010609060101010101" pitchFamily="49" charset="-122"/>
            </a:endParaRPr>
          </a:p>
        </p:txBody>
      </p:sp>
      <p:pic>
        <p:nvPicPr>
          <p:cNvPr id="8" name="Picture 2" descr="C:\Documents and Settings\yan.DINGFAMILY\Local Settings\Temporary Internet Files\Content.IE5\SZ26P93M\MM900163038[1].gif">
            <a:extLst>
              <a:ext uri="{FF2B5EF4-FFF2-40B4-BE49-F238E27FC236}">
                <a16:creationId xmlns:a16="http://schemas.microsoft.com/office/drawing/2014/main" id="{2C0E3C5C-30ED-B341-92C7-48783E4F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37" y="3567546"/>
            <a:ext cx="3058287" cy="299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961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还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Positive Adjective 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11949" y="995098"/>
            <a:ext cx="11417107" cy="131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when used before a commendatory adjective may indicate that something is acceptable if not truly outstanding.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94AA5-8C74-DA42-B7E6-C99CD5BC1038}"/>
              </a:ext>
            </a:extLst>
          </p:cNvPr>
          <p:cNvSpPr txBox="1">
            <a:spLocks/>
          </p:cNvSpPr>
          <p:nvPr/>
        </p:nvSpPr>
        <p:spPr>
          <a:xfrm>
            <a:off x="387446" y="2665462"/>
            <a:ext cx="11417107" cy="241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这个厨房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可以，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挺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干净的。</a:t>
            </a:r>
          </a:p>
          <a:p>
            <a:pPr marL="0" indent="0">
              <a:buNone/>
            </a:pP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Zhè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ge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chúfáng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kěyǐ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tǐng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gānjìng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de. 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This kitchen is all right.  It’s pretty clean.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ea typeface="KaiTi" panose="02010609060101010101" pitchFamily="49" charset="-122"/>
            </a:endParaRPr>
          </a:p>
        </p:txBody>
      </p:sp>
      <p:pic>
        <p:nvPicPr>
          <p:cNvPr id="9" name="Picture 3" descr="C:\Documents and Settings\yan.DINGFAMILY\Local Settings\Temporary Internet Files\Content.IE5\SZ26P93M\MC900089968[1].wmf">
            <a:extLst>
              <a:ext uri="{FF2B5EF4-FFF2-40B4-BE49-F238E27FC236}">
                <a16:creationId xmlns:a16="http://schemas.microsoft.com/office/drawing/2014/main" id="{53DB2E6F-5246-5C43-BC25-0496970059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493" y="3996783"/>
            <a:ext cx="2160726" cy="21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924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还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Positive Adjective 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11949" y="995098"/>
            <a:ext cx="11417107" cy="131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when used before a commendatory adjective may indicate that something is acceptable if not truly outstanding.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94AA5-8C74-DA42-B7E6-C99CD5BC1038}"/>
              </a:ext>
            </a:extLst>
          </p:cNvPr>
          <p:cNvSpPr txBox="1">
            <a:spLocks/>
          </p:cNvSpPr>
          <p:nvPr/>
        </p:nvSpPr>
        <p:spPr>
          <a:xfrm>
            <a:off x="387446" y="2665462"/>
            <a:ext cx="11417107" cy="241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那套公寓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行，带家具。</a:t>
            </a:r>
          </a:p>
          <a:p>
            <a:pPr marL="0" indent="0">
              <a:buNone/>
            </a:pP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Nà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tào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gōngyù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xíng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dài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jiājù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That apartment is not too bad.  It’s furnished.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ea typeface="KaiTi" panose="02010609060101010101" pitchFamily="49" charset="-122"/>
            </a:endParaRPr>
          </a:p>
        </p:txBody>
      </p:sp>
      <p:pic>
        <p:nvPicPr>
          <p:cNvPr id="11" name="Picture 2" descr="C:\Documents and Settings\yan.DINGFAMILY\Local Settings\Temporary Internet Files\Content.IE5\TG83JF92\MC900089972[1].wmf">
            <a:extLst>
              <a:ext uri="{FF2B5EF4-FFF2-40B4-BE49-F238E27FC236}">
                <a16:creationId xmlns:a16="http://schemas.microsoft.com/office/drawing/2014/main" id="{5DCD4A91-E806-474E-965B-0CD359A923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08" y="3255819"/>
            <a:ext cx="3060337" cy="260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83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第二十课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/>
          </a:bodyPr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54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200" dirty="0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还 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(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+ Positive Adjective 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11949" y="995098"/>
            <a:ext cx="11417107" cy="131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 when used before a commendatory adjective may indicate that something is acceptable if not truly outstanding.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94AA5-8C74-DA42-B7E6-C99CD5BC1038}"/>
              </a:ext>
            </a:extLst>
          </p:cNvPr>
          <p:cNvSpPr txBox="1">
            <a:spLocks/>
          </p:cNvSpPr>
          <p:nvPr/>
        </p:nvSpPr>
        <p:spPr>
          <a:xfrm>
            <a:off x="0" y="2526917"/>
            <a:ext cx="11889516" cy="241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那个饭馆的红烧牛肉和家常豆腐</a:t>
            </a:r>
            <a:r>
              <a:rPr lang="zh-TW" altLang="en-US" sz="48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还</a:t>
            </a:r>
            <a:r>
              <a:rPr lang="zh-TW" altLang="en-US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不错。</a:t>
            </a:r>
          </a:p>
          <a:p>
            <a:pPr marL="0" indent="0">
              <a:buNone/>
            </a:pP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Nà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ge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fànguǎn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de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hóngshāo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niúròu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hé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jiācháng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dòufu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hái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búcuò</a:t>
            </a: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altLang="zh-TW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That restaurant’s beef braised in soy sauce and family-style tofu are pretty good.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2" name="Picture 5" descr="C:\Documents and Settings\yan.DINGFAMILY\Local Settings\Temporary Internet Files\Content.IE5\6BW67BPQ\MC900446156[1].wmf">
            <a:extLst>
              <a:ext uri="{FF2B5EF4-FFF2-40B4-BE49-F238E27FC236}">
                <a16:creationId xmlns:a16="http://schemas.microsoft.com/office/drawing/2014/main" id="{5A28EE89-D694-AC44-B282-A1D5693E0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11" y="4408155"/>
            <a:ext cx="2884279" cy="222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625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1EAC1-9A4F-434C-93F1-3029DD57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6" y="116511"/>
            <a:ext cx="693210" cy="69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24D53-91A1-4549-87D7-77E9A16B3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71" y="85057"/>
            <a:ext cx="773491" cy="773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AFFBB-CD9B-5444-A8C7-5D3B3470B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00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Kinship Terms--list of Chinese kinship terms: usage.</a:t>
            </a:r>
            <a:endParaRPr 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31DB75-6F1D-D74D-A06E-47132040B58D}"/>
              </a:ext>
            </a:extLst>
          </p:cNvPr>
          <p:cNvSpPr txBox="1">
            <a:spLocks/>
          </p:cNvSpPr>
          <p:nvPr/>
        </p:nvSpPr>
        <p:spPr>
          <a:xfrm>
            <a:off x="111949" y="995097"/>
            <a:ext cx="11417107" cy="2191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The system of kinship terms in Chinese is rather complicated, especially because Chinese people make a distinction between paternal and maternal relatives, older and younger siblings, even among differently related uncles and aunts, etc. 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94AA5-8C74-DA42-B7E6-C99CD5BC1038}"/>
              </a:ext>
            </a:extLst>
          </p:cNvPr>
          <p:cNvSpPr txBox="1">
            <a:spLocks/>
          </p:cNvSpPr>
          <p:nvPr/>
        </p:nvSpPr>
        <p:spPr>
          <a:xfrm>
            <a:off x="151242" y="3856953"/>
            <a:ext cx="11889516" cy="241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[f]: indicates a more formal way of address; 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[n]: northern Chinese usage; 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[s]: southern Chinese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B77E-DBDE-5842-9E04-A9694C349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6072" y="4613563"/>
            <a:ext cx="2597727" cy="15633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936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FBF840-EEBE-ED4D-B4E2-623512FA9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285" y="-116568"/>
            <a:ext cx="10366525" cy="71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969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DA10AB-8005-6C46-989D-DAD602317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065" y="-59043"/>
            <a:ext cx="8344600" cy="69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969EE-4265-E742-A564-BACAEB78A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9168" y="1788411"/>
            <a:ext cx="5181600" cy="4351338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托运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tuōyùn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to check  (luggage)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7" descr="C:\Documents and Settings\yan.DINGFAMILY\Local Settings\Temporary Internet Files\Content.IE5\BT86VC5O\MC900233069[1].wmf">
            <a:extLst>
              <a:ext uri="{FF2B5EF4-FFF2-40B4-BE49-F238E27FC236}">
                <a16:creationId xmlns:a16="http://schemas.microsoft.com/office/drawing/2014/main" id="{AD7017B7-FF1C-3A4D-9060-899D5A9AF1A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17" y="1788411"/>
            <a:ext cx="4630295" cy="372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14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25981-4694-5F4B-9DC1-3766F82A6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2424" y="1972265"/>
            <a:ext cx="3810000" cy="4114800"/>
          </a:xfrm>
        </p:spPr>
        <p:txBody>
          <a:bodyPr/>
          <a:lstStyle/>
          <a:p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行李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600" dirty="0" err="1">
                <a:ea typeface="宋体" panose="02010600030101010101" pitchFamily="2" charset="-122"/>
              </a:rPr>
              <a:t>xíngli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sz="3600" dirty="0">
                <a:ea typeface="宋体" panose="02010600030101010101" pitchFamily="2" charset="-122"/>
              </a:rPr>
              <a:t>luggage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3" descr="C:\Documents and Settings\yan.DINGFAMILY\Local Settings\Temporary Internet Files\Content.IE5\N6BUAKLR\MM900283703[1].gif">
            <a:extLst>
              <a:ext uri="{FF2B5EF4-FFF2-40B4-BE49-F238E27FC236}">
                <a16:creationId xmlns:a16="http://schemas.microsoft.com/office/drawing/2014/main" id="{A54E3241-BD5B-634A-8B64-289B1215A512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8393" y="1617438"/>
            <a:ext cx="4101183" cy="398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3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674E898-F511-8C4E-9C45-0BF759DCA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7903" y="1886245"/>
            <a:ext cx="5181600" cy="4351338"/>
          </a:xfrm>
        </p:spPr>
        <p:txBody>
          <a:bodyPr/>
          <a:lstStyle/>
          <a:p>
            <a:r>
              <a:rPr lang="zh-CN" altLang="da-DK" sz="6600" dirty="0">
                <a:latin typeface="KaiTi" panose="02010609060101010101" pitchFamily="49" charset="-122"/>
                <a:ea typeface="KaiTi" panose="02010609060101010101" pitchFamily="49" charset="-122"/>
              </a:rPr>
              <a:t>包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da-DK" altLang="zh-CN" sz="3600" dirty="0" err="1">
                <a:ea typeface="宋体" panose="02010600030101010101" pitchFamily="2" charset="-122"/>
              </a:rPr>
              <a:t>bāo</a:t>
            </a:r>
            <a:r>
              <a:rPr lang="da-DK" altLang="zh-CN" sz="3600" dirty="0">
                <a:ea typeface="宋体" panose="02010600030101010101" pitchFamily="2" charset="-122"/>
              </a:rPr>
              <a:t> </a:t>
            </a:r>
          </a:p>
          <a:p>
            <a:r>
              <a:rPr lang="da-DK" altLang="zh-CN" sz="3600" dirty="0">
                <a:ea typeface="宋体" panose="02010600030101010101" pitchFamily="2" charset="-122"/>
              </a:rPr>
              <a:t>bag; </a:t>
            </a:r>
            <a:r>
              <a:rPr lang="da-DK" altLang="zh-CN" sz="3600" dirty="0" err="1">
                <a:ea typeface="宋体" panose="02010600030101010101" pitchFamily="2" charset="-122"/>
              </a:rPr>
              <a:t>sack</a:t>
            </a:r>
            <a:r>
              <a:rPr lang="da-DK" altLang="zh-CN" sz="3600" dirty="0">
                <a:ea typeface="宋体" panose="02010600030101010101" pitchFamily="2" charset="-122"/>
              </a:rPr>
              <a:t>;  </a:t>
            </a:r>
            <a:r>
              <a:rPr lang="da-DK" altLang="zh-CN" sz="3600" dirty="0" err="1">
                <a:ea typeface="宋体" panose="02010600030101010101" pitchFamily="2" charset="-122"/>
              </a:rPr>
              <a:t>bundle</a:t>
            </a:r>
            <a:r>
              <a:rPr lang="da-DK" altLang="zh-CN" sz="3600" dirty="0">
                <a:ea typeface="宋体" panose="02010600030101010101" pitchFamily="2" charset="-122"/>
              </a:rPr>
              <a:t>; </a:t>
            </a:r>
            <a:r>
              <a:rPr lang="da-DK" altLang="zh-CN" sz="3600" dirty="0" err="1">
                <a:ea typeface="宋体" panose="02010600030101010101" pitchFamily="2" charset="-122"/>
              </a:rPr>
              <a:t>package</a:t>
            </a:r>
            <a:endParaRPr lang="da-DK" altLang="zh-CN" sz="3600" dirty="0">
              <a:ea typeface="宋体" panose="02010600030101010101" pitchFamily="2" charset="-122"/>
            </a:endParaRPr>
          </a:p>
          <a:p>
            <a:r>
              <a:rPr lang="da-DK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8435" name="Content Placeholder 3">
            <a:extLst>
              <a:ext uri="{FF2B5EF4-FFF2-40B4-BE49-F238E27FC236}">
                <a16:creationId xmlns:a16="http://schemas.microsoft.com/office/drawing/2014/main" id="{06E336DE-3556-244F-92C9-8D0527ED4B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82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1920</Words>
  <Application>Microsoft Office PowerPoint</Application>
  <PresentationFormat>Widescreen</PresentationFormat>
  <Paragraphs>313</Paragraphs>
  <Slides>63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DengXian</vt:lpstr>
      <vt:lpstr>DengXian Light</vt:lpstr>
      <vt:lpstr>DFKai-SB</vt:lpstr>
      <vt:lpstr>KaiTi</vt:lpstr>
      <vt:lpstr>Kaiti SC</vt:lpstr>
      <vt:lpstr>Kaiti TC</vt:lpstr>
      <vt:lpstr>Mangal</vt:lpstr>
      <vt:lpstr>新細明體</vt:lpstr>
      <vt:lpstr>SimSun</vt:lpstr>
      <vt:lpstr>SimSun</vt:lpstr>
      <vt:lpstr>STKaiti</vt:lpstr>
      <vt:lpstr>Arial</vt:lpstr>
      <vt:lpstr>Calibri</vt:lpstr>
      <vt:lpstr>Calibri Light</vt:lpstr>
      <vt:lpstr>Times New Roman</vt:lpstr>
      <vt:lpstr>Office Theme</vt:lpstr>
      <vt:lpstr>   Dì                        kè:              Zài    jī chǎng 第二十课：在机场 Lesson Twenty: At the Airport</vt:lpstr>
      <vt:lpstr>Duì  huà yī       Zài jīchǎng bànlǐ dēng jī shǒuxù 对话一：在机场办理登机手续  Checking In at the Airport</vt:lpstr>
      <vt:lpstr>Duì  huà èr            Dào dá   běijīng 对话二：到达北京   Arriving in Beijing</vt:lpstr>
      <vt:lpstr>PowerPoint Presentation</vt:lpstr>
      <vt:lpstr>PowerPoint Presentation</vt:lpstr>
      <vt:lpstr>第二十课   对话一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第二十课   对话一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第二十课   对话二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第二十课   对话二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Chang, Miaowen    IHS - Staff</cp:lastModifiedBy>
  <cp:revision>122</cp:revision>
  <dcterms:created xsi:type="dcterms:W3CDTF">2019-03-08T08:01:17Z</dcterms:created>
  <dcterms:modified xsi:type="dcterms:W3CDTF">2020-05-10T16:33:41Z</dcterms:modified>
</cp:coreProperties>
</file>