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12" r:id="rId2"/>
    <p:sldId id="2913" r:id="rId3"/>
    <p:sldId id="2914" r:id="rId4"/>
    <p:sldId id="2915" r:id="rId5"/>
    <p:sldId id="2916" r:id="rId6"/>
    <p:sldId id="3824" r:id="rId7"/>
    <p:sldId id="3825" r:id="rId8"/>
    <p:sldId id="3826" r:id="rId9"/>
    <p:sldId id="3827" r:id="rId10"/>
    <p:sldId id="3828" r:id="rId11"/>
    <p:sldId id="3645" r:id="rId12"/>
    <p:sldId id="3647" r:id="rId13"/>
    <p:sldId id="3648" r:id="rId14"/>
    <p:sldId id="3651" r:id="rId15"/>
    <p:sldId id="3652" r:id="rId16"/>
    <p:sldId id="3829" r:id="rId17"/>
    <p:sldId id="3650" r:id="rId18"/>
    <p:sldId id="3830" r:id="rId19"/>
    <p:sldId id="3653" r:id="rId20"/>
    <p:sldId id="3649" r:id="rId21"/>
    <p:sldId id="3654" r:id="rId22"/>
    <p:sldId id="3646" r:id="rId23"/>
    <p:sldId id="3706" r:id="rId24"/>
    <p:sldId id="3707" r:id="rId25"/>
    <p:sldId id="3708" r:id="rId26"/>
    <p:sldId id="370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35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16" autoAdjust="0"/>
    <p:restoredTop sz="94638"/>
  </p:normalViewPr>
  <p:slideViewPr>
    <p:cSldViewPr snapToGrid="0" snapToObjects="1">
      <p:cViewPr varScale="1">
        <p:scale>
          <a:sx n="55" d="100"/>
          <a:sy n="55" d="100"/>
        </p:scale>
        <p:origin x="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B9F8-B269-324E-BD98-8BFD4409BEF8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8680-55F7-7B42-AAD8-F2FF9AFF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06D8328-EDC5-D64C-8180-FDCE6CAEA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ABFD441-6233-E248-9DFE-B5243D8E0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52222AF-EC98-6440-8E12-DA8E14755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C631A3-029A-1E41-892F-A722233EC089}" type="slidenum">
              <a:rPr lang="zh-CN" altLang="en-US" sz="1200">
                <a:ea typeface="SimSun" panose="02010600030101010101" pitchFamily="2" charset="-122"/>
              </a:rPr>
              <a:pPr eaLnBrk="1" hangingPunct="1"/>
              <a:t>23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092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06D8328-EDC5-D64C-8180-FDCE6CAEA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ABFD441-6233-E248-9DFE-B5243D8E0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52222AF-EC98-6440-8E12-DA8E14755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C631A3-029A-1E41-892F-A722233EC089}" type="slidenum">
              <a:rPr lang="zh-CN" altLang="en-US" sz="1200">
                <a:ea typeface="SimSun" panose="02010600030101010101" pitchFamily="2" charset="-122"/>
              </a:rPr>
              <a:pPr eaLnBrk="1" hangingPunct="1"/>
              <a:t>24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39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06D8328-EDC5-D64C-8180-FDCE6CAEA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ABFD441-6233-E248-9DFE-B5243D8E0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52222AF-EC98-6440-8E12-DA8E14755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C631A3-029A-1E41-892F-A722233EC089}" type="slidenum">
              <a:rPr lang="zh-CN" altLang="en-US" sz="1200">
                <a:ea typeface="SimSun" panose="02010600030101010101" pitchFamily="2" charset="-122"/>
              </a:rPr>
              <a:pPr eaLnBrk="1" hangingPunct="1"/>
              <a:t>25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74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06D8328-EDC5-D64C-8180-FDCE6CAEA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ABFD441-6233-E248-9DFE-B5243D8E0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52222AF-EC98-6440-8E12-DA8E14755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3C631A3-029A-1E41-892F-A722233EC089}" type="slidenum">
              <a:rPr lang="zh-CN" altLang="en-US" sz="1200">
                <a:ea typeface="SimSun" panose="02010600030101010101" pitchFamily="2" charset="-122"/>
              </a:rPr>
              <a:pPr eaLnBrk="1" hangingPunct="1"/>
              <a:t>26</a:t>
            </a:fld>
            <a:endParaRPr lang="zh-CN" altLang="en-US" sz="12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5A0-355E-934F-96E8-96046BCE42C0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C8EC-D497-A542-85E7-D540785B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47" y="201624"/>
            <a:ext cx="900628" cy="900628"/>
          </a:xfrm>
          <a:prstGeom prst="rect">
            <a:avLst/>
          </a:prstGeom>
        </p:spPr>
      </p:pic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903"/>
            <a:ext cx="12192000" cy="117491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	      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Zài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jī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chǎng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第二十课：在机场</a:t>
            </a:r>
            <a:r>
              <a:rPr lang="en-US" altLang="zh-CN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sz="3600" kern="0" dirty="0">
                <a:solidFill>
                  <a:prstClr val="black"/>
                </a:solidFill>
                <a:latin typeface="Calibri" pitchFamily="34" charset="0"/>
              </a:rPr>
              <a:t>Lesson Twenty: At the Airport</a:t>
            </a:r>
            <a:endParaRPr lang="zh-CN" altLang="en-US" sz="3600" dirty="0">
              <a:latin typeface="DFKai-SB" charset="0"/>
              <a:ea typeface="DFKai-SB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85" y="1542149"/>
            <a:ext cx="6076343" cy="50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98090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第二十课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20 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6417" y="1524577"/>
            <a:ext cx="10883850" cy="5277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914400" indent="-91440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 smtClean="0">
                <a:solidFill>
                  <a:srgbClr val="009051"/>
                </a:solidFill>
              </a:rPr>
              <a:t>Compared</a:t>
            </a:r>
          </a:p>
          <a:p>
            <a:pPr marL="914400" indent="-91440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mr-IN" altLang="zh-CN" sz="4800" dirty="0">
                <a:solidFill>
                  <a:srgbClr val="C00000"/>
                </a:solidFill>
                <a:latin typeface="STKaiti" charset="-122"/>
                <a:ea typeface="STKaiti" charset="-122"/>
              </a:rPr>
              <a:t>…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的时候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009051"/>
                </a:solidFill>
              </a:rPr>
              <a:t>and </a:t>
            </a:r>
            <a:r>
              <a:rPr lang="mr-IN" altLang="zh-CN" sz="4800" dirty="0">
                <a:solidFill>
                  <a:srgbClr val="C00000"/>
                </a:solidFill>
                <a:latin typeface="STKaiti" charset="-122"/>
                <a:ea typeface="STKaiti" charset="-122"/>
              </a:rPr>
              <a:t>…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以后</a:t>
            </a:r>
            <a:r>
              <a:rPr lang="en-US" altLang="zh-CN" sz="4800" dirty="0">
                <a:solidFill>
                  <a:srgbClr val="C00000"/>
                </a:solidFill>
                <a:latin typeface="STKaiti" charset="-122"/>
                <a:ea typeface="STKaiti" charset="-122"/>
              </a:rPr>
              <a:t> </a:t>
            </a:r>
            <a:r>
              <a:rPr lang="en-US" altLang="zh-CN" sz="3200" dirty="0" smtClean="0">
                <a:solidFill>
                  <a:srgbClr val="009051"/>
                </a:solidFill>
              </a:rPr>
              <a:t>Compared</a:t>
            </a:r>
            <a:endParaRPr lang="en-US" altLang="zh-CN" sz="3200" dirty="0">
              <a:solidFill>
                <a:srgbClr val="009051"/>
              </a:solidFill>
            </a:endParaRPr>
          </a:p>
          <a:p>
            <a:pPr marL="914400" indent="-91440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3200" dirty="0">
                <a:solidFill>
                  <a:srgbClr val="009051"/>
                </a:solidFill>
              </a:rPr>
              <a:t> </a:t>
            </a:r>
            <a:r>
              <a:rPr lang="en-US" altLang="zh-CN" sz="3200" dirty="0">
                <a:solidFill>
                  <a:srgbClr val="009051"/>
                </a:solidFill>
              </a:rPr>
              <a:t>+ Positive Adjective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altLang="zh-CN" sz="3200" dirty="0">
                <a:solidFill>
                  <a:srgbClr val="009051"/>
                </a:solidFill>
              </a:rPr>
              <a:t>Kinship terms</a:t>
            </a:r>
          </a:p>
        </p:txBody>
      </p:sp>
    </p:spTree>
    <p:extLst>
      <p:ext uri="{BB962C8B-B14F-4D97-AF65-F5344CB8AC3E}">
        <p14:creationId xmlns:p14="http://schemas.microsoft.com/office/powerpoint/2010/main" val="162642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第二十课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对话二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/>
          </a:bodyPr>
          <a:lstStyle/>
          <a:p>
            <a:r>
              <a:rPr lang="en-US" sz="4300" dirty="0" err="1"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3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3A4F6-1F75-364A-BE4E-A41563A12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1586" y="2045955"/>
            <a:ext cx="5181600" cy="4351338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叔叔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shūshu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uncle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6387" name="Picture 2" descr="C:\Documents and Settings\yan.DINGFAMILY\Local Settings\Temporary Internet Files\Content.IE5\SZ26P93M\MC900056482[1].wmf">
            <a:extLst>
              <a:ext uri="{FF2B5EF4-FFF2-40B4-BE49-F238E27FC236}">
                <a16:creationId xmlns:a16="http://schemas.microsoft.com/office/drawing/2014/main" id="{28F77441-C365-F847-8D2A-2AE574708C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106" y="1892595"/>
            <a:ext cx="2702456" cy="3219949"/>
          </a:xfrm>
          <a:noFill/>
        </p:spPr>
      </p:pic>
    </p:spTree>
    <p:extLst>
      <p:ext uri="{BB962C8B-B14F-4D97-AF65-F5344CB8AC3E}">
        <p14:creationId xmlns:p14="http://schemas.microsoft.com/office/powerpoint/2010/main" val="11353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41DF7-F239-6B40-8DD8-A7FF02024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8002" y="1917129"/>
            <a:ext cx="4141016" cy="3555416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阿姨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āyí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aunt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SZ26P93M\MC900324606[1].wmf">
            <a:extLst>
              <a:ext uri="{FF2B5EF4-FFF2-40B4-BE49-F238E27FC236}">
                <a16:creationId xmlns:a16="http://schemas.microsoft.com/office/drawing/2014/main" id="{5FDBD49F-B659-0E42-A2AB-6CDA1E756E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44" y="1690688"/>
            <a:ext cx="402224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08EDE-AFF3-3347-886D-ABC34E1B0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9947" y="2067220"/>
            <a:ext cx="5181600" cy="4351338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爷爷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yéye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paternal grandfather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6BW67BPQ\MC900014571[1].wmf">
            <a:extLst>
              <a:ext uri="{FF2B5EF4-FFF2-40B4-BE49-F238E27FC236}">
                <a16:creationId xmlns:a16="http://schemas.microsoft.com/office/drawing/2014/main" id="{B0512C6A-0164-3A4B-81AF-D598A40444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84" y="1733219"/>
            <a:ext cx="296746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806F2-7D12-F34E-8E92-E3AD117D4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6871" y="1957387"/>
            <a:ext cx="5181600" cy="4351338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奶奶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nǎinai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paternal grandmother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6BW67BPQ\MC900014568[1].wmf">
            <a:extLst>
              <a:ext uri="{FF2B5EF4-FFF2-40B4-BE49-F238E27FC236}">
                <a16:creationId xmlns:a16="http://schemas.microsoft.com/office/drawing/2014/main" id="{342D7B2A-1912-4A45-94E4-3B2C5A68AC9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8471" y="1960562"/>
            <a:ext cx="3831681" cy="42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9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FBF840-EEBE-ED4D-B4E2-623512FA9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285" y="-116568"/>
            <a:ext cx="10366525" cy="71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FF54F-190F-0542-ACAA-FB370E95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5139" y="1825625"/>
            <a:ext cx="5181600" cy="4351338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瘦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shòu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thin, slim (usually of a person or animal); lean</a:t>
            </a:r>
          </a:p>
          <a:p>
            <a:r>
              <a:rPr lang="en-US" altLang="zh-CN" dirty="0" err="1">
                <a:ea typeface="宋体" panose="02010600030101010101" pitchFamily="2" charset="-122"/>
              </a:rPr>
              <a:t>adj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3" descr="C:\Documents and Settings\yan.DINGFAMILY\Local Settings\Temporary Internet Files\Content.IE5\6BW67BPQ\MM900162976[1].gif">
            <a:extLst>
              <a:ext uri="{FF2B5EF4-FFF2-40B4-BE49-F238E27FC236}">
                <a16:creationId xmlns:a16="http://schemas.microsoft.com/office/drawing/2014/main" id="{D794FC87-2D5F-6843-B186-5D06BE233C3C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27" y="1615538"/>
            <a:ext cx="3235785" cy="362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20" y="1404070"/>
            <a:ext cx="9739159" cy="545393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2728" y="223935"/>
            <a:ext cx="11180618" cy="1180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高      矮</a:t>
            </a:r>
            <a:r>
              <a:rPr kumimoji="0" lang="en-US" altLang="zh-CN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r>
              <a:rPr kumimoji="0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6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6E8C0-1544-4B42-B5D6-31FAA4D27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9901" y="1880117"/>
            <a:ext cx="3810000" cy="4114800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烤鸭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kǎoyā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roast duck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8CC2E063-FFF4-9343-BD18-124991D5FD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2523" y="1880117"/>
            <a:ext cx="3567113" cy="3576638"/>
          </a:xfrm>
          <a:noFill/>
        </p:spPr>
      </p:pic>
    </p:spTree>
    <p:extLst>
      <p:ext uri="{BB962C8B-B14F-4D97-AF65-F5344CB8AC3E}">
        <p14:creationId xmlns:p14="http://schemas.microsoft.com/office/powerpoint/2010/main" val="14087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18173"/>
            <a:ext cx="12192001" cy="11599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yī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      </a:t>
            </a:r>
            <a:r>
              <a:rPr lang="en-US" altLang="zh-CN" sz="2800" dirty="0" err="1">
                <a:latin typeface="+mn-lt"/>
              </a:rPr>
              <a:t>Zài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jīchǎng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bànlǐ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dēng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jī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shǒuxù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对话一：在机场办理登机手续</a:t>
            </a:r>
            <a:r>
              <a:rPr lang="en-US" altLang="zh-CN" sz="40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2800" dirty="0">
                <a:latin typeface="+mn-lt"/>
              </a:rPr>
              <a:t>Checking In at the Airport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360" y="227917"/>
            <a:ext cx="818263" cy="81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1425078"/>
            <a:ext cx="5786437" cy="52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3F5A0-63B9-7741-90F1-986C20285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5140" y="1953216"/>
            <a:ext cx="5181600" cy="4351338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欢迎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huānyíng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ea typeface="宋体" panose="02010600030101010101" pitchFamily="2" charset="-122"/>
              </a:rPr>
              <a:t>to welcome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v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Picture 2" descr="C:\Documents and Settings\yan.DINGFAMILY\Local Settings\Temporary Internet Files\Content.IE5\6BW67BPQ\MC900060324[1].wmf">
            <a:extLst>
              <a:ext uri="{FF2B5EF4-FFF2-40B4-BE49-F238E27FC236}">
                <a16:creationId xmlns:a16="http://schemas.microsoft.com/office/drawing/2014/main" id="{94DA7033-B1D4-614B-8ECF-9B3C37AF60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51" y="1721163"/>
            <a:ext cx="51660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85127-D8FC-424D-A415-1891B139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959" y="2067220"/>
            <a:ext cx="5181600" cy="4351338"/>
          </a:xfrm>
        </p:spPr>
        <p:txBody>
          <a:bodyPr/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首都机场 </a:t>
            </a:r>
            <a:endParaRPr lang="en-US" altLang="zh-CN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 err="1">
                <a:ea typeface="宋体" panose="02010600030101010101" pitchFamily="2" charset="-122"/>
              </a:rPr>
              <a:t>Shǒudū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ea typeface="宋体" panose="02010600030101010101" pitchFamily="2" charset="-122"/>
              </a:rPr>
              <a:t>Jīchǎng</a:t>
            </a:r>
            <a:endParaRPr lang="en-US" altLang="zh-CN" sz="3600" dirty="0">
              <a:ea typeface="宋体" panose="02010600030101010101" pitchFamily="2" charset="-122"/>
            </a:endParaRPr>
          </a:p>
          <a:p>
            <a:r>
              <a:rPr lang="en-US" altLang="zh-CN" sz="3600" dirty="0">
                <a:ea typeface="宋体" panose="02010600030101010101" pitchFamily="2" charset="-122"/>
              </a:rPr>
              <a:t>the Capital Airport (in Beijing)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AB5330F-D4F8-824B-BF4E-98FE37B363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37" y="2067220"/>
            <a:ext cx="4064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第二十课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对话二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9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1EAC1-9A4F-434C-93F1-3029DD570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06" y="116511"/>
            <a:ext cx="693210" cy="69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24D53-91A1-4549-87D7-77E9A16B3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71" y="85057"/>
            <a:ext cx="773491" cy="7734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4AFFBB-CD9B-5444-A8C7-5D3B3470BF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00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还 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en-US" altLang="zh-CN" sz="36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+ Positive Adjective </a:t>
            </a:r>
            <a:endParaRPr lang="en-US" sz="36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1DB75-6F1D-D74D-A06E-47132040B58D}"/>
              </a:ext>
            </a:extLst>
          </p:cNvPr>
          <p:cNvSpPr txBox="1">
            <a:spLocks/>
          </p:cNvSpPr>
          <p:nvPr/>
        </p:nvSpPr>
        <p:spPr>
          <a:xfrm>
            <a:off x="111949" y="995098"/>
            <a:ext cx="11417107" cy="131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when used before a commendatory adjective may indicate that something is acceptable if not truly outstanding.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94AA5-8C74-DA42-B7E6-C99CD5BC1038}"/>
              </a:ext>
            </a:extLst>
          </p:cNvPr>
          <p:cNvSpPr txBox="1">
            <a:spLocks/>
          </p:cNvSpPr>
          <p:nvPr/>
        </p:nvSpPr>
        <p:spPr>
          <a:xfrm>
            <a:off x="387446" y="2665462"/>
            <a:ext cx="11417107" cy="3758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你对那家旅馆的印象怎么样</a:t>
            </a: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 </a:t>
            </a:r>
          </a:p>
          <a:p>
            <a:pPr marL="914400" lvl="2" indent="0">
              <a:buNone/>
            </a:pP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Nǐ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duì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nà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jiā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lǚguǎn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de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yìnxiàng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zěnmeyàng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? </a:t>
            </a:r>
          </a:p>
          <a:p>
            <a:pPr marL="914400" lvl="2" indent="0">
              <a:buNone/>
            </a:pP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What was your impression of that hotel?</a:t>
            </a:r>
          </a:p>
          <a:p>
            <a:pPr marL="0" indent="0">
              <a:buNone/>
            </a:pPr>
            <a:endParaRPr lang="en-US" altLang="zh-CN" sz="3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Hái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ea typeface="KaiTi" panose="02010609060101010101" pitchFamily="49" charset="-122"/>
              </a:rPr>
              <a:t>hǎo</a:t>
            </a: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.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CN" sz="3200" dirty="0">
                <a:solidFill>
                  <a:srgbClr val="007935"/>
                </a:solidFill>
                <a:ea typeface="KaiTi" panose="02010609060101010101" pitchFamily="49" charset="-122"/>
              </a:rPr>
              <a:t>It’s okay.</a:t>
            </a:r>
            <a:endParaRPr lang="zh-CN" altLang="en-US" sz="3200" dirty="0">
              <a:solidFill>
                <a:srgbClr val="007935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32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pic>
        <p:nvPicPr>
          <p:cNvPr id="8" name="Picture 2" descr="C:\Documents and Settings\yan.DINGFAMILY\Local Settings\Temporary Internet Files\Content.IE5\SZ26P93M\MM900163038[1].gif">
            <a:extLst>
              <a:ext uri="{FF2B5EF4-FFF2-40B4-BE49-F238E27FC236}">
                <a16:creationId xmlns:a16="http://schemas.microsoft.com/office/drawing/2014/main" id="{2C0E3C5C-30ED-B341-92C7-48783E4FD5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37" y="3567546"/>
            <a:ext cx="3058287" cy="299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6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1EAC1-9A4F-434C-93F1-3029DD570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06" y="116511"/>
            <a:ext cx="693210" cy="69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24D53-91A1-4549-87D7-77E9A16B3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71" y="85057"/>
            <a:ext cx="773491" cy="7734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4AFFBB-CD9B-5444-A8C7-5D3B3470BF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00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还 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en-US" altLang="zh-CN" sz="36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+ Positive Adjective </a:t>
            </a:r>
            <a:endParaRPr lang="en-US" sz="36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1DB75-6F1D-D74D-A06E-47132040B58D}"/>
              </a:ext>
            </a:extLst>
          </p:cNvPr>
          <p:cNvSpPr txBox="1">
            <a:spLocks/>
          </p:cNvSpPr>
          <p:nvPr/>
        </p:nvSpPr>
        <p:spPr>
          <a:xfrm>
            <a:off x="111949" y="995098"/>
            <a:ext cx="11417107" cy="131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when used before a commendatory adjective may indicate that something is acceptable if not truly outstanding.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94AA5-8C74-DA42-B7E6-C99CD5BC1038}"/>
              </a:ext>
            </a:extLst>
          </p:cNvPr>
          <p:cNvSpPr txBox="1">
            <a:spLocks/>
          </p:cNvSpPr>
          <p:nvPr/>
        </p:nvSpPr>
        <p:spPr>
          <a:xfrm>
            <a:off x="387446" y="2665462"/>
            <a:ext cx="11417107" cy="241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这个厨房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可以，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挺</a:t>
            </a: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干净的。</a:t>
            </a:r>
          </a:p>
          <a:p>
            <a:pPr marL="0" indent="0">
              <a:buNone/>
            </a:pP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Zhè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ge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chúfáng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kěyǐ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tǐng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gānjìng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de. 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This kitchen is all right.  It’s pretty clean.</a:t>
            </a:r>
          </a:p>
          <a:p>
            <a:pPr marL="0" indent="0">
              <a:buNone/>
            </a:pPr>
            <a:endParaRPr lang="en-US" altLang="zh-CN" sz="32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pic>
        <p:nvPicPr>
          <p:cNvPr id="9" name="Picture 3" descr="C:\Documents and Settings\yan.DINGFAMILY\Local Settings\Temporary Internet Files\Content.IE5\SZ26P93M\MC900089968[1].wmf">
            <a:extLst>
              <a:ext uri="{FF2B5EF4-FFF2-40B4-BE49-F238E27FC236}">
                <a16:creationId xmlns:a16="http://schemas.microsoft.com/office/drawing/2014/main" id="{53DB2E6F-5246-5C43-BC25-0496970059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28" y="3685998"/>
            <a:ext cx="3132378" cy="31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2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1EAC1-9A4F-434C-93F1-3029DD570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06" y="116511"/>
            <a:ext cx="693210" cy="69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24D53-91A1-4549-87D7-77E9A16B3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71" y="85057"/>
            <a:ext cx="773491" cy="7734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4AFFBB-CD9B-5444-A8C7-5D3B3470BF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00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还 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en-US" altLang="zh-CN" sz="36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+ Positive Adjective </a:t>
            </a:r>
            <a:endParaRPr lang="en-US" sz="36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1DB75-6F1D-D74D-A06E-47132040B58D}"/>
              </a:ext>
            </a:extLst>
          </p:cNvPr>
          <p:cNvSpPr txBox="1">
            <a:spLocks/>
          </p:cNvSpPr>
          <p:nvPr/>
        </p:nvSpPr>
        <p:spPr>
          <a:xfrm>
            <a:off x="111949" y="995098"/>
            <a:ext cx="11417107" cy="131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when used before a commendatory adjective may indicate that something is acceptable if not truly outstanding.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94AA5-8C74-DA42-B7E6-C99CD5BC1038}"/>
              </a:ext>
            </a:extLst>
          </p:cNvPr>
          <p:cNvSpPr txBox="1">
            <a:spLocks/>
          </p:cNvSpPr>
          <p:nvPr/>
        </p:nvSpPr>
        <p:spPr>
          <a:xfrm>
            <a:off x="387446" y="2665462"/>
            <a:ext cx="11417107" cy="241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那套公寓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行，带家具。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Nà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tào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gōngyù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xíng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dài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jiājù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That apartment is not too bad.  It’s furnished.</a:t>
            </a:r>
          </a:p>
          <a:p>
            <a:pPr marL="0" indent="0">
              <a:buNone/>
            </a:pPr>
            <a:endParaRPr lang="en-US" altLang="zh-CN" sz="3200" dirty="0">
              <a:solidFill>
                <a:srgbClr val="007935"/>
              </a:solidFill>
              <a:ea typeface="KaiTi" panose="02010609060101010101" pitchFamily="49" charset="-122"/>
            </a:endParaRPr>
          </a:p>
        </p:txBody>
      </p:sp>
      <p:pic>
        <p:nvPicPr>
          <p:cNvPr id="11" name="Picture 2" descr="C:\Documents and Settings\yan.DINGFAMILY\Local Settings\Temporary Internet Files\Content.IE5\TG83JF92\MC900089972[1].wmf">
            <a:extLst>
              <a:ext uri="{FF2B5EF4-FFF2-40B4-BE49-F238E27FC236}">
                <a16:creationId xmlns:a16="http://schemas.microsoft.com/office/drawing/2014/main" id="{5DCD4A91-E806-474E-965B-0CD359A923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8" y="3255819"/>
            <a:ext cx="3060337" cy="260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39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1EAC1-9A4F-434C-93F1-3029DD570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06" y="116511"/>
            <a:ext cx="693210" cy="69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24D53-91A1-4549-87D7-77E9A16B3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71" y="85057"/>
            <a:ext cx="773491" cy="7734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4AFFBB-CD9B-5444-A8C7-5D3B3470BF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00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2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还 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en-US" altLang="zh-CN" sz="36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+ Positive Adjective </a:t>
            </a:r>
            <a:endParaRPr lang="en-US" sz="36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1DB75-6F1D-D74D-A06E-47132040B58D}"/>
              </a:ext>
            </a:extLst>
          </p:cNvPr>
          <p:cNvSpPr txBox="1">
            <a:spLocks/>
          </p:cNvSpPr>
          <p:nvPr/>
        </p:nvSpPr>
        <p:spPr>
          <a:xfrm>
            <a:off x="111949" y="995098"/>
            <a:ext cx="11417107" cy="131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 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when used before a commendatory adjective may indicate that something is acceptable if not truly outstanding.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94AA5-8C74-DA42-B7E6-C99CD5BC1038}"/>
              </a:ext>
            </a:extLst>
          </p:cNvPr>
          <p:cNvSpPr txBox="1">
            <a:spLocks/>
          </p:cNvSpPr>
          <p:nvPr/>
        </p:nvSpPr>
        <p:spPr>
          <a:xfrm>
            <a:off x="0" y="2526917"/>
            <a:ext cx="11889516" cy="241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那个饭馆的红烧牛肉和家常豆腐</a:t>
            </a:r>
            <a:r>
              <a:rPr lang="zh-TW" altLang="en-US" sz="48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还</a:t>
            </a:r>
            <a:r>
              <a:rPr lang="zh-TW" altLang="en-US" sz="48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不错。</a:t>
            </a:r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Nà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ge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fànguǎn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de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hóngshāo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niúròu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hé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jiācháng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dòufu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3200" dirty="0" err="1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búcuò</a:t>
            </a:r>
            <a:r>
              <a:rPr lang="en-US" altLang="zh-TW" sz="3200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935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That restaurant’s beef braised in soy sauce and family-style tofu are pretty good.</a:t>
            </a:r>
          </a:p>
          <a:p>
            <a:pPr marL="0" indent="0">
              <a:buNone/>
            </a:pPr>
            <a:endParaRPr lang="en-US" altLang="zh-CN" sz="3200" dirty="0">
              <a:solidFill>
                <a:srgbClr val="007935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2" name="Picture 5" descr="C:\Documents and Settings\yan.DINGFAMILY\Local Settings\Temporary Internet Files\Content.IE5\6BW67BPQ\MC900446156[1].wmf">
            <a:extLst>
              <a:ext uri="{FF2B5EF4-FFF2-40B4-BE49-F238E27FC236}">
                <a16:creationId xmlns:a16="http://schemas.microsoft.com/office/drawing/2014/main" id="{5A28EE89-D694-AC44-B282-A1D5693E0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11" y="4408155"/>
            <a:ext cx="2884279" cy="22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2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18173"/>
            <a:ext cx="12192001" cy="111577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èr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           </a:t>
            </a:r>
            <a:r>
              <a:rPr lang="en-US" altLang="zh-CN" sz="2800" dirty="0" err="1">
                <a:latin typeface="+mn-lt"/>
              </a:rPr>
              <a:t>Dào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dá</a:t>
            </a:r>
            <a:r>
              <a:rPr lang="en-US" altLang="zh-CN" sz="2800" dirty="0">
                <a:latin typeface="+mn-lt"/>
              </a:rPr>
              <a:t>   </a:t>
            </a:r>
            <a:r>
              <a:rPr lang="en-US" altLang="zh-CN" sz="2800" dirty="0" err="1">
                <a:latin typeface="+mn-lt"/>
              </a:rPr>
              <a:t>běijīng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对话二：到达北京 </a:t>
            </a:r>
            <a:r>
              <a:rPr lang="en-US" altLang="zh-CN" sz="4800" kern="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n-US" altLang="zh-CN" sz="3600" kern="0" dirty="0">
                <a:solidFill>
                  <a:prstClr val="black"/>
                </a:solidFill>
                <a:latin typeface="Calibri" pitchFamily="34" charset="0"/>
              </a:rPr>
              <a:t>Arriving in Beijing</a:t>
            </a:r>
            <a:endParaRPr lang="zh-CN" altLang="en-US" sz="3600" dirty="0">
              <a:latin typeface="DFKai-SB" charset="0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53" y="140894"/>
            <a:ext cx="870332" cy="87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41" y="1367641"/>
            <a:ext cx="6515916" cy="5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第二十课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20 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5879" y="1378634"/>
            <a:ext cx="11841364" cy="526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45720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In this lesson, you will learn to use Chinese to</a:t>
            </a:r>
          </a:p>
          <a:p>
            <a:pPr marL="0" lvl="2" indent="-457200">
              <a:spcBef>
                <a:spcPts val="0"/>
              </a:spcBef>
              <a:buClrTx/>
              <a:buNone/>
              <a:defRPr/>
            </a:pPr>
            <a:endParaRPr lang="en-US" altLang="zh-CN" sz="2200" dirty="0">
              <a:solidFill>
                <a:srgbClr val="007935"/>
              </a:solidFill>
            </a:endParaRP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Check in at the airport;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Wish departing friends a safe journey and remind them to keep</a:t>
            </a:r>
            <a:r>
              <a:rPr lang="zh-CN" altLang="en-US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in touch;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Greet guests at the airport;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Compliment someone on his or her language ability;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Ask about someone’s health;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Remind people to move on to the next event.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A5F15-C7AD-114B-8069-DEF79CF0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98090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第二十课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20 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6417" y="1524577"/>
            <a:ext cx="10883850" cy="5277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914400" indent="-91440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 smtClean="0">
                <a:solidFill>
                  <a:srgbClr val="009051"/>
                </a:solidFill>
              </a:rPr>
              <a:t>Compared</a:t>
            </a:r>
          </a:p>
          <a:p>
            <a:pPr marL="914400" indent="-91440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mr-IN" altLang="zh-CN" sz="4800" dirty="0">
                <a:solidFill>
                  <a:srgbClr val="C00000"/>
                </a:solidFill>
                <a:latin typeface="STKaiti" charset="-122"/>
                <a:ea typeface="STKaiti" charset="-122"/>
              </a:rPr>
              <a:t>…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的时候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009051"/>
                </a:solidFill>
              </a:rPr>
              <a:t>and </a:t>
            </a:r>
            <a:r>
              <a:rPr lang="mr-IN" altLang="zh-CN" sz="4800" dirty="0">
                <a:solidFill>
                  <a:srgbClr val="C00000"/>
                </a:solidFill>
                <a:latin typeface="STKaiti" charset="-122"/>
                <a:ea typeface="STKaiti" charset="-122"/>
              </a:rPr>
              <a:t>…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以后</a:t>
            </a:r>
            <a:r>
              <a:rPr lang="en-US" altLang="zh-CN" sz="4800" dirty="0">
                <a:solidFill>
                  <a:srgbClr val="C00000"/>
                </a:solidFill>
                <a:latin typeface="STKaiti" charset="-122"/>
                <a:ea typeface="STKaiti" charset="-122"/>
              </a:rPr>
              <a:t> </a:t>
            </a:r>
            <a:r>
              <a:rPr lang="en-US" altLang="zh-CN" sz="3200" dirty="0" smtClean="0">
                <a:solidFill>
                  <a:srgbClr val="009051"/>
                </a:solidFill>
              </a:rPr>
              <a:t>Compared</a:t>
            </a:r>
            <a:endParaRPr lang="en-US" altLang="zh-CN" sz="3200" dirty="0">
              <a:solidFill>
                <a:srgbClr val="009051"/>
              </a:solidFill>
            </a:endParaRPr>
          </a:p>
          <a:p>
            <a:pPr marL="914400" indent="-91440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3200" dirty="0">
                <a:solidFill>
                  <a:srgbClr val="009051"/>
                </a:solidFill>
              </a:rPr>
              <a:t> </a:t>
            </a:r>
            <a:r>
              <a:rPr lang="en-US" altLang="zh-CN" sz="3200" dirty="0">
                <a:solidFill>
                  <a:srgbClr val="009051"/>
                </a:solidFill>
              </a:rPr>
              <a:t>+ Positive Adjective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altLang="zh-CN" sz="3200" dirty="0">
                <a:solidFill>
                  <a:srgbClr val="009051"/>
                </a:solidFill>
              </a:rPr>
              <a:t>Kinship terms</a:t>
            </a:r>
          </a:p>
        </p:txBody>
      </p:sp>
    </p:spTree>
    <p:extLst>
      <p:ext uri="{BB962C8B-B14F-4D97-AF65-F5344CB8AC3E}">
        <p14:creationId xmlns:p14="http://schemas.microsoft.com/office/powerpoint/2010/main" val="173423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47" y="201624"/>
            <a:ext cx="900628" cy="900628"/>
          </a:xfrm>
          <a:prstGeom prst="rect">
            <a:avLst/>
          </a:prstGeom>
        </p:spPr>
      </p:pic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903"/>
            <a:ext cx="12192000" cy="117491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	      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Zài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jī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chǎng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第二十课：在机场</a:t>
            </a:r>
            <a:r>
              <a:rPr lang="en-US" altLang="zh-CN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sz="3600" kern="0" dirty="0">
                <a:solidFill>
                  <a:prstClr val="black"/>
                </a:solidFill>
                <a:latin typeface="Calibri" pitchFamily="34" charset="0"/>
              </a:rPr>
              <a:t>Lesson Twenty: At the Airport</a:t>
            </a:r>
            <a:endParaRPr lang="zh-CN" altLang="en-US" sz="3600" dirty="0">
              <a:latin typeface="DFKai-SB" charset="0"/>
              <a:ea typeface="DFKai-SB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85" y="1542149"/>
            <a:ext cx="6076343" cy="50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18173"/>
            <a:ext cx="12192001" cy="11599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yī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      </a:t>
            </a:r>
            <a:r>
              <a:rPr lang="en-US" altLang="zh-CN" sz="2800" dirty="0" err="1">
                <a:latin typeface="+mn-lt"/>
              </a:rPr>
              <a:t>Zài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jīchǎng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bànlǐ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dēng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jī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shǒuxù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对话一：在机场办理登机手续</a:t>
            </a:r>
            <a:r>
              <a:rPr lang="en-US" altLang="zh-CN" sz="40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  </a:t>
            </a:r>
            <a:r>
              <a:rPr lang="en-US" altLang="zh-CN" sz="2800" dirty="0">
                <a:latin typeface="+mn-lt"/>
              </a:rPr>
              <a:t>Checking In at the Airport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360" y="227917"/>
            <a:ext cx="818263" cy="81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1425078"/>
            <a:ext cx="5786437" cy="52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18173"/>
            <a:ext cx="12192001" cy="111577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èr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           </a:t>
            </a:r>
            <a:r>
              <a:rPr lang="en-US" altLang="zh-CN" sz="2800" dirty="0" err="1">
                <a:latin typeface="+mn-lt"/>
              </a:rPr>
              <a:t>Dào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dá</a:t>
            </a:r>
            <a:r>
              <a:rPr lang="en-US" altLang="zh-CN" sz="2800" dirty="0">
                <a:latin typeface="+mn-lt"/>
              </a:rPr>
              <a:t>   </a:t>
            </a:r>
            <a:r>
              <a:rPr lang="en-US" altLang="zh-CN" sz="2800" dirty="0" err="1">
                <a:latin typeface="+mn-lt"/>
              </a:rPr>
              <a:t>běijīng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对话二：到达北京 </a:t>
            </a:r>
            <a:r>
              <a:rPr lang="en-US" altLang="zh-CN" sz="4800" kern="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n-US" altLang="zh-CN" sz="3600" kern="0" dirty="0">
                <a:solidFill>
                  <a:prstClr val="black"/>
                </a:solidFill>
                <a:latin typeface="Calibri" pitchFamily="34" charset="0"/>
              </a:rPr>
              <a:t>Arriving in Beijing</a:t>
            </a:r>
            <a:endParaRPr lang="zh-CN" altLang="en-US" sz="3600" dirty="0">
              <a:latin typeface="DFKai-SB" charset="0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53" y="140894"/>
            <a:ext cx="870332" cy="87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41" y="1367641"/>
            <a:ext cx="6515916" cy="5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9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第二十课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20 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5879" y="1378634"/>
            <a:ext cx="11841364" cy="526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45720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In this lesson, you will learn to use Chinese to</a:t>
            </a:r>
          </a:p>
          <a:p>
            <a:pPr marL="0" lvl="2" indent="-457200">
              <a:spcBef>
                <a:spcPts val="0"/>
              </a:spcBef>
              <a:buClrTx/>
              <a:buNone/>
              <a:defRPr/>
            </a:pPr>
            <a:endParaRPr lang="en-US" altLang="zh-CN" sz="2200" dirty="0">
              <a:solidFill>
                <a:srgbClr val="007935"/>
              </a:solidFill>
            </a:endParaRP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Check in at the airport;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Wish departing friends a safe journey and remind them to keep</a:t>
            </a:r>
            <a:r>
              <a:rPr lang="zh-CN" altLang="en-US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in touch;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Greet guests at the airport;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Compliment someone on his or her language ability;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Ask about someone’s health;</a:t>
            </a:r>
          </a:p>
          <a:p>
            <a:pPr marL="571500" lvl="1" indent="-5715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Remind people to move on to the next event.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A5F15-C7AD-114B-8069-DEF79CF0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623</Words>
  <Application>Microsoft Office PowerPoint</Application>
  <PresentationFormat>Widescreen</PresentationFormat>
  <Paragraphs>104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DengXian</vt:lpstr>
      <vt:lpstr>DengXian Light</vt:lpstr>
      <vt:lpstr>DFKai-SB</vt:lpstr>
      <vt:lpstr>KaiTi</vt:lpstr>
      <vt:lpstr>Kaiti SC</vt:lpstr>
      <vt:lpstr>Kaiti TC</vt:lpstr>
      <vt:lpstr>Mangal</vt:lpstr>
      <vt:lpstr>宋体</vt:lpstr>
      <vt:lpstr>宋体</vt:lpstr>
      <vt:lpstr>STKaiti</vt:lpstr>
      <vt:lpstr>Arial</vt:lpstr>
      <vt:lpstr>Calibri</vt:lpstr>
      <vt:lpstr>Calibri Light</vt:lpstr>
      <vt:lpstr>Times New Roman</vt:lpstr>
      <vt:lpstr>Office Theme</vt:lpstr>
      <vt:lpstr>   Dì                        kè:              Zài    jī chǎng 第二十课：在机场 Lesson Twenty: At the Airport</vt:lpstr>
      <vt:lpstr>Duì  huà yī       Zài jīchǎng bànlǐ dēng jī shǒuxù 对话一：在机场办理登机手续  Checking In at the Airport</vt:lpstr>
      <vt:lpstr>Duì  huà èr            Dào dá   běijīng 对话二：到达北京   Arriving in Beijing</vt:lpstr>
      <vt:lpstr>PowerPoint Presentation</vt:lpstr>
      <vt:lpstr>PowerPoint Presentation</vt:lpstr>
      <vt:lpstr>   Dì                        kè:              Zài    jī chǎng 第二十课：在机场 Lesson Twenty: At the Airport</vt:lpstr>
      <vt:lpstr>Duì  huà yī       Zài jīchǎng bànlǐ dēng jī shǒuxù 对话一：在机场办理登机手续  Checking In at the Airport</vt:lpstr>
      <vt:lpstr>Duì  huà èr            Dào dá   běijīng 对话二：到达北京   Arriving in Beijing</vt:lpstr>
      <vt:lpstr>PowerPoint Presentation</vt:lpstr>
      <vt:lpstr>PowerPoint Presentation</vt:lpstr>
      <vt:lpstr>第二十课   对话二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第二十课   对话二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131</cp:revision>
  <dcterms:created xsi:type="dcterms:W3CDTF">2019-03-08T08:01:17Z</dcterms:created>
  <dcterms:modified xsi:type="dcterms:W3CDTF">2020-05-17T19:08:21Z</dcterms:modified>
</cp:coreProperties>
</file>