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80"/>
  </p:notesMasterIdLst>
  <p:sldIdLst>
    <p:sldId id="3568" r:id="rId2"/>
    <p:sldId id="3569" r:id="rId3"/>
    <p:sldId id="3570" r:id="rId4"/>
    <p:sldId id="3571" r:id="rId5"/>
    <p:sldId id="3572" r:id="rId6"/>
    <p:sldId id="284" r:id="rId7"/>
    <p:sldId id="285" r:id="rId8"/>
    <p:sldId id="286" r:id="rId9"/>
    <p:sldId id="287" r:id="rId10"/>
    <p:sldId id="333" r:id="rId11"/>
    <p:sldId id="3575" r:id="rId12"/>
    <p:sldId id="2124" r:id="rId13"/>
    <p:sldId id="2127" r:id="rId14"/>
    <p:sldId id="3601" r:id="rId15"/>
    <p:sldId id="2156" r:id="rId16"/>
    <p:sldId id="3602" r:id="rId17"/>
    <p:sldId id="2157" r:id="rId18"/>
    <p:sldId id="3627" r:id="rId19"/>
    <p:sldId id="296" r:id="rId20"/>
    <p:sldId id="277" r:id="rId21"/>
    <p:sldId id="279" r:id="rId22"/>
    <p:sldId id="282" r:id="rId23"/>
    <p:sldId id="292" r:id="rId24"/>
    <p:sldId id="268" r:id="rId25"/>
    <p:sldId id="3579" r:id="rId26"/>
    <p:sldId id="3580" r:id="rId27"/>
    <p:sldId id="281" r:id="rId28"/>
    <p:sldId id="2137" r:id="rId29"/>
    <p:sldId id="2138" r:id="rId30"/>
    <p:sldId id="293" r:id="rId31"/>
    <p:sldId id="3582" r:id="rId32"/>
    <p:sldId id="2228" r:id="rId33"/>
    <p:sldId id="2218" r:id="rId34"/>
    <p:sldId id="2148" r:id="rId35"/>
    <p:sldId id="2170" r:id="rId36"/>
    <p:sldId id="2171" r:id="rId37"/>
    <p:sldId id="2172" r:id="rId38"/>
    <p:sldId id="2173" r:id="rId39"/>
    <p:sldId id="3591" r:id="rId40"/>
    <p:sldId id="3592" r:id="rId41"/>
    <p:sldId id="3593" r:id="rId42"/>
    <p:sldId id="3594" r:id="rId43"/>
    <p:sldId id="3595" r:id="rId44"/>
    <p:sldId id="3596" r:id="rId45"/>
    <p:sldId id="3597" r:id="rId46"/>
    <p:sldId id="3598" r:id="rId47"/>
    <p:sldId id="2133" r:id="rId48"/>
    <p:sldId id="3603" r:id="rId49"/>
    <p:sldId id="3604" r:id="rId50"/>
    <p:sldId id="2161" r:id="rId51"/>
    <p:sldId id="3605" r:id="rId52"/>
    <p:sldId id="3544" r:id="rId53"/>
    <p:sldId id="3606" r:id="rId54"/>
    <p:sldId id="3607" r:id="rId55"/>
    <p:sldId id="3608" r:id="rId56"/>
    <p:sldId id="2160" r:id="rId57"/>
    <p:sldId id="3600" r:id="rId58"/>
    <p:sldId id="2146" r:id="rId59"/>
    <p:sldId id="2174" r:id="rId60"/>
    <p:sldId id="3609" r:id="rId61"/>
    <p:sldId id="2301" r:id="rId62"/>
    <p:sldId id="2302" r:id="rId63"/>
    <p:sldId id="2303" r:id="rId64"/>
    <p:sldId id="2255" r:id="rId65"/>
    <p:sldId id="2256" r:id="rId66"/>
    <p:sldId id="2289" r:id="rId67"/>
    <p:sldId id="3626" r:id="rId68"/>
    <p:sldId id="2290" r:id="rId69"/>
    <p:sldId id="3611" r:id="rId70"/>
    <p:sldId id="2286" r:id="rId71"/>
    <p:sldId id="2296" r:id="rId72"/>
    <p:sldId id="2287" r:id="rId73"/>
    <p:sldId id="2288" r:id="rId74"/>
    <p:sldId id="2283" r:id="rId75"/>
    <p:sldId id="2284" r:id="rId76"/>
    <p:sldId id="2326" r:id="rId77"/>
    <p:sldId id="3624" r:id="rId78"/>
    <p:sldId id="2325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35"/>
    <a:srgbClr val="317F13"/>
    <a:srgbClr val="C45E0C"/>
    <a:srgbClr val="DAD8D9"/>
    <a:srgbClr val="BCD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316"/>
    <p:restoredTop sz="94613"/>
  </p:normalViewPr>
  <p:slideViewPr>
    <p:cSldViewPr snapToGrid="0" snapToObjects="1">
      <p:cViewPr varScale="1">
        <p:scale>
          <a:sx n="55" d="100"/>
          <a:sy n="55" d="100"/>
        </p:scale>
        <p:origin x="3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6D5BF-9C60-BD4C-86F6-843668BA997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4212E-D5C6-6D49-A66D-5DE72C094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5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8033-D02B-2140-AC40-164198545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5C76E8-E157-1440-B370-85D5DDAC3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FF511-0D86-C14D-BAD9-B303A653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FFFFFF">
                    <a:alpha val="70000"/>
                  </a:srgbClr>
                </a:solidFill>
              </a:rPr>
              <a:pPr/>
              <a:t>4/17/2020</a:t>
            </a:fld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B9F5C-8FE5-B047-A380-22F15519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27FD-95AF-6841-8857-658EE06D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0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6225-A6C7-9348-A243-39F29E26D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CE010-66AA-6F45-B15F-EDA418D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C8DAF-35DB-DD47-94E2-956E0EDD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4/17/2020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B13A1-AC1A-724B-A4F5-F9C54C8D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C2BEA-D4DD-5B43-8B56-0DAE577A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6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20D81B-AB4B-7940-BADC-FD6073D6A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76B6E-608E-874C-9EB8-477EF8E43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B8BE3-0FD7-B243-8984-BF5D10A3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4/17/2020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A9E6-3935-5B40-9CC5-E692AB3F5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E05D5-52D1-4549-867E-9BBA7BE7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2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5BB7-5968-EB49-B21F-28600762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5587A-68E7-FD47-AE0C-415442310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EF417-AAEC-9442-B78A-256BC67F9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4/17/2020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9085C-E2DF-FE4D-9DEF-7F14E111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9702E-3ECB-9840-8691-B087F2DC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8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751EB-19B4-7A4F-A86B-98E9AB31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B212E-CB6F-874A-9DBB-229AD0B94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F4655-A55B-4843-AB42-2E881859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FFFFFF">
                    <a:alpha val="70000"/>
                  </a:srgbClr>
                </a:solidFill>
              </a:rPr>
              <a:pPr/>
              <a:t>4/17/2020</a:t>
            </a:fld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870DA-5FB8-0546-A8E9-83B1A728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586E-869F-A24A-9C93-FA603B60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2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0AEE0-B489-9243-9D4F-1BE4DF84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E40CB-42C3-C14F-AB48-D17D8EAD9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AFB3B-412D-D246-A52E-B5723A201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C2B19-52A4-2940-A102-DEF5CB75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4/17/2020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7063D-C198-D941-8A87-4428EBD30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9F051-DCD9-ED46-AFBA-C340B8AD8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9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AEAFA-4E85-334D-AFA0-5117849D8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00D49-A0CF-1540-9A44-EA2C94D8A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E9268-88CC-C74F-B26E-89502F1FF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1DA15C-4579-9F4E-B8C5-185897390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57A41-0CE1-A44C-9E91-48806463F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3BAAD4-B4F5-6D4C-9481-2FD1B0168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 defTabSz="457200"/>
              <a:t>4/17/2020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962A49-A9B5-5447-A577-408092B6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F5F7D1-AADD-234D-960B-19924BA08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A7A6979-0714-4377-B894-6BE4C2D6E202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386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95A0-5FB1-8640-BAC2-6C1C4733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61C27-76AF-684F-9A67-BBFFB9353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4/17/2020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C9C11-81B2-514E-B36F-22CD8949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47F4D-865D-3241-9B2F-01F53AAC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5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B8FE5A-BC1C-E849-9E5E-D4C89CAD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4/17/2020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B8F7C-508B-D541-9FE7-A9082F83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7D721-78C6-E148-8146-3F264A48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8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05CF5-39E4-C145-9754-D9FC52C7F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577F9-6168-EC43-87D9-B6E7C6983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8BA2E-0B98-BB4C-A21B-807482512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6479B-0D93-4942-965B-F322FD53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4/17/2020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B5A1E-38D6-0F43-B227-C4CFE59D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BA5A5-58BA-0248-85BC-64D3AF4F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4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EAFE8-100D-B943-84F7-BFB466CF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6D1E1E-4DD0-C94D-B65A-6EBF1828F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ECAF62-5444-E54E-B3E4-59524F4D6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F55AA-BA12-5B4D-9E4D-49D154259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pPr/>
              <a:t>4/17/2020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DD306-5689-E34A-924C-81B1102F8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A3504-62D9-604A-A810-3DEA9626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6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DABE0D-B2C2-7B49-8C88-FA1B22544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05BB9-1CCB-DD42-B9E2-FC2C33E24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37AD1-8B43-AE4E-859E-69DAA77F9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 defTabSz="457200"/>
              <a:t>4/17/2020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63B39-1DA1-E248-9FDE-5A488B7C1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00E98-4C37-C948-AC30-20C0B5C79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A7A6979-0714-4377-B894-6BE4C2D6E202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6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ailymail.co.uk/news/article-497544/Chinglish-Hilarious-examples-signs-lost-translation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if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J9DccgyYcrU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9.jp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868" y="1249252"/>
            <a:ext cx="5191588" cy="5528836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-1" y="29191"/>
            <a:ext cx="12115801" cy="13295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      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kàn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péng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yǒu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第五课：看朋友 </a:t>
            </a:r>
            <a:r>
              <a:rPr lang="en-US" sz="3200" kern="0" dirty="0">
                <a:solidFill>
                  <a:prstClr val="black"/>
                </a:solidFill>
                <a:latin typeface="Calibri" pitchFamily="34" charset="0"/>
              </a:rPr>
              <a:t>Lesson Five: Visiting Friends</a:t>
            </a:r>
            <a:endParaRPr lang="zh-CN" altLang="en-US" sz="3200" dirty="0">
              <a:latin typeface="DFKai-SB" charset="0"/>
              <a:ea typeface="DFKai-SB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5" y="149806"/>
            <a:ext cx="1099446" cy="10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9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-1" y="29191"/>
            <a:ext cx="12192001" cy="1043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kàn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péng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yǒu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sz="48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第五课：看朋友 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Lesson Five: Visiting Friends</a:t>
            </a:r>
            <a:endParaRPr lang="zh-CN" altLang="en-US" sz="3200" dirty="0">
              <a:latin typeface="DFKai-SB" charset="0"/>
              <a:ea typeface="DFKai-SB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315" y="103632"/>
            <a:ext cx="861576" cy="86157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514" y="1271539"/>
            <a:ext cx="12080969" cy="5287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200" u="sng" dirty="0">
                <a:solidFill>
                  <a:schemeClr val="tx1"/>
                </a:solidFill>
              </a:rPr>
              <a:t>Forms &amp; Accuracy: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 1. </a:t>
            </a:r>
            <a:r>
              <a:rPr lang="en-US" sz="4000" dirty="0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一下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yí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xià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) and </a:t>
            </a:r>
            <a:r>
              <a:rPr lang="en-US" sz="4000" dirty="0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(一)点儿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yìdiǎnr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) Moderating the Tone of Voice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 2. Adjectives as Predicates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 3. The Preposition</a:t>
            </a:r>
            <a:r>
              <a:rPr lang="en-US" sz="4000" dirty="0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 在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 4. The Particle </a:t>
            </a:r>
            <a:r>
              <a:rPr lang="en-US" sz="4000" dirty="0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吧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ba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 5. The Particle </a:t>
            </a:r>
            <a:r>
              <a:rPr lang="en-US" sz="4000" dirty="0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了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(le) (I)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 6. The Adverb </a:t>
            </a:r>
            <a:r>
              <a:rPr lang="en-US" sz="4000" dirty="0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才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cái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8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127" y="1648370"/>
            <a:ext cx="8183479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</a:rPr>
              <a:t>piào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</a:rPr>
              <a:t>liàng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80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漂亮</a:t>
            </a:r>
            <a:r>
              <a:rPr lang="en-US" altLang="zh-CN" sz="80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80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zh-CN" altLang="en-US" sz="80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不漂亮</a:t>
            </a:r>
            <a:r>
              <a:rPr lang="en-US" altLang="zh-CN" sz="80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078173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latin typeface="+mn-lt"/>
              </a:rPr>
              <a:t>pretty?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307" y="101616"/>
            <a:ext cx="881022" cy="881022"/>
          </a:xfrm>
          <a:prstGeom prst="rect">
            <a:avLst/>
          </a:prstGeom>
        </p:spPr>
      </p:pic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9CDB0480-4D51-1846-8613-284E01F89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59" y="3008932"/>
            <a:ext cx="3561259" cy="35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01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19015" y="0"/>
            <a:ext cx="6441092" cy="183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zh-CN" sz="4800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en-US" altLang="zh-CN" sz="3600" dirty="0" err="1">
                <a:solidFill>
                  <a:schemeClr val="accent3">
                    <a:lumMod val="50000"/>
                  </a:schemeClr>
                </a:solidFill>
              </a:rPr>
              <a:t>Tā</a:t>
            </a: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</a:rPr>
              <a:t>piào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</a:rPr>
              <a:t>liàng</a:t>
            </a:r>
            <a:endParaRPr lang="en-US" altLang="zh-CN" sz="3600" dirty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5400" dirty="0">
                <a:solidFill>
                  <a:schemeClr val="accent2">
                    <a:lumMod val="7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Q:</a:t>
            </a:r>
            <a:r>
              <a:rPr lang="zh-TW" altLang="en-US" sz="5400" dirty="0">
                <a:solidFill>
                  <a:schemeClr val="accent2">
                    <a:lumMod val="7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她漂亮</a:t>
            </a:r>
            <a:r>
              <a:rPr lang="zh-TW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不漂亮</a:t>
            </a:r>
            <a:r>
              <a:rPr lang="en-US" altLang="zh-TW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?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9015" y="1635202"/>
            <a:ext cx="7164424" cy="183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zh-CN" altLang="en-US" sz="4800" dirty="0">
                <a:solidFill>
                  <a:schemeClr val="accent3">
                    <a:lumMod val="50000"/>
                  </a:schemeClr>
                </a:solidFill>
              </a:rPr>
              <a:t>         </a:t>
            </a:r>
            <a:r>
              <a:rPr lang="en-US" altLang="zh-CN" sz="4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4000" dirty="0" err="1">
                <a:solidFill>
                  <a:schemeClr val="accent3">
                    <a:lumMod val="50000"/>
                  </a:schemeClr>
                </a:solidFill>
              </a:rPr>
              <a:t>hěn</a:t>
            </a:r>
            <a:r>
              <a:rPr lang="en-US" altLang="zh-CN" sz="4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4000" dirty="0">
                <a:solidFill>
                  <a:schemeClr val="accent3">
                    <a:lumMod val="50000"/>
                  </a:schemeClr>
                </a:solidFill>
              </a:rPr>
              <a:t>                </a:t>
            </a:r>
            <a:r>
              <a:rPr lang="en-US" altLang="zh-CN" sz="4000" dirty="0" err="1">
                <a:solidFill>
                  <a:schemeClr val="accent3">
                    <a:lumMod val="50000"/>
                  </a:schemeClr>
                </a:solidFill>
              </a:rPr>
              <a:t>bù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     </a:t>
            </a:r>
            <a:endParaRPr lang="en-US" altLang="zh-CN" sz="4000" dirty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5400" dirty="0">
                <a:solidFill>
                  <a:schemeClr val="accent2">
                    <a:lumMod val="7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A:</a:t>
            </a:r>
            <a:r>
              <a:rPr lang="zh-TW" altLang="en-US" sz="5400" dirty="0">
                <a:solidFill>
                  <a:schemeClr val="accent2">
                    <a:lumMod val="7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她很漂亮</a:t>
            </a:r>
            <a:r>
              <a:rPr lang="zh-TW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／不漂亮。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66" y="2869928"/>
            <a:ext cx="4963039" cy="373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6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233" y="1539022"/>
            <a:ext cx="10515600" cy="4351338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rgbClr val="7030A0"/>
                </a:solidFill>
                <a:latin typeface="KaiTi" charset="-122"/>
                <a:ea typeface="KaiTi" charset="-122"/>
                <a:cs typeface="KaiTi" charset="-122"/>
              </a:rPr>
              <a:t>她</a:t>
            </a:r>
            <a:r>
              <a:rPr lang="zh-CN" altLang="en-US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很</a:t>
            </a: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漂亮</a:t>
            </a:r>
            <a:r>
              <a:rPr lang="zh-CN" altLang="en-US" sz="5400" dirty="0">
                <a:solidFill>
                  <a:srgbClr val="CC66FF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endParaRPr lang="en-US" altLang="zh-CN" sz="5400" dirty="0">
              <a:solidFill>
                <a:srgbClr val="CC66FF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5400" dirty="0">
                <a:solidFill>
                  <a:srgbClr val="7030A0"/>
                </a:solidFill>
                <a:latin typeface="KaiTi" charset="-122"/>
                <a:ea typeface="KaiTi" charset="-122"/>
                <a:cs typeface="KaiTi" charset="-122"/>
              </a:rPr>
              <a:t>她</a:t>
            </a:r>
            <a:r>
              <a: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也</a:t>
            </a: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很</a:t>
            </a: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漂亮</a:t>
            </a:r>
            <a:r>
              <a:rPr lang="zh-CN" altLang="en-US" sz="5400" dirty="0">
                <a:solidFill>
                  <a:srgbClr val="7030A0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endParaRPr lang="en-US" altLang="zh-CN" sz="5400" dirty="0">
              <a:solidFill>
                <a:srgbClr val="7030A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en-US" altLang="zh-CN" sz="40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Taylor Swift</a:t>
            </a: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很</a:t>
            </a: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漂亮</a:t>
            </a:r>
            <a:r>
              <a:rPr lang="zh-CN" altLang="en-US" sz="5400" dirty="0">
                <a:solidFill>
                  <a:srgbClr val="2DA40C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endParaRPr lang="en-US" altLang="zh-CN" sz="5400" dirty="0">
              <a:solidFill>
                <a:srgbClr val="2DA40C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en-US" altLang="zh-CN" sz="40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Taylor Swift</a:t>
            </a: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不</a:t>
            </a: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漂亮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endParaRPr lang="en-US" altLang="zh-CN" sz="54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5400" dirty="0">
                <a:solidFill>
                  <a:srgbClr val="7030A0"/>
                </a:solidFill>
                <a:latin typeface="KaiTi" charset="-122"/>
                <a:ea typeface="KaiTi" charset="-122"/>
                <a:cs typeface="KaiTi" charset="-122"/>
              </a:rPr>
              <a:t>我妈妈</a:t>
            </a:r>
            <a:r>
              <a:rPr lang="zh-CN" altLang="en-US" sz="5400" dirty="0">
                <a:solidFill>
                  <a:srgbClr val="007935"/>
                </a:solidFill>
                <a:latin typeface="KaiTi" charset="-122"/>
                <a:ea typeface="KaiTi" charset="-122"/>
                <a:cs typeface="KaiTi" charset="-122"/>
              </a:rPr>
              <a:t>很</a:t>
            </a:r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漂亮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endParaRPr lang="en-US" altLang="zh-CN" sz="54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1"/>
            <a:ext cx="12192000" cy="103723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漂亮</a:t>
            </a:r>
            <a:r>
              <a:rPr lang="en-US" altLang="zh-CN" sz="54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		</a:t>
            </a:r>
            <a:r>
              <a:rPr lang="en-US" sz="4000" dirty="0" err="1">
                <a:latin typeface="+mn-lt"/>
              </a:rPr>
              <a:t>piào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liàng</a:t>
            </a:r>
            <a:r>
              <a:rPr lang="en-US" sz="4000" dirty="0">
                <a:latin typeface="+mn-lt"/>
              </a:rPr>
              <a:t>        </a:t>
            </a:r>
            <a:r>
              <a:rPr lang="en-US" altLang="zh-CN" sz="4000" dirty="0">
                <a:latin typeface="+mn-lt"/>
              </a:rPr>
              <a:t>(pretty</a:t>
            </a:r>
            <a:r>
              <a:rPr lang="en-US" sz="4000" dirty="0">
                <a:latin typeface="+mn-lt"/>
              </a:rPr>
              <a:t>) 	adjective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307" y="101616"/>
            <a:ext cx="881022" cy="8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2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1"/>
            <a:ext cx="12192000" cy="103723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de-DE" sz="5400" dirty="0">
                <a:latin typeface="KaiTi" charset="-122"/>
                <a:ea typeface="KaiTi" charset="-122"/>
                <a:cs typeface="KaiTi" charset="-122"/>
              </a:rPr>
              <a:t>帅</a:t>
            </a:r>
            <a:r>
              <a:rPr lang="de-DE" altLang="zh-CN" sz="5400" dirty="0"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de-DE" altLang="zh-CN" sz="4000" dirty="0" err="1">
                <a:latin typeface="+mn-lt"/>
                <a:ea typeface="KaiTi" charset="-122"/>
                <a:cs typeface="KaiTi" charset="-122"/>
              </a:rPr>
              <a:t>shuài</a:t>
            </a:r>
            <a:r>
              <a:rPr lang="de-DE" altLang="zh-CN" sz="4000" dirty="0">
                <a:latin typeface="+mn-lt"/>
                <a:ea typeface="KaiTi" charset="-122"/>
                <a:cs typeface="KaiTi" charset="-122"/>
              </a:rPr>
              <a:t>           (</a:t>
            </a:r>
            <a:r>
              <a:rPr lang="de-DE" altLang="zh-CN" sz="4000" dirty="0" err="1">
                <a:latin typeface="+mn-lt"/>
                <a:ea typeface="KaiTi" charset="-122"/>
                <a:cs typeface="KaiTi" charset="-122"/>
              </a:rPr>
              <a:t>handsome</a:t>
            </a:r>
            <a:r>
              <a:rPr lang="de-DE" altLang="zh-CN" sz="4000" dirty="0">
                <a:latin typeface="+mn-lt"/>
                <a:ea typeface="KaiTi" charset="-122"/>
                <a:cs typeface="KaiTi" charset="-122"/>
              </a:rPr>
              <a:t>)     		</a:t>
            </a:r>
            <a:r>
              <a:rPr lang="en-US" sz="4000" dirty="0">
                <a:latin typeface="+mn-lt"/>
              </a:rPr>
              <a:t>adjective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307" y="101616"/>
            <a:ext cx="881022" cy="881022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A727D2C-DC23-BD4C-B8A3-4F410C42C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65" y="1825625"/>
            <a:ext cx="7737470" cy="4351338"/>
          </a:xfrm>
        </p:spPr>
      </p:pic>
    </p:spTree>
    <p:extLst>
      <p:ext uri="{BB962C8B-B14F-4D97-AF65-F5344CB8AC3E}">
        <p14:creationId xmlns:p14="http://schemas.microsoft.com/office/powerpoint/2010/main" val="4067839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19014" y="265401"/>
            <a:ext cx="4186731" cy="152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       </a:t>
            </a:r>
            <a:r>
              <a:rPr lang="en-US" dirty="0" err="1">
                <a:solidFill>
                  <a:srgbClr val="0070C0"/>
                </a:solidFill>
              </a:rPr>
              <a:t>shuài</a:t>
            </a:r>
            <a:endParaRPr lang="en-US" altLang="zh-CN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60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</a:t>
            </a:r>
            <a:r>
              <a:rPr lang="zh-CN" altLang="en-US" sz="60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帅</a:t>
            </a: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不</a:t>
            </a:r>
            <a:r>
              <a:rPr lang="zh-CN" altLang="en-US" sz="60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帅</a:t>
            </a:r>
            <a:r>
              <a:rPr lang="en-US" altLang="zh-CN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22166" y="123114"/>
            <a:ext cx="6950820" cy="183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zh-CN" sz="3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zh-CN" sz="3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shuài</a:t>
            </a:r>
            <a:endParaRPr lang="en-US" altLang="zh-CN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60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 </a:t>
            </a:r>
            <a:r>
              <a:rPr lang="zh-CN" altLang="en-US" sz="60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他很帅。他</a:t>
            </a: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不帅</a:t>
            </a:r>
            <a:r>
              <a:rPr lang="zh-CN" altLang="en-US" sz="6000" dirty="0">
                <a:solidFill>
                  <a:schemeClr val="accent2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60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buNone/>
            </a:pPr>
            <a:endParaRPr lang="en-US" altLang="zh-CN" sz="6000" dirty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36" y="2133215"/>
            <a:ext cx="8401527" cy="4724785"/>
          </a:xfrm>
        </p:spPr>
      </p:pic>
    </p:spTree>
    <p:extLst>
      <p:ext uri="{BB962C8B-B14F-4D97-AF65-F5344CB8AC3E}">
        <p14:creationId xmlns:p14="http://schemas.microsoft.com/office/powerpoint/2010/main" val="4911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1"/>
            <a:ext cx="12192000" cy="103723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酷</a:t>
            </a:r>
            <a:r>
              <a:rPr lang="en-US" altLang="zh-CN" sz="5400" dirty="0"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altLang="zh-CN" sz="4000" dirty="0" err="1">
                <a:latin typeface="+mn-lt"/>
                <a:ea typeface="KaiTi" charset="-122"/>
              </a:rPr>
              <a:t>kù</a:t>
            </a:r>
            <a:r>
              <a:rPr lang="de-DE" altLang="zh-CN" sz="4000" dirty="0">
                <a:latin typeface="+mn-lt"/>
                <a:ea typeface="KaiTi" charset="-122"/>
                <a:cs typeface="KaiTi" charset="-122"/>
              </a:rPr>
              <a:t>                (cool)    	 		</a:t>
            </a:r>
            <a:r>
              <a:rPr lang="en-US" sz="4000" dirty="0">
                <a:latin typeface="+mn-lt"/>
              </a:rPr>
              <a:t>adjective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307" y="101616"/>
            <a:ext cx="881022" cy="881022"/>
          </a:xfrm>
          <a:prstGeom prst="rect">
            <a:avLst/>
          </a:prstGeom>
        </p:spPr>
      </p:pic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EFD4B84B-B7E8-964F-89B8-78DC004B2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42" y="1635369"/>
            <a:ext cx="4803790" cy="4413739"/>
          </a:xfrm>
        </p:spPr>
      </p:pic>
    </p:spTree>
    <p:extLst>
      <p:ext uri="{BB962C8B-B14F-4D97-AF65-F5344CB8AC3E}">
        <p14:creationId xmlns:p14="http://schemas.microsoft.com/office/powerpoint/2010/main" val="560036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11476" y="27709"/>
            <a:ext cx="6027039" cy="183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altLang="zh-CN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kù</a:t>
            </a:r>
            <a:endParaRPr lang="en-US" altLang="zh-CN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60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</a:t>
            </a:r>
            <a:r>
              <a:rPr lang="zh-CN" altLang="en-US" sz="60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他酷</a:t>
            </a: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不酷</a:t>
            </a:r>
            <a:r>
              <a:rPr lang="en-US" altLang="zh-CN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?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39137" y="27709"/>
            <a:ext cx="3933689" cy="183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en-US" altLang="zh-CN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kù</a:t>
            </a:r>
            <a:endParaRPr lang="en-US" altLang="zh-CN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 </a:t>
            </a: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他</a:t>
            </a:r>
            <a:r>
              <a:rPr lang="zh-CN" altLang="en-US" sz="60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很酷</a:t>
            </a:r>
            <a:r>
              <a:rPr lang="zh-CN" altLang="en-US" sz="6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60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96" y="2371894"/>
            <a:ext cx="4852395" cy="4458397"/>
          </a:xfrm>
        </p:spPr>
      </p:pic>
    </p:spTree>
    <p:extLst>
      <p:ext uri="{BB962C8B-B14F-4D97-AF65-F5344CB8AC3E}">
        <p14:creationId xmlns:p14="http://schemas.microsoft.com/office/powerpoint/2010/main" val="371858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20" y="1404070"/>
            <a:ext cx="9739159" cy="545393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2728" y="223935"/>
            <a:ext cx="11180618" cy="1180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kumimoji="0" lang="zh-CN" altLang="en-US" sz="5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高      矮</a:t>
            </a:r>
            <a:r>
              <a:rPr kumimoji="0" lang="en-US" altLang="zh-CN" sz="5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      </a:t>
            </a:r>
            <a:r>
              <a:rPr kumimoji="0" lang="zh-CN" altLang="en-US" sz="5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胖</a:t>
            </a:r>
            <a:r>
              <a:rPr kumimoji="0" lang="en-US" altLang="ja-JP" sz="5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      </a:t>
            </a:r>
            <a:r>
              <a:rPr kumimoji="0" lang="zh-CN" altLang="en-US" sz="5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瘦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81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47" y="25558"/>
            <a:ext cx="4880314" cy="683244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3809" y="319101"/>
            <a:ext cx="11880980" cy="627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瘦</a:t>
            </a:r>
            <a:r>
              <a:rPr lang="en-US" altLang="ja-JP" sz="5500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shòu</a:t>
            </a:r>
            <a:endParaRPr lang="en-US" altLang="ja-JP" sz="55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5400" dirty="0">
              <a:solidFill>
                <a:srgbClr val="00B0F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5400" dirty="0" smtClean="0">
                <a:solidFill>
                  <a:srgbClr val="00B0F0"/>
                </a:solidFill>
              </a:rPr>
              <a:t/>
            </a:r>
            <a:br>
              <a:rPr lang="en-US" sz="5400" dirty="0" smtClean="0">
                <a:solidFill>
                  <a:srgbClr val="00B0F0"/>
                </a:solidFill>
              </a:rPr>
            </a:br>
            <a:r>
              <a:rPr lang="en-US" sz="5400" dirty="0" smtClean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                                             									 </a:t>
            </a:r>
            <a:r>
              <a:rPr lang="zh-CN" altLang="en-US" sz="82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胖</a:t>
            </a:r>
            <a:r>
              <a:rPr lang="zh-CN" altLang="en-US" sz="4800" dirty="0" smtClean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 </a:t>
            </a:r>
            <a:r>
              <a:rPr lang="en-US" sz="5500" dirty="0" err="1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pàng</a:t>
            </a:r>
            <a:r>
              <a:rPr lang="en-US" sz="5500" dirty="0">
                <a:solidFill>
                  <a:srgbClr val="00B0F0"/>
                </a:solidFill>
                <a:latin typeface="Calibri" panose="020F0502020204030204"/>
                <a:ea typeface="+mn-ea"/>
                <a:cs typeface="+mn-cs"/>
              </a:rPr>
              <a:t>   </a:t>
            </a:r>
            <a:r>
              <a:rPr lang="en-US" sz="4800" dirty="0">
                <a:solidFill>
                  <a:srgbClr val="00B0F0"/>
                </a:solidFill>
                <a:latin typeface="Calibri" panose="020F0502020204030204"/>
                <a:ea typeface="+mn-ea"/>
                <a:cs typeface="+mn-cs"/>
              </a:rPr>
              <a:t>                                  </a:t>
            </a:r>
            <a:endParaRPr lang="en-US" sz="5400" dirty="0">
              <a:solidFill>
                <a:srgbClr val="00B0F0"/>
              </a:solidFill>
            </a:endParaRPr>
          </a:p>
          <a:p>
            <a:endParaRPr 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9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-1" y="29191"/>
            <a:ext cx="12115801" cy="117615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latin typeface="+mn-lt"/>
              </a:rPr>
              <a:t>Duì</a:t>
            </a:r>
            <a:r>
              <a:rPr lang="zh-CN" alt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huà</a:t>
            </a:r>
            <a:r>
              <a:rPr lang="en-US" sz="2800" dirty="0">
                <a:latin typeface="+mn-lt"/>
              </a:rPr>
              <a:t>                </a:t>
            </a:r>
            <a:r>
              <a:rPr lang="en-US" altLang="zh-CN" sz="2800" dirty="0" err="1">
                <a:latin typeface="+mn-lt"/>
              </a:rPr>
              <a:t>Bàifǎng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péngyǒu</a:t>
            </a:r>
            <a:r>
              <a:rPr lang="en-US" altLang="zh-CN" sz="2800" dirty="0">
                <a:latin typeface="+mn-lt"/>
              </a:rPr>
              <a:t> de </a:t>
            </a:r>
            <a:r>
              <a:rPr lang="en-US" altLang="zh-CN" sz="2800" dirty="0" err="1">
                <a:latin typeface="+mn-lt"/>
              </a:rPr>
              <a:t>jiā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sz="48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对话一：拜访朋友的家 </a:t>
            </a:r>
            <a:r>
              <a:rPr lang="en-US" altLang="zh-CN" sz="3200" kern="0" dirty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  <a:t>Visiting A Friend’s House</a:t>
            </a:r>
            <a:endParaRPr lang="zh-CN" altLang="en-US" sz="3200" dirty="0">
              <a:latin typeface="+mn-lt"/>
              <a:ea typeface="DFKai-S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35" y="94386"/>
            <a:ext cx="1066801" cy="1066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17" y="1345767"/>
            <a:ext cx="6676451" cy="53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93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234463203_yao_ming8_x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195" y="0"/>
            <a:ext cx="54668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2076" y="186368"/>
            <a:ext cx="6189353" cy="6419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Q: </a:t>
            </a:r>
            <a:r>
              <a:rPr lang="zh-CN" altLang="en-US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他很</a:t>
            </a:r>
            <a:r>
              <a:rPr lang="zh-CN" altLang="en-US" sz="9600" dirty="0">
                <a:solidFill>
                  <a:srgbClr val="FF33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高</a:t>
            </a:r>
            <a:r>
              <a:rPr lang="zh-CN" altLang="en-US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吗？</a:t>
            </a:r>
            <a:endParaRPr lang="en-US" altLang="zh-CN" sz="6800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6800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A: </a:t>
            </a:r>
            <a:r>
              <a:rPr lang="zh-CN" altLang="en-US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他很</a:t>
            </a:r>
            <a:r>
              <a:rPr lang="zh-CN" altLang="en-US" sz="9600" dirty="0">
                <a:solidFill>
                  <a:srgbClr val="FF33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高</a:t>
            </a:r>
            <a:r>
              <a:rPr lang="zh-CN" altLang="en-US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6800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5400" dirty="0">
              <a:solidFill>
                <a:srgbClr val="00B0F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5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                                            </a:t>
            </a:r>
          </a:p>
          <a:p>
            <a:endParaRPr lang="en-US" sz="54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Q: </a:t>
            </a:r>
            <a:r>
              <a:rPr lang="zh-CN" altLang="en-US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他很</a:t>
            </a:r>
            <a:r>
              <a:rPr lang="zh-CN" altLang="en-US" sz="9600" dirty="0">
                <a:solidFill>
                  <a:srgbClr val="FF33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矮</a:t>
            </a:r>
            <a:r>
              <a:rPr lang="en-US" altLang="zh-CN" sz="53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5300" dirty="0" err="1">
                <a:solidFill>
                  <a:srgbClr val="00B0F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ǎi</a:t>
            </a:r>
            <a:r>
              <a:rPr lang="en-US" sz="5300" dirty="0">
                <a:solidFill>
                  <a:srgbClr val="00B0F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吗？</a:t>
            </a:r>
            <a:endParaRPr lang="en-US" altLang="zh-CN" sz="6800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6800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A: </a:t>
            </a:r>
            <a:r>
              <a:rPr lang="zh-CN" altLang="en-US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他不</a:t>
            </a:r>
            <a:r>
              <a:rPr lang="zh-CN" altLang="en-US" sz="9600" dirty="0">
                <a:solidFill>
                  <a:srgbClr val="FF33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矮</a:t>
            </a:r>
            <a:r>
              <a:rPr lang="en-US" altLang="zh-CN" sz="53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sz="5300" dirty="0" err="1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ǎi</a:t>
            </a:r>
            <a:r>
              <a:rPr lang="en-US" sz="5300" dirty="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6800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6800" b="1" dirty="0">
                <a:solidFill>
                  <a:srgbClr val="FF3300"/>
                </a:solidFill>
              </a:rPr>
              <a:t>                                      </a:t>
            </a:r>
            <a:r>
              <a:rPr lang="en-US" altLang="zh-CN" sz="5400" b="1" dirty="0">
                <a:solidFill>
                  <a:srgbClr val="7030A0"/>
                </a:solidFill>
              </a:rPr>
              <a:t>                     </a:t>
            </a:r>
          </a:p>
          <a:p>
            <a:r>
              <a:rPr lang="zh-CN" altLang="en-US" sz="5400" b="1" dirty="0"/>
              <a:t>                                                       </a:t>
            </a:r>
            <a:r>
              <a:rPr lang="en-US" sz="5400" dirty="0"/>
              <a:t>                                       </a:t>
            </a:r>
            <a:r>
              <a:rPr lang="en-US" sz="5400" dirty="0">
                <a:solidFill>
                  <a:srgbClr val="7030A0"/>
                </a:solidFill>
              </a:rPr>
              <a:t>                                                     </a:t>
            </a:r>
            <a:endParaRPr lang="en-US" sz="5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Vector-Fat-Sa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79" y="559471"/>
            <a:ext cx="7049521" cy="526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8574" y="438295"/>
            <a:ext cx="6189353" cy="6419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Q:</a:t>
            </a:r>
            <a:r>
              <a:rPr lang="zh-CN" altLang="en-US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他很</a:t>
            </a:r>
            <a:r>
              <a:rPr lang="zh-CN" altLang="en-US" sz="9600" dirty="0">
                <a:solidFill>
                  <a:srgbClr val="FF33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胖</a:t>
            </a:r>
            <a:r>
              <a:rPr lang="zh-CN" altLang="en-US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吗？</a:t>
            </a:r>
            <a:endParaRPr lang="en-US" altLang="zh-CN" sz="6800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6800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A:</a:t>
            </a:r>
            <a:r>
              <a:rPr lang="zh-CN" altLang="en-US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他很</a:t>
            </a:r>
            <a:r>
              <a:rPr lang="zh-CN" altLang="en-US" sz="9600" dirty="0">
                <a:solidFill>
                  <a:srgbClr val="FF33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胖</a:t>
            </a:r>
            <a:r>
              <a:rPr lang="zh-CN" altLang="en-US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6800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5400" dirty="0">
              <a:solidFill>
                <a:srgbClr val="00B0F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5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                                            </a:t>
            </a:r>
          </a:p>
          <a:p>
            <a:endParaRPr lang="en-US" sz="54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Q:</a:t>
            </a:r>
            <a:r>
              <a:rPr lang="zh-CN" altLang="en-US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他很</a:t>
            </a:r>
            <a:r>
              <a:rPr lang="zh-CN" altLang="en-US" sz="9600" dirty="0">
                <a:solidFill>
                  <a:srgbClr val="FF33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瘦</a:t>
            </a:r>
            <a:r>
              <a:rPr lang="en-US" altLang="ja-JP" sz="5300" dirty="0" err="1">
                <a:solidFill>
                  <a:srgbClr val="00B0F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shòu</a:t>
            </a:r>
            <a:r>
              <a:rPr lang="en-US" altLang="ja-JP" sz="5300" dirty="0">
                <a:solidFill>
                  <a:srgbClr val="00B0F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吗？</a:t>
            </a:r>
            <a:endParaRPr lang="en-US" altLang="zh-CN" sz="6800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6800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A:</a:t>
            </a:r>
            <a:r>
              <a:rPr lang="zh-CN" altLang="en-US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他不</a:t>
            </a:r>
            <a:r>
              <a:rPr lang="zh-CN" altLang="en-US" sz="9600" dirty="0">
                <a:solidFill>
                  <a:srgbClr val="FF33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瘦</a:t>
            </a:r>
            <a:r>
              <a:rPr lang="en-US" altLang="ja-JP" sz="5300" dirty="0" err="1">
                <a:solidFill>
                  <a:srgbClr val="00B0F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shòu</a:t>
            </a:r>
            <a:r>
              <a:rPr lang="zh-CN" altLang="en-US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6800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6800" dirty="0">
                <a:solidFill>
                  <a:srgbClr val="FF33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                          </a:t>
            </a:r>
            <a:r>
              <a:rPr lang="zh-CN" altLang="en-US" sz="6800" b="1" dirty="0">
                <a:solidFill>
                  <a:srgbClr val="FF3300"/>
                </a:solidFill>
              </a:rPr>
              <a:t>   </a:t>
            </a:r>
            <a:r>
              <a:rPr lang="en-US" altLang="zh-CN" sz="5400" b="1" dirty="0">
                <a:solidFill>
                  <a:srgbClr val="7030A0"/>
                </a:solidFill>
              </a:rPr>
              <a:t>                     </a:t>
            </a:r>
          </a:p>
          <a:p>
            <a:r>
              <a:rPr lang="zh-CN" altLang="en-US" sz="5400" b="1" dirty="0"/>
              <a:t>                                                       </a:t>
            </a:r>
            <a:r>
              <a:rPr lang="en-US" sz="5400" dirty="0"/>
              <a:t>                                       </a:t>
            </a:r>
            <a:r>
              <a:rPr lang="en-US" sz="5400" dirty="0">
                <a:solidFill>
                  <a:srgbClr val="7030A0"/>
                </a:solidFill>
              </a:rPr>
              <a:t>                                                     </a:t>
            </a:r>
            <a:endParaRPr lang="en-US" sz="5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8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1417" y="149290"/>
            <a:ext cx="6164471" cy="970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他不</a:t>
            </a:r>
            <a:r>
              <a:rPr lang="zh-CN" altLang="en-US" sz="6800" dirty="0">
                <a:solidFill>
                  <a:srgbClr val="FF33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胖</a:t>
            </a:r>
            <a:r>
              <a:rPr lang="zh-CN" altLang="en-US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</a:t>
            </a:r>
            <a:r>
              <a:rPr lang="zh-CN" altLang="en-US" sz="6800" dirty="0">
                <a:solidFill>
                  <a:srgbClr val="FF33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瘦</a:t>
            </a:r>
            <a:r>
              <a:rPr lang="zh-CN" altLang="en-US" sz="6800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CN" altLang="en-US" sz="6800" b="1" dirty="0">
                <a:solidFill>
                  <a:srgbClr val="FF3300"/>
                </a:solidFill>
              </a:rPr>
              <a:t>                            </a:t>
            </a:r>
            <a:r>
              <a:rPr lang="en-US" altLang="zh-CN" sz="5400" b="1" dirty="0">
                <a:solidFill>
                  <a:srgbClr val="7030A0"/>
                </a:solidFill>
              </a:rPr>
              <a:t>                     </a:t>
            </a:r>
            <a:r>
              <a:rPr lang="zh-CN" altLang="en-US" sz="5400" b="1" dirty="0"/>
              <a:t>                                                 </a:t>
            </a:r>
            <a:r>
              <a:rPr lang="en-US" sz="5400" dirty="0"/>
              <a:t>                                       </a:t>
            </a:r>
            <a:r>
              <a:rPr lang="en-US" sz="5400" dirty="0">
                <a:solidFill>
                  <a:srgbClr val="7030A0"/>
                </a:solidFill>
              </a:rPr>
              <a:t>                                                     </a:t>
            </a:r>
            <a:endParaRPr lang="en-US" sz="5400" dirty="0">
              <a:solidFill>
                <a:srgbClr val="FF3300"/>
              </a:solidFill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7" y="1119672"/>
            <a:ext cx="10247012" cy="5738327"/>
          </a:xfrm>
        </p:spPr>
      </p:pic>
    </p:spTree>
    <p:extLst>
      <p:ext uri="{BB962C8B-B14F-4D97-AF65-F5344CB8AC3E}">
        <p14:creationId xmlns:p14="http://schemas.microsoft.com/office/powerpoint/2010/main" val="22816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48" y="41120"/>
            <a:ext cx="12034152" cy="1089347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Describe this family using </a:t>
            </a:r>
            <a:r>
              <a:rPr lang="zh-CN" altLang="en-US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高</a:t>
            </a:r>
            <a:r>
              <a:rPr lang="en-US" altLang="zh-CN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矮</a:t>
            </a:r>
            <a:r>
              <a:rPr lang="en-US" altLang="zh-CN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胖</a:t>
            </a:r>
            <a:r>
              <a:rPr lang="en-US" altLang="zh-CN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瘦</a:t>
            </a:r>
            <a:r>
              <a:rPr lang="en-US" altLang="zh-CN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</a:t>
            </a:r>
            <a:r>
              <a:rPr lang="en-US" altLang="zh-CN" sz="3600" b="1" dirty="0">
                <a:solidFill>
                  <a:srgbClr val="0070C0"/>
                </a:solidFill>
              </a:rPr>
              <a:t>Ex:</a:t>
            </a:r>
            <a:r>
              <a:rPr lang="en-US" altLang="zh-CN" b="1" dirty="0">
                <a:solidFill>
                  <a:srgbClr val="0070C0"/>
                </a:solidFill>
              </a:rPr>
              <a:t> </a:t>
            </a:r>
            <a:r>
              <a:rPr lang="zh-CN" altLang="en-US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爸爸很</a:t>
            </a:r>
            <a:r>
              <a:rPr lang="en-US" altLang="zh-CN" sz="4000" dirty="0">
                <a:solidFill>
                  <a:srgbClr val="0070C0"/>
                </a:solidFill>
                <a:latin typeface="+mn-ea"/>
                <a:ea typeface="+mn-ea"/>
              </a:rPr>
              <a:t> . . . </a:t>
            </a:r>
            <a:r>
              <a:rPr lang="zh-CN" altLang="en-US" sz="4000" b="1" dirty="0">
                <a:solidFill>
                  <a:srgbClr val="0070C0"/>
                </a:solidFill>
              </a:rPr>
              <a:t>。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869" y="3108960"/>
            <a:ext cx="2140571" cy="32201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33" y="2873829"/>
            <a:ext cx="2371536" cy="3455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5" y="1408574"/>
            <a:ext cx="6871060" cy="57106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13869" y="6192325"/>
            <a:ext cx="1907177" cy="378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07087" y="6159491"/>
            <a:ext cx="1908308" cy="378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142475" y="2293873"/>
            <a:ext cx="1472920" cy="610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爷爷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123044" y="2427049"/>
            <a:ext cx="1348742" cy="63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奶奶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20866" y="4194584"/>
            <a:ext cx="1374679" cy="5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弟弟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86846" y="2677885"/>
            <a:ext cx="1449979" cy="73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哥哥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19749" y="3361553"/>
            <a:ext cx="1267097" cy="577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妹妹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92286" y="1867989"/>
            <a:ext cx="1468210" cy="559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妈妈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46366" y="1408573"/>
            <a:ext cx="1444261" cy="622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爸爸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27017" y="2476507"/>
            <a:ext cx="1319349" cy="805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姐姐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48193" y="870697"/>
            <a:ext cx="11606247" cy="175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4" y="4771650"/>
            <a:ext cx="1079489" cy="161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51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87" y="0"/>
            <a:ext cx="6858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9207" y="0"/>
            <a:ext cx="4348066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8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他高吗？</a:t>
            </a:r>
            <a:endParaRPr lang="en-US" altLang="zh-CN" sz="6800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6800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68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他矮吗？</a:t>
            </a:r>
            <a:endParaRPr lang="en-US" altLang="zh-CN" sz="6800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6800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68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他胖吗？</a:t>
            </a:r>
            <a:endParaRPr lang="en-US" altLang="zh-CN" sz="6800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6800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68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他瘦吗？</a:t>
            </a:r>
            <a:endParaRPr lang="en-US" altLang="zh-CN" sz="6800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968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0" y="152948"/>
            <a:ext cx="10058400" cy="2761861"/>
          </a:xfrm>
        </p:spPr>
        <p:txBody>
          <a:bodyPr>
            <a:noAutofit/>
          </a:bodyPr>
          <a:lstStyle/>
          <a:p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高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gāo</a:t>
            </a:r>
            <a:r>
              <a:rPr lang="en-US" sz="3600" dirty="0">
                <a:solidFill>
                  <a:srgbClr val="00B0F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sz="3600" dirty="0">
                <a:solidFill>
                  <a:srgbClr val="7030A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tall</a:t>
            </a:r>
            <a:r>
              <a:rPr lang="en-US" sz="4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sz="4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矮</a:t>
            </a:r>
            <a:r>
              <a:rPr lang="en-US" altLang="zh-CN" sz="54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ǎi</a:t>
            </a:r>
            <a:r>
              <a:rPr lang="en-US" sz="4000" dirty="0">
                <a:solidFill>
                  <a:srgbClr val="7030A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		short</a:t>
            </a:r>
            <a:r>
              <a:rPr lang="en-US" sz="4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sz="4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胖 </a:t>
            </a:r>
            <a:r>
              <a:rPr lang="en-US" sz="3600" dirty="0">
                <a:solidFill>
                  <a:srgbClr val="00B0F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pang 	</a:t>
            </a:r>
            <a:r>
              <a:rPr lang="en-US" sz="4000" dirty="0">
                <a:solidFill>
                  <a:srgbClr val="7030A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fat</a:t>
            </a:r>
            <a:r>
              <a:rPr lang="en-US" sz="40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sz="4000" dirty="0">
                <a:solidFill>
                  <a:srgbClr val="00B0F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瘦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solidFill>
                  <a:srgbClr val="00B0F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shòu</a:t>
            </a:r>
            <a:r>
              <a:rPr lang="en-US" altLang="ja-JP" sz="3600" dirty="0">
                <a:solidFill>
                  <a:srgbClr val="00B0F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	</a:t>
            </a:r>
            <a:r>
              <a:rPr lang="en-US" altLang="zh-CN" sz="3600" dirty="0">
                <a:solidFill>
                  <a:srgbClr val="7030A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thin</a:t>
            </a:r>
            <a:endParaRPr lang="en-US" sz="3600" dirty="0">
              <a:solidFill>
                <a:srgbClr val="7030A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7090" y="3190268"/>
            <a:ext cx="100584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8" y="3336414"/>
            <a:ext cx="2563092" cy="3368637"/>
          </a:xfr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182" y="3351007"/>
            <a:ext cx="2987636" cy="335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50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103" y="1610436"/>
            <a:ext cx="5854503" cy="19789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Q: 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你爸爸高不高？</a:t>
            </a:r>
            <a:endParaRPr lang="en-US" altLang="zh-CN" sz="54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>
              <a:buNone/>
            </a:pPr>
            <a:r>
              <a:rPr lang="en-US" altLang="zh-CN" sz="5400" dirty="0">
                <a:solidFill>
                  <a:srgbClr val="7030A0"/>
                </a:solidFill>
                <a:latin typeface="KaiTi" charset="-122"/>
                <a:ea typeface="KaiTi" charset="-122"/>
                <a:cs typeface="KaiTi" charset="-122"/>
              </a:rPr>
              <a:t>Q: </a:t>
            </a:r>
            <a:r>
              <a:rPr lang="zh-CN" altLang="en-US" sz="5400" dirty="0">
                <a:solidFill>
                  <a:srgbClr val="7030A0"/>
                </a:solidFill>
                <a:latin typeface="KaiTi" charset="-122"/>
                <a:ea typeface="KaiTi" charset="-122"/>
                <a:cs typeface="KaiTi" charset="-122"/>
              </a:rPr>
              <a:t>你妈妈高不高？</a:t>
            </a:r>
            <a:endParaRPr lang="en-US" sz="5400" dirty="0">
              <a:solidFill>
                <a:srgbClr val="7030A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201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sz="5400" dirty="0">
                <a:solidFill>
                  <a:srgbClr val="317F13"/>
                </a:solidFill>
                <a:latin typeface="+mn-lt"/>
                <a:ea typeface="KaiTi" charset="-122"/>
                <a:cs typeface="KaiTi" charset="-122"/>
              </a:rPr>
              <a:t>Tall?</a:t>
            </a:r>
            <a:r>
              <a:rPr lang="en-US" altLang="zh-CN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高不高？</a:t>
            </a:r>
            <a:endParaRPr lang="en-US" sz="5400" dirty="0">
              <a:solidFill>
                <a:srgbClr val="317F13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0103" y="3835021"/>
            <a:ext cx="5730169" cy="17742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CN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A: 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我爸爸很高</a:t>
            </a:r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。</a:t>
            </a:r>
            <a:endParaRPr lang="en-US" altLang="zh-CN" sz="5400" dirty="0">
              <a:latin typeface="KaiTi" charset="-122"/>
              <a:ea typeface="KaiTi" charset="-122"/>
              <a:cs typeface="KaiTi" charset="-122"/>
            </a:endParaRPr>
          </a:p>
          <a:p>
            <a:pPr>
              <a:buFont typeface="Arial" pitchFamily="34" charset="0"/>
              <a:buNone/>
            </a:pPr>
            <a:r>
              <a:rPr lang="en-US" altLang="zh-CN" sz="5400" dirty="0">
                <a:solidFill>
                  <a:srgbClr val="7030A0"/>
                </a:solidFill>
                <a:latin typeface="KaiTi" charset="-122"/>
                <a:ea typeface="KaiTi" charset="-122"/>
                <a:cs typeface="KaiTi" charset="-122"/>
              </a:rPr>
              <a:t>A: </a:t>
            </a:r>
            <a:r>
              <a:rPr lang="zh-CN" altLang="en-US" sz="5400" dirty="0">
                <a:solidFill>
                  <a:srgbClr val="7030A0"/>
                </a:solidFill>
                <a:latin typeface="KaiTi" charset="-122"/>
                <a:ea typeface="KaiTi" charset="-122"/>
                <a:cs typeface="KaiTi" charset="-122"/>
              </a:rPr>
              <a:t>你妈妈不高。</a:t>
            </a:r>
            <a:endParaRPr lang="en-US" sz="5400" dirty="0">
              <a:solidFill>
                <a:srgbClr val="7030A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043" y="76397"/>
            <a:ext cx="881022" cy="8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79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75" y="1183494"/>
            <a:ext cx="10133044" cy="567450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7698" y="0"/>
            <a:ext cx="3997234" cy="137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800" b="1" dirty="0">
                <a:solidFill>
                  <a:srgbClr val="FF3300"/>
                </a:solidFill>
              </a:rPr>
              <a:t>  </a:t>
            </a:r>
            <a:r>
              <a:rPr lang="zh-CN" altLang="en-US" sz="68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谁很胖？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34933" y="96448"/>
            <a:ext cx="3552220" cy="118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800" b="1" dirty="0">
                <a:solidFill>
                  <a:srgbClr val="FF3300"/>
                </a:solidFill>
              </a:rPr>
              <a:t> </a:t>
            </a:r>
            <a:r>
              <a:rPr lang="zh-CN" altLang="en-US" sz="68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谁很瘦？</a:t>
            </a:r>
            <a:endParaRPr lang="en-US" sz="6800" dirty="0">
              <a:solidFill>
                <a:schemeClr val="tx1">
                  <a:lumMod val="65000"/>
                  <a:lumOff val="3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87152" y="27434"/>
            <a:ext cx="3295573" cy="134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8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谁很高？</a:t>
            </a:r>
            <a:r>
              <a:rPr lang="zh-CN" altLang="en-US" sz="5400" b="1" dirty="0"/>
              <a:t>                                                        </a:t>
            </a:r>
            <a:r>
              <a:rPr lang="en-US" sz="5400" dirty="0"/>
              <a:t>                             </a:t>
            </a:r>
            <a:r>
              <a:rPr lang="en-US" sz="5400" dirty="0">
                <a:solidFill>
                  <a:srgbClr val="7030A0"/>
                </a:solidFill>
              </a:rPr>
              <a:t>           </a:t>
            </a:r>
            <a:endParaRPr lang="en-US" sz="4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7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0" y="50720"/>
            <a:ext cx="12034152" cy="1089347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this family using</a:t>
            </a:r>
            <a:r>
              <a:rPr lang="zh-CN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Chinese adjectives      </a:t>
            </a:r>
            <a:r>
              <a:rPr lang="en-US" altLang="zh-CN" sz="3600" b="1" dirty="0">
                <a:solidFill>
                  <a:srgbClr val="0070C0"/>
                </a:solidFill>
              </a:rPr>
              <a:t>Ex: </a:t>
            </a:r>
            <a:r>
              <a:rPr lang="zh-CN" altLang="en-US" sz="3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我哥哥很</a:t>
            </a:r>
            <a:r>
              <a:rPr lang="en-US" altLang="zh-CN" sz="3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3600" dirty="0">
                <a:solidFill>
                  <a:srgbClr val="0070C0"/>
                </a:solidFill>
                <a:latin typeface="+mn-ea"/>
                <a:ea typeface="+mn-ea"/>
              </a:rPr>
              <a:t>. . . </a:t>
            </a:r>
            <a:r>
              <a:rPr lang="zh-CN" altLang="en-US" sz="3600" b="1" dirty="0">
                <a:solidFill>
                  <a:srgbClr val="0070C0"/>
                </a:solidFill>
              </a:rPr>
              <a:t>。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341095" y="4733735"/>
            <a:ext cx="1531218" cy="378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26522" y="1757976"/>
            <a:ext cx="1296747" cy="610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爷爷</a:t>
            </a:r>
            <a:endParaRPr lang="en-US" sz="40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381384" y="2024317"/>
            <a:ext cx="1348742" cy="638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奶奶</a:t>
            </a:r>
            <a:endParaRPr lang="en-US" sz="40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302" y="3721712"/>
            <a:ext cx="1374679" cy="587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弟弟</a:t>
            </a:r>
            <a:endParaRPr lang="en-US" sz="40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717905" y="1514755"/>
            <a:ext cx="1242270" cy="668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哥哥</a:t>
            </a:r>
            <a:endParaRPr lang="en-US" sz="40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423379" y="4155395"/>
            <a:ext cx="1267097" cy="577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妹妹</a:t>
            </a:r>
            <a:endParaRPr lang="en-US" sz="40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395931" y="1816042"/>
            <a:ext cx="1468210" cy="559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妈妈</a:t>
            </a:r>
            <a:endParaRPr lang="en-US" sz="40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84315" y="1598063"/>
            <a:ext cx="1444261" cy="622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爸爸</a:t>
            </a:r>
            <a:endParaRPr lang="en-US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29750" y="2259993"/>
            <a:ext cx="1319349" cy="805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姐姐</a:t>
            </a:r>
            <a:endParaRPr lang="en-US" sz="40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23879" y="898459"/>
            <a:ext cx="11606247" cy="175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583" y="2421146"/>
            <a:ext cx="830916" cy="39624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2904791"/>
            <a:ext cx="1699703" cy="33367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15" y="2259992"/>
            <a:ext cx="1648957" cy="43000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46" y="2799471"/>
            <a:ext cx="798977" cy="37690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02" y="4965894"/>
            <a:ext cx="609794" cy="13871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5" y="4556256"/>
            <a:ext cx="618775" cy="18595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35" y="2558238"/>
            <a:ext cx="1187411" cy="38272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89" y="3545058"/>
            <a:ext cx="1001765" cy="302344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rot="5400000">
            <a:off x="4394349" y="4915874"/>
            <a:ext cx="1759937" cy="243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30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3891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your family using the Chinese adjectives:</a:t>
            </a:r>
            <a:r>
              <a:rPr lang="en-US" altLang="zh-CN" sz="4000" dirty="0">
                <a:solidFill>
                  <a:srgbClr val="0070C0"/>
                </a:solidFill>
                <a:latin typeface="+mn-lt"/>
              </a:rPr>
              <a:t/>
            </a:r>
            <a:br>
              <a:rPr lang="en-US" altLang="zh-CN" sz="4000" dirty="0">
                <a:solidFill>
                  <a:srgbClr val="0070C0"/>
                </a:solidFill>
                <a:latin typeface="+mn-lt"/>
              </a:rPr>
            </a:br>
            <a:r>
              <a:rPr lang="zh-CN" altLang="en-US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可爱</a:t>
            </a:r>
            <a:r>
              <a:rPr lang="en-US" altLang="zh-CN" b="1" dirty="0">
                <a:solidFill>
                  <a:srgbClr val="0070C0"/>
                </a:solidFill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</a:rPr>
              <a:t>kěài</a:t>
            </a:r>
            <a:r>
              <a:rPr lang="zh-CN" altLang="en-US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、漂亮 </a:t>
            </a:r>
            <a:r>
              <a:rPr lang="en-US" altLang="zh-CN" sz="3600" dirty="0" err="1">
                <a:solidFill>
                  <a:srgbClr val="0070C0"/>
                </a:solidFill>
              </a:rPr>
              <a:t>piàoliàng</a:t>
            </a:r>
            <a:r>
              <a:rPr lang="zh-CN" altLang="en-US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、高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</a:rPr>
              <a:t>gāo</a:t>
            </a:r>
            <a:r>
              <a:rPr lang="zh-CN" altLang="en-US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、帅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</a:rPr>
              <a:t>shuài</a:t>
            </a:r>
            <a:r>
              <a:rPr lang="en-US" altLang="zh-CN" sz="3600" dirty="0">
                <a:solidFill>
                  <a:srgbClr val="0070C0"/>
                </a:solidFill>
              </a:rPr>
              <a:t> </a:t>
            </a:r>
            <a:r>
              <a:rPr lang="zh-CN" altLang="en-US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、酷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</a:rPr>
              <a:t>kù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223" y="1990843"/>
            <a:ext cx="5950636" cy="4525963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我的</a:t>
            </a:r>
            <a:r>
              <a:rPr lang="zh-CN" altLang="en-US" sz="4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妈妈</a:t>
            </a:r>
            <a:r>
              <a:rPr lang="zh-CN" altLang="en-US" sz="4400" dirty="0">
                <a:solidFill>
                  <a:schemeClr val="accent2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漂亮。</a:t>
            </a:r>
            <a:endParaRPr lang="en-US" altLang="zh-CN" sz="44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r>
              <a:rPr lang="zh-CN" altLang="en-US" sz="4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我的</a:t>
            </a:r>
            <a:r>
              <a:rPr lang="zh-CN" altLang="en-US" sz="4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爸爸</a:t>
            </a:r>
            <a:r>
              <a:rPr lang="zh-CN" altLang="en-US" sz="4400" dirty="0">
                <a:solidFill>
                  <a:schemeClr val="accent2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帅。</a:t>
            </a:r>
            <a:endParaRPr lang="en-US" altLang="zh-CN" sz="44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r>
              <a:rPr lang="zh-CN" altLang="en-US" sz="4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我的</a:t>
            </a:r>
            <a:r>
              <a:rPr lang="zh-CN" altLang="en-US" sz="4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哥哥</a:t>
            </a:r>
            <a:r>
              <a:rPr lang="zh-CN" altLang="en-US" sz="4400" dirty="0">
                <a:solidFill>
                  <a:schemeClr val="accent2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酷。</a:t>
            </a:r>
            <a:endParaRPr lang="en-US" altLang="zh-CN" sz="44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r>
              <a:rPr lang="zh-CN" altLang="en-US" sz="4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我的</a:t>
            </a:r>
            <a:r>
              <a:rPr lang="zh-CN" altLang="en-US" sz="4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姐姐</a:t>
            </a:r>
            <a:r>
              <a:rPr lang="zh-CN" altLang="en-US" sz="4400" dirty="0">
                <a:solidFill>
                  <a:schemeClr val="accent2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漂亮。</a:t>
            </a:r>
            <a:endParaRPr lang="en-US" altLang="zh-CN" sz="44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r>
              <a:rPr lang="zh-CN" altLang="en-US" sz="4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我的</a:t>
            </a:r>
            <a:r>
              <a:rPr lang="zh-CN" altLang="en-US" sz="4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弟弟</a:t>
            </a:r>
            <a:r>
              <a:rPr lang="zh-CN" altLang="en-US" sz="4400" dirty="0">
                <a:solidFill>
                  <a:schemeClr val="accent2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高</a:t>
            </a:r>
            <a:r>
              <a:rPr lang="en-US" altLang="zh-CN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/</a:t>
            </a:r>
            <a:r>
              <a:rPr lang="zh-CN" altLang="en-US" sz="4400" dirty="0">
                <a:solidFill>
                  <a:schemeClr val="accent2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不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高。</a:t>
            </a:r>
            <a:endParaRPr lang="en-US" altLang="zh-CN" sz="44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r>
              <a:rPr lang="zh-CN" altLang="en-US" sz="4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我的</a:t>
            </a:r>
            <a:r>
              <a:rPr lang="zh-CN" altLang="en-US" sz="4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妹妹</a:t>
            </a:r>
            <a:r>
              <a:rPr lang="zh-CN" altLang="en-US" sz="4400" dirty="0">
                <a:solidFill>
                  <a:schemeClr val="accent2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可爱。</a:t>
            </a:r>
            <a:endParaRPr lang="en-US" altLang="zh-CN" sz="44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endParaRPr lang="en-US" altLang="zh-CN" sz="4000" dirty="0">
              <a:solidFill>
                <a:srgbClr val="00B050"/>
              </a:solidFill>
            </a:endParaRPr>
          </a:p>
          <a:p>
            <a:endParaRPr lang="en-US" altLang="zh-CN" sz="4000" dirty="0">
              <a:solidFill>
                <a:srgbClr val="0070C0"/>
              </a:solidFill>
            </a:endParaRPr>
          </a:p>
          <a:p>
            <a:endParaRPr lang="en-US" altLang="zh-CN" sz="4000" dirty="0">
              <a:solidFill>
                <a:srgbClr val="00B050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019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-1" y="29191"/>
            <a:ext cx="12115801" cy="113199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zh-CN" altLang="en-US" sz="3100" dirty="0">
                <a:latin typeface="+mn-lt"/>
              </a:rPr>
              <a:t>                </a:t>
            </a:r>
            <a:r>
              <a:rPr lang="en-US" altLang="zh-CN" sz="3100" dirty="0" err="1">
                <a:latin typeface="+mn-lt"/>
              </a:rPr>
              <a:t>Xùshù</a:t>
            </a:r>
            <a:r>
              <a:rPr lang="en-US" altLang="zh-CN" sz="3100" dirty="0">
                <a:latin typeface="+mn-lt"/>
              </a:rPr>
              <a:t> </a:t>
            </a:r>
            <a:r>
              <a:rPr lang="en-US" altLang="zh-CN" sz="3100" dirty="0" err="1">
                <a:latin typeface="+mn-lt"/>
              </a:rPr>
              <a:t>wén</a:t>
            </a:r>
            <a:r>
              <a:rPr lang="en-US" altLang="zh-CN" sz="3100" dirty="0">
                <a:latin typeface="+mn-lt"/>
              </a:rPr>
              <a:t>       </a:t>
            </a:r>
            <a:r>
              <a:rPr lang="en-US" altLang="zh-CN" sz="3100" dirty="0" err="1">
                <a:latin typeface="+mn-lt"/>
              </a:rPr>
              <a:t>B</a:t>
            </a:r>
            <a:r>
              <a:rPr lang="en-US" sz="3100" dirty="0" err="1">
                <a:latin typeface="+mn-lt"/>
              </a:rPr>
              <a:t>àifǎng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péngyǒu</a:t>
            </a:r>
            <a:r>
              <a:rPr lang="en-US" sz="3100" dirty="0">
                <a:latin typeface="+mn-lt"/>
              </a:rPr>
              <a:t> de </a:t>
            </a:r>
            <a:r>
              <a:rPr lang="en-US" sz="3100" dirty="0" err="1">
                <a:latin typeface="+mn-lt"/>
              </a:rPr>
              <a:t>jiā</a:t>
            </a:r>
            <a:r>
              <a:rPr lang="en-US" sz="3100" dirty="0">
                <a:latin typeface="+mn-lt"/>
              </a:rPr>
              <a:t>       Narrative </a:t>
            </a:r>
            <a:r>
              <a:rPr lang="en-US" sz="3100" kern="0" dirty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  <a:t/>
            </a:r>
            <a:br>
              <a:rPr lang="en-US" sz="3100" kern="0" dirty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</a:br>
            <a:r>
              <a:rPr lang="zh-CN" altLang="en-US" sz="3600" kern="0" dirty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  <a:t>（二）</a:t>
            </a:r>
            <a:r>
              <a:rPr lang="zh-CN" altLang="en-US" sz="48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叙述文：拜访朋友的家  </a:t>
            </a:r>
            <a:r>
              <a:rPr lang="en-US" altLang="zh-CN" sz="3200" kern="0" dirty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  <a:t>Visiting A Friend’s House</a:t>
            </a:r>
            <a:endParaRPr lang="zh-CN" altLang="en-US" sz="3200" dirty="0">
              <a:latin typeface="+mn-lt"/>
              <a:ea typeface="DFKai-S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667" y="207818"/>
            <a:ext cx="953369" cy="953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851" y="1451897"/>
            <a:ext cx="6255045" cy="499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43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975EAC-21E9-474E-AAC7-BAD0454EE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929" y="1981496"/>
            <a:ext cx="9516671" cy="480909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E91B9498-A25F-9C4E-AE92-2FB0766046D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03723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4" indent="0">
              <a:lnSpc>
                <a:spcPct val="120000"/>
              </a:lnSpc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zh-TW" altLang="en-US" sz="5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内向</a:t>
            </a:r>
            <a:r>
              <a:rPr lang="en-US" altLang="zh-TW" sz="3500" dirty="0" err="1">
                <a:solidFill>
                  <a:srgbClr val="C00000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n</a:t>
            </a:r>
            <a:r>
              <a:rPr lang="en-US" sz="3500" dirty="0" err="1">
                <a:solidFill>
                  <a:srgbClr val="C00000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èixiàng</a:t>
            </a:r>
            <a:r>
              <a:rPr lang="en-US" sz="3500" dirty="0">
                <a:solidFill>
                  <a:srgbClr val="C00000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 (introvert)</a:t>
            </a:r>
            <a:r>
              <a:rPr lang="zh-CN" altLang="en-US" sz="5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zh-TW" altLang="en-US" sz="5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外向</a:t>
            </a:r>
            <a:r>
              <a:rPr lang="en-US" altLang="zh-TW" sz="5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wàixiàng</a:t>
            </a:r>
            <a:r>
              <a:rPr lang="en-US" sz="3500" dirty="0">
                <a:solidFill>
                  <a:srgbClr val="C00000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 (extrovert)</a:t>
            </a:r>
            <a:endParaRPr lang="en-US" altLang="zh-CN" sz="3500" dirty="0">
              <a:solidFill>
                <a:srgbClr val="C00000"/>
              </a:solidFill>
              <a:latin typeface="Calibri" panose="020F0502020204030204" pitchFamily="34" charset="0"/>
              <a:ea typeface="Kaiti SC" charset="-122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F21AFC-A292-1F4F-8E8B-101020419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307" y="156208"/>
            <a:ext cx="881022" cy="8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31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975EAC-21E9-474E-AAC7-BAD0454EE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9842" y="4107784"/>
            <a:ext cx="5442378" cy="2750215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E91B9498-A25F-9C4E-AE92-2FB0766046D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03723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4" indent="0">
              <a:lnSpc>
                <a:spcPct val="120000"/>
              </a:lnSpc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zh-TW" altLang="en-US" sz="5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内向</a:t>
            </a:r>
            <a:r>
              <a:rPr lang="en-US" altLang="zh-TW" sz="3500" dirty="0" err="1">
                <a:solidFill>
                  <a:srgbClr val="C00000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n</a:t>
            </a:r>
            <a:r>
              <a:rPr lang="en-US" sz="3500" dirty="0" err="1">
                <a:solidFill>
                  <a:srgbClr val="C00000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èixiàng</a:t>
            </a:r>
            <a:r>
              <a:rPr lang="en-US" sz="3500" dirty="0">
                <a:solidFill>
                  <a:srgbClr val="C00000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 (introvert)</a:t>
            </a:r>
            <a:r>
              <a:rPr lang="zh-CN" altLang="en-US" sz="5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zh-TW" altLang="en-US" sz="5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外向</a:t>
            </a:r>
            <a:r>
              <a:rPr lang="en-US" altLang="zh-TW" sz="5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wàixiàng</a:t>
            </a:r>
            <a:r>
              <a:rPr lang="en-US" sz="3500" dirty="0">
                <a:solidFill>
                  <a:srgbClr val="C00000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 (extrovert)</a:t>
            </a:r>
            <a:endParaRPr lang="en-US" altLang="zh-CN" sz="3500" dirty="0">
              <a:solidFill>
                <a:srgbClr val="C00000"/>
              </a:solidFill>
              <a:latin typeface="Calibri" panose="020F0502020204030204" pitchFamily="34" charset="0"/>
              <a:ea typeface="Kaiti SC" charset="-122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F21AFC-A292-1F4F-8E8B-101020419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307" y="156208"/>
            <a:ext cx="881022" cy="88102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30F1A3-69C3-DA4F-AAFB-4759467B6F13}"/>
              </a:ext>
            </a:extLst>
          </p:cNvPr>
          <p:cNvSpPr txBox="1">
            <a:spLocks/>
          </p:cNvSpPr>
          <p:nvPr/>
        </p:nvSpPr>
        <p:spPr>
          <a:xfrm>
            <a:off x="289670" y="1522341"/>
            <a:ext cx="987505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</a:t>
            </a:r>
            <a:r>
              <a:rPr lang="zh-CN" altLang="en-US" sz="4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：你觉得你</a:t>
            </a:r>
            <a:r>
              <a:rPr lang="zh-CN" altLang="en-US" sz="4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妈妈是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内向</a:t>
            </a:r>
            <a:r>
              <a:rPr lang="zh-CN" altLang="en-US" sz="4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还是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外向</a:t>
            </a:r>
            <a:r>
              <a:rPr lang="zh-CN" altLang="en-US" sz="4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？</a:t>
            </a:r>
            <a:endParaRPr lang="en-US" altLang="zh-CN" sz="4400" dirty="0">
              <a:solidFill>
                <a:srgbClr val="317F13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buNone/>
            </a:pPr>
            <a:r>
              <a:rPr lang="en-US" altLang="zh-CN" sz="4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</a:t>
            </a:r>
            <a:r>
              <a:rPr lang="zh-CN" altLang="en-US" sz="4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：我觉得我妈妈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很内向</a:t>
            </a:r>
            <a:r>
              <a:rPr lang="zh-CN" altLang="en-US" sz="4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4400" dirty="0">
              <a:solidFill>
                <a:srgbClr val="317F13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buNone/>
            </a:pPr>
            <a:r>
              <a:rPr lang="en-US" altLang="zh-CN" sz="4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</a:t>
            </a:r>
            <a:r>
              <a:rPr lang="zh-CN" altLang="en-US" sz="4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：我绝的我妈妈</a:t>
            </a:r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有一点儿</a:t>
            </a:r>
            <a:r>
              <a:rPr lang="zh-CN" altLang="en-US" sz="4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内向</a:t>
            </a:r>
            <a:r>
              <a:rPr lang="zh-CN" altLang="en-US" sz="4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4400" dirty="0">
              <a:solidFill>
                <a:srgbClr val="317F13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buNone/>
            </a:pPr>
            <a:endParaRPr lang="en-US" altLang="zh-CN" sz="44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r>
              <a:rPr lang="zh-CN" altLang="en-US" sz="4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你的</a:t>
            </a:r>
            <a:r>
              <a:rPr lang="zh-CN" altLang="en-US" sz="4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爸爸呢？</a:t>
            </a:r>
            <a:endParaRPr lang="en-US" altLang="zh-CN" sz="44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r>
              <a:rPr lang="zh-CN" altLang="en-US" sz="4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我的</a:t>
            </a:r>
            <a:r>
              <a:rPr lang="zh-CN" altLang="en-US" sz="4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哥哥呢？</a:t>
            </a:r>
            <a:endParaRPr lang="en-US" altLang="zh-CN" sz="4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endParaRPr lang="en-US" altLang="zh-CN" sz="4000" dirty="0">
              <a:solidFill>
                <a:srgbClr val="00B050"/>
              </a:solidFill>
            </a:endParaRPr>
          </a:p>
          <a:p>
            <a:endParaRPr lang="en-US" altLang="zh-CN" sz="4000" dirty="0">
              <a:solidFill>
                <a:srgbClr val="0070C0"/>
              </a:solidFill>
            </a:endParaRPr>
          </a:p>
          <a:p>
            <a:endParaRPr lang="en-US" altLang="zh-CN" sz="4000" dirty="0">
              <a:solidFill>
                <a:srgbClr val="00B050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7889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21"/>
            <a:ext cx="12191999" cy="9748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介绍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en-US" altLang="zh-CN" sz="3200" dirty="0"/>
              <a:t>  </a:t>
            </a:r>
            <a:r>
              <a:rPr lang="en-US" sz="3600" dirty="0" err="1">
                <a:latin typeface="+mn-lt"/>
              </a:rPr>
              <a:t>jièshào</a:t>
            </a:r>
            <a:r>
              <a:rPr lang="en-US" sz="3600" dirty="0">
                <a:latin typeface="+mn-lt"/>
              </a:rPr>
              <a:t>             </a:t>
            </a:r>
            <a:r>
              <a:rPr lang="en-US" altLang="zh-CN" sz="3600" dirty="0">
                <a:solidFill>
                  <a:schemeClr val="tx1"/>
                </a:solidFill>
                <a:latin typeface="+mn-lt"/>
                <a:ea typeface="宋体" pitchFamily="2" charset="-122"/>
              </a:rPr>
              <a:t>(to introduce)          verb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14" y="143250"/>
            <a:ext cx="801233" cy="801233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66933" y="1668583"/>
            <a:ext cx="11245297" cy="50867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6500" dirty="0">
                <a:solidFill>
                  <a:srgbClr val="0070C0"/>
                </a:solidFill>
              </a:rPr>
              <a:t>              </a:t>
            </a:r>
            <a:r>
              <a:rPr lang="en-US" altLang="zh-CN" sz="6500" dirty="0" err="1">
                <a:solidFill>
                  <a:srgbClr val="0070C0"/>
                </a:solidFill>
              </a:rPr>
              <a:t>j</a:t>
            </a:r>
            <a:r>
              <a:rPr lang="en-US" sz="6500" dirty="0" err="1">
                <a:solidFill>
                  <a:srgbClr val="0070C0"/>
                </a:solidFill>
              </a:rPr>
              <a:t>ièshào</a:t>
            </a:r>
            <a:r>
              <a:rPr lang="en-US" sz="6500" dirty="0">
                <a:solidFill>
                  <a:srgbClr val="0070C0"/>
                </a:solidFill>
              </a:rPr>
              <a:t> </a:t>
            </a:r>
            <a:r>
              <a:rPr lang="en-US" sz="6500" dirty="0" err="1">
                <a:solidFill>
                  <a:srgbClr val="C00000"/>
                </a:solidFill>
              </a:rPr>
              <a:t>yíxià</a:t>
            </a:r>
            <a:r>
              <a:rPr lang="en-US" sz="6500" dirty="0">
                <a:solidFill>
                  <a:srgbClr val="C00000"/>
                </a:solidFill>
              </a:rPr>
              <a:t>        </a:t>
            </a:r>
            <a:r>
              <a:rPr lang="en-US" sz="6500" dirty="0" err="1">
                <a:solidFill>
                  <a:srgbClr val="C00000"/>
                </a:solidFill>
              </a:rPr>
              <a:t>zhè</a:t>
            </a:r>
            <a:r>
              <a:rPr lang="en-US" sz="6500" dirty="0">
                <a:solidFill>
                  <a:srgbClr val="C00000"/>
                </a:solidFill>
              </a:rPr>
              <a:t> </a:t>
            </a:r>
            <a:r>
              <a:rPr lang="en-US" sz="6500" dirty="0" err="1">
                <a:solidFill>
                  <a:srgbClr val="C00000"/>
                </a:solidFill>
              </a:rPr>
              <a:t>shì</a:t>
            </a:r>
            <a:endParaRPr lang="en-US" altLang="zh-CN" sz="6500" dirty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altLang="zh-CN" sz="80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A: </a:t>
            </a:r>
            <a:r>
              <a:rPr lang="zh-CN" altLang="en-US" sz="80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我介绍</a:t>
            </a:r>
            <a:r>
              <a:rPr lang="zh-CN" altLang="en-US" sz="80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一下</a:t>
            </a:r>
            <a:r>
              <a:rPr lang="en-US" altLang="zh-CN" sz="80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:  </a:t>
            </a:r>
            <a:r>
              <a:rPr lang="zh-CN" altLang="en-US" sz="80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这是</a:t>
            </a:r>
            <a:r>
              <a:rPr lang="en-US" altLang="zh-CN" sz="80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___; </a:t>
            </a:r>
            <a:r>
              <a:rPr lang="zh-CN" altLang="en-US" sz="80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这是</a:t>
            </a:r>
            <a:r>
              <a:rPr lang="en-US" altLang="zh-CN" sz="80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___...</a:t>
            </a:r>
            <a:r>
              <a:rPr lang="zh-CN" altLang="en-US" sz="80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endParaRPr lang="en-US" altLang="zh-CN" sz="80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altLang="zh-CN" sz="48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altLang="zh-CN" sz="48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en-US" sz="4800" dirty="0">
                <a:solidFill>
                  <a:srgbClr val="0070C0"/>
                </a:solidFill>
              </a:rPr>
              <a:t>              </a:t>
            </a:r>
            <a:r>
              <a:rPr lang="en-US" sz="4800" dirty="0" err="1">
                <a:solidFill>
                  <a:srgbClr val="0070C0"/>
                </a:solidFill>
              </a:rPr>
              <a:t>Rènshì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nǐ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hěn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gāoxìng</a:t>
            </a:r>
            <a:endParaRPr lang="en-US" altLang="zh-CN" sz="4800" dirty="0">
              <a:solidFill>
                <a:srgbClr val="0070C0"/>
              </a:solidFill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80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B: </a:t>
            </a:r>
            <a:r>
              <a:rPr lang="zh-CN" altLang="en-US" sz="80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认识你很高兴。</a:t>
            </a:r>
            <a:r>
              <a:rPr lang="en-US" altLang="zh-CN" sz="80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     </a:t>
            </a:r>
            <a:r>
              <a:rPr lang="en-US" altLang="zh-CN" sz="48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Glad to know you.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sz="4800" dirty="0">
                <a:solidFill>
                  <a:srgbClr val="0070C0"/>
                </a:solidFill>
              </a:rPr>
              <a:t>               </a:t>
            </a:r>
            <a:r>
              <a:rPr lang="en-US" sz="4800" dirty="0" err="1">
                <a:solidFill>
                  <a:srgbClr val="0070C0"/>
                </a:solidFill>
              </a:rPr>
              <a:t>Rènshì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nǐ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wǒ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yě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hěn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gāoxìng</a:t>
            </a:r>
            <a:endParaRPr lang="en-US" altLang="zh-CN" sz="4800" dirty="0">
              <a:solidFill>
                <a:srgbClr val="0070C0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80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C: </a:t>
            </a:r>
            <a:r>
              <a:rPr lang="zh-CN" altLang="en-US" sz="80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认识你我也很高兴。</a:t>
            </a:r>
            <a:r>
              <a:rPr lang="en-US" altLang="zh-CN" sz="80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altLang="zh-CN" sz="48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I am glad to know you, too.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altLang="zh-CN" sz="48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endParaRPr lang="en-US" altLang="zh-CN" sz="48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en-US" altLang="zh-CN" sz="4800" dirty="0">
                <a:solidFill>
                  <a:srgbClr val="0070C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731896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930"/>
            <a:ext cx="12191999" cy="103021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  <a:hlinkClick r:id="rId2"/>
              </a:rPr>
              <a:t>Greeting  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  <a:hlinkClick r:id="rId2"/>
              </a:rPr>
              <a:t>英式中文</a:t>
            </a: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   </a:t>
            </a:r>
            <a:r>
              <a:rPr lang="en-US" altLang="zh-CN" sz="3600" dirty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(English Chinese)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3867" y="1301262"/>
            <a:ext cx="11868024" cy="55567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Tx/>
              <a:buNone/>
            </a:pPr>
            <a:r>
              <a:rPr lang="en-US" sz="4100" dirty="0">
                <a:solidFill>
                  <a:srgbClr val="0070C0"/>
                </a:solidFill>
              </a:rPr>
              <a:t>         </a:t>
            </a:r>
            <a:r>
              <a:rPr lang="en-US" sz="4100" dirty="0" err="1">
                <a:solidFill>
                  <a:srgbClr val="0070C0"/>
                </a:solidFill>
              </a:rPr>
              <a:t>Rènshì</a:t>
            </a:r>
            <a:r>
              <a:rPr lang="en-US" sz="4100" dirty="0">
                <a:solidFill>
                  <a:srgbClr val="0070C0"/>
                </a:solidFill>
              </a:rPr>
              <a:t> </a:t>
            </a:r>
            <a:r>
              <a:rPr lang="en-US" sz="4100" dirty="0" err="1">
                <a:solidFill>
                  <a:srgbClr val="0070C0"/>
                </a:solidFill>
              </a:rPr>
              <a:t>nǐ</a:t>
            </a:r>
            <a:r>
              <a:rPr lang="en-US" sz="4100" dirty="0">
                <a:solidFill>
                  <a:srgbClr val="0070C0"/>
                </a:solidFill>
              </a:rPr>
              <a:t> </a:t>
            </a:r>
            <a:r>
              <a:rPr lang="en-US" sz="4100" dirty="0" err="1">
                <a:solidFill>
                  <a:srgbClr val="0070C0"/>
                </a:solidFill>
              </a:rPr>
              <a:t>hěn</a:t>
            </a:r>
            <a:r>
              <a:rPr lang="en-US" sz="4100" dirty="0">
                <a:solidFill>
                  <a:srgbClr val="0070C0"/>
                </a:solidFill>
              </a:rPr>
              <a:t> </a:t>
            </a:r>
            <a:r>
              <a:rPr lang="en-US" sz="4100" dirty="0" err="1">
                <a:solidFill>
                  <a:srgbClr val="0070C0"/>
                </a:solidFill>
              </a:rPr>
              <a:t>gāoxìng</a:t>
            </a:r>
            <a:endParaRPr lang="en-US" altLang="zh-CN" sz="4100" dirty="0">
              <a:solidFill>
                <a:srgbClr val="0070C0"/>
              </a:solidFill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5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A: </a:t>
            </a:r>
            <a:r>
              <a:rPr lang="zh-CN" altLang="en-US" sz="5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认识你很高兴。</a:t>
            </a:r>
            <a:r>
              <a:rPr lang="en-US" altLang="zh-CN" sz="5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    </a:t>
            </a:r>
            <a:r>
              <a:rPr lang="en-US" altLang="zh-CN" sz="42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Glad to know you.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sz="4100" dirty="0">
                <a:solidFill>
                  <a:srgbClr val="0070C0"/>
                </a:solidFill>
              </a:rPr>
              <a:t>        </a:t>
            </a:r>
            <a:r>
              <a:rPr lang="en-US" sz="4100" dirty="0" err="1">
                <a:solidFill>
                  <a:srgbClr val="0070C0"/>
                </a:solidFill>
              </a:rPr>
              <a:t>Rènshì</a:t>
            </a:r>
            <a:r>
              <a:rPr lang="en-US" sz="4100" dirty="0">
                <a:solidFill>
                  <a:srgbClr val="0070C0"/>
                </a:solidFill>
              </a:rPr>
              <a:t> </a:t>
            </a:r>
            <a:r>
              <a:rPr lang="en-US" sz="4100" dirty="0" err="1">
                <a:solidFill>
                  <a:srgbClr val="0070C0"/>
                </a:solidFill>
              </a:rPr>
              <a:t>nǐ</a:t>
            </a:r>
            <a:r>
              <a:rPr lang="en-US" sz="4100" dirty="0">
                <a:solidFill>
                  <a:srgbClr val="0070C0"/>
                </a:solidFill>
              </a:rPr>
              <a:t> </a:t>
            </a:r>
            <a:r>
              <a:rPr lang="en-US" sz="4100" dirty="0" err="1">
                <a:solidFill>
                  <a:srgbClr val="0070C0"/>
                </a:solidFill>
              </a:rPr>
              <a:t>wǒ</a:t>
            </a:r>
            <a:r>
              <a:rPr lang="en-US" sz="4100" dirty="0">
                <a:solidFill>
                  <a:srgbClr val="0070C0"/>
                </a:solidFill>
              </a:rPr>
              <a:t> </a:t>
            </a:r>
            <a:r>
              <a:rPr lang="en-US" sz="4100" dirty="0" err="1">
                <a:solidFill>
                  <a:srgbClr val="0070C0"/>
                </a:solidFill>
              </a:rPr>
              <a:t>yě</a:t>
            </a:r>
            <a:r>
              <a:rPr lang="en-US" sz="4100" dirty="0">
                <a:solidFill>
                  <a:srgbClr val="0070C0"/>
                </a:solidFill>
              </a:rPr>
              <a:t> </a:t>
            </a:r>
            <a:r>
              <a:rPr lang="en-US" sz="4100" dirty="0" err="1">
                <a:solidFill>
                  <a:srgbClr val="0070C0"/>
                </a:solidFill>
              </a:rPr>
              <a:t>hěn</a:t>
            </a:r>
            <a:r>
              <a:rPr lang="en-US" sz="4100" dirty="0">
                <a:solidFill>
                  <a:srgbClr val="0070C0"/>
                </a:solidFill>
              </a:rPr>
              <a:t> </a:t>
            </a:r>
            <a:r>
              <a:rPr lang="en-US" sz="4100" dirty="0" err="1">
                <a:solidFill>
                  <a:srgbClr val="0070C0"/>
                </a:solidFill>
              </a:rPr>
              <a:t>gāoxìng</a:t>
            </a:r>
            <a:endParaRPr lang="en-US" altLang="zh-CN" sz="4100" dirty="0">
              <a:solidFill>
                <a:srgbClr val="0070C0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5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B: </a:t>
            </a:r>
            <a:r>
              <a:rPr lang="zh-CN" altLang="en-US" sz="5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认识你</a:t>
            </a:r>
            <a:r>
              <a:rPr lang="zh-CN" altLang="en-US" sz="5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我也</a:t>
            </a:r>
            <a:r>
              <a:rPr lang="zh-CN" altLang="en-US" sz="5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很高兴。</a:t>
            </a:r>
            <a:r>
              <a:rPr lang="en-US" altLang="zh-CN" sz="5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altLang="zh-CN" sz="41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I am glad to know you, too.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endParaRPr lang="en-US" altLang="zh-CN" sz="5800" dirty="0">
              <a:solidFill>
                <a:srgbClr val="0070C0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en-US" sz="4800" dirty="0">
                <a:solidFill>
                  <a:srgbClr val="0070C0"/>
                </a:solidFill>
              </a:rPr>
              <a:t>"copy", </a:t>
            </a: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en-US" sz="4800" dirty="0">
                <a:solidFill>
                  <a:srgbClr val="0070C0"/>
                </a:solidFill>
              </a:rPr>
              <a:t>"cool“</a:t>
            </a: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en-US" sz="4800" dirty="0">
                <a:solidFill>
                  <a:srgbClr val="0070C0"/>
                </a:solidFill>
              </a:rPr>
              <a:t>"cola”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089" y="132136"/>
            <a:ext cx="843802" cy="84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99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931"/>
            <a:ext cx="12191999" cy="97482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一下；一点儿 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(moderating the tone of the voice)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14" y="144285"/>
            <a:ext cx="801233" cy="801233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3647" y="1381790"/>
            <a:ext cx="10907967" cy="4943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None/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Jièshào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yī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xià</a:t>
            </a:r>
            <a:endParaRPr lang="en-US" altLang="zh-CN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介绍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！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			</a:t>
            </a:r>
            <a:r>
              <a:rPr lang="en-US" altLang="zh-CN" sz="40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Introduce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看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（电视）！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听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（音乐）！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玩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（游戏机）！ 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7578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35"/>
            <a:ext cx="12191999" cy="93388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en-US" altLang="zh-CN" sz="5400" dirty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3200" dirty="0" err="1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yí</a:t>
            </a:r>
            <a:r>
              <a:rPr lang="en-US" altLang="zh-CN" sz="3200" dirty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xià</a:t>
            </a:r>
            <a:r>
              <a:rPr lang="en-US" altLang="zh-CN" sz="3200" dirty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  (literally “once”)</a:t>
            </a:r>
            <a:r>
              <a:rPr lang="zh-CN" altLang="en-US" sz="3200" dirty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to moderate the tone of the voice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150" y="89693"/>
            <a:ext cx="801233" cy="801233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3647" y="1381790"/>
            <a:ext cx="10907967" cy="49439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看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（电视）！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听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（音乐）！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玩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（游戏机）！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endParaRPr lang="en-US" altLang="zh-CN" sz="5400" dirty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sz="39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Jièshào</a:t>
            </a:r>
            <a:r>
              <a:rPr lang="en-US" sz="3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9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yīxià</a:t>
            </a:r>
            <a:endParaRPr lang="en-US" altLang="zh-CN" sz="39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介绍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！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 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Introduce</a:t>
            </a:r>
          </a:p>
        </p:txBody>
      </p:sp>
    </p:spTree>
    <p:extLst>
      <p:ext uri="{BB962C8B-B14F-4D97-AF65-F5344CB8AC3E}">
        <p14:creationId xmlns:p14="http://schemas.microsoft.com/office/powerpoint/2010/main" val="264248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74159" y="2312112"/>
            <a:ext cx="4052181" cy="419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我看书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我听中文歌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我吃饭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我喝可乐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4159" y="1138402"/>
            <a:ext cx="10180026" cy="758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4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Practice</a:t>
            </a:r>
            <a:r>
              <a:rPr lang="zh-CN" altLang="en-US" sz="4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using </a:t>
            </a:r>
            <a:r>
              <a:rPr lang="zh-CN" altLang="en-US" sz="5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en-US" altLang="zh-CN" sz="48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to moderate your voice: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231147" y="2312112"/>
            <a:ext cx="5681700" cy="419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我看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书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我听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中文歌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我吃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饭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我喝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可乐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681181" y="36439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14" y="144285"/>
            <a:ext cx="801233" cy="801233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11635"/>
            <a:ext cx="12191999" cy="93388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en-US" altLang="zh-CN" sz="5400" dirty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3200" dirty="0" err="1">
                <a:latin typeface="+mn-lt"/>
                <a:ea typeface="宋体" pitchFamily="2" charset="-122"/>
              </a:rPr>
              <a:t>yí</a:t>
            </a:r>
            <a:r>
              <a:rPr lang="en-US" altLang="zh-CN" sz="3200" dirty="0">
                <a:latin typeface="+mn-lt"/>
                <a:ea typeface="宋体" pitchFamily="2" charset="-122"/>
              </a:rPr>
              <a:t> </a:t>
            </a:r>
            <a:r>
              <a:rPr lang="en-US" altLang="zh-CN" sz="3200" dirty="0" err="1">
                <a:latin typeface="+mn-lt"/>
                <a:ea typeface="宋体" pitchFamily="2" charset="-122"/>
              </a:rPr>
              <a:t>xià</a:t>
            </a:r>
            <a:r>
              <a:rPr lang="en-US" altLang="zh-CN" sz="3200" dirty="0">
                <a:latin typeface="+mn-lt"/>
                <a:ea typeface="宋体" pitchFamily="2" charset="-122"/>
              </a:rPr>
              <a:t>  (literally “once”)</a:t>
            </a:r>
            <a:r>
              <a:rPr lang="zh-CN" altLang="en-US" sz="3200" dirty="0">
                <a:latin typeface="+mn-lt"/>
                <a:ea typeface="宋体" pitchFamily="2" charset="-122"/>
              </a:rPr>
              <a:t> </a:t>
            </a:r>
            <a:r>
              <a:rPr lang="en-US" altLang="zh-CN" sz="3200" dirty="0">
                <a:latin typeface="+mn-lt"/>
                <a:ea typeface="宋体" pitchFamily="2" charset="-122"/>
              </a:rPr>
              <a:t>to moderate the tone of the voice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66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74159" y="2312112"/>
            <a:ext cx="4052181" cy="419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我看书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我听中文歌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我吃饭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我喝可乐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4159" y="1193822"/>
            <a:ext cx="10180026" cy="7586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Tx/>
              <a:buNone/>
            </a:pPr>
            <a:r>
              <a:rPr lang="en-US" altLang="zh-CN" sz="4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Practice</a:t>
            </a:r>
            <a:r>
              <a:rPr lang="zh-CN" altLang="en-US" sz="4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using</a:t>
            </a:r>
            <a:r>
              <a:rPr lang="zh-CN" altLang="en-US" sz="4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一点儿</a:t>
            </a:r>
            <a:r>
              <a:rPr lang="zh-CN" altLang="en-US" sz="5400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to moderate your voice: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231147" y="2312112"/>
            <a:ext cx="5681700" cy="419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我看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一点儿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书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我听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一点儿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中文歌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我吃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一点儿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饭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我喝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一点儿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可乐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681181" y="36439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5283"/>
            <a:ext cx="12191999" cy="10665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zh-CN" altLang="en-US" sz="48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一点儿</a:t>
            </a:r>
            <a:r>
              <a:rPr lang="zh-CN" altLang="en-US" sz="4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8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+mn-lt"/>
                <a:ea typeface="Kaiti TC" charset="-120"/>
                <a:cs typeface="Kaiti TC" charset="-120"/>
              </a:rPr>
              <a:t>yì</a:t>
            </a:r>
            <a:r>
              <a:rPr lang="en-US" altLang="zh-CN" sz="3600" dirty="0">
                <a:solidFill>
                  <a:prstClr val="black"/>
                </a:solidFill>
                <a:latin typeface="+mn-lt"/>
                <a:ea typeface="Kaiti TC" charset="-120"/>
                <a:cs typeface="Kaiti TC" charset="-12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+mn-lt"/>
                <a:ea typeface="Kaiti TC" charset="-120"/>
                <a:cs typeface="Kaiti TC" charset="-120"/>
              </a:rPr>
              <a:t>diǎnr</a:t>
            </a:r>
            <a:r>
              <a:rPr lang="en-US" altLang="zh-CN" sz="3600" dirty="0">
                <a:solidFill>
                  <a:prstClr val="black"/>
                </a:solidFill>
                <a:latin typeface="+mn-lt"/>
                <a:ea typeface="Kaiti TC" charset="-120"/>
                <a:cs typeface="Kaiti TC" charset="-120"/>
              </a:rPr>
              <a:t>  </a:t>
            </a:r>
            <a:r>
              <a:rPr lang="en-US" altLang="zh-CN" sz="3600" dirty="0">
                <a:solidFill>
                  <a:prstClr val="black"/>
                </a:solidFill>
                <a:latin typeface="+mn-lt"/>
                <a:ea typeface="宋体" pitchFamily="2" charset="-122"/>
              </a:rPr>
              <a:t> (a 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/>
                <a:ea typeface="宋体" pitchFamily="2" charset="-122"/>
              </a:rPr>
              <a:t>bit)   to moderate the tone of the voice</a:t>
            </a:r>
            <a:endParaRPr lang="en-US" sz="32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14" y="144285"/>
            <a:ext cx="801233" cy="8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1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229489" y="1760035"/>
            <a:ext cx="5681700" cy="419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我看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一点儿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书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我听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一点儿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中文歌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我吃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一点儿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饭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我喝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一点儿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可乐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38931"/>
            <a:ext cx="12191999" cy="97482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一下；一点儿 </a:t>
            </a:r>
            <a:r>
              <a:rPr lang="en-US" altLang="zh-CN" sz="3200" dirty="0">
                <a:latin typeface="+mn-lt"/>
                <a:ea typeface="宋体" pitchFamily="2" charset="-122"/>
              </a:rPr>
              <a:t>(moderating the tone of the voice)</a:t>
            </a:r>
            <a:endParaRPr lang="en-US" sz="3200" dirty="0"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14" y="144285"/>
            <a:ext cx="801233" cy="801233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63668" y="1787332"/>
            <a:ext cx="5681700" cy="419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我看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书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我听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中文歌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我吃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饭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我喝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一下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可乐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279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13265" y="918223"/>
            <a:ext cx="9579971" cy="597951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Tx/>
              <a:buNone/>
            </a:pPr>
            <a:r>
              <a:rPr lang="en-US" sz="4000" dirty="0">
                <a:solidFill>
                  <a:srgbClr val="0070C0"/>
                </a:solidFill>
              </a:rPr>
              <a:t>       </a:t>
            </a:r>
            <a:endParaRPr lang="en-US" altLang="zh-CN" dirty="0">
              <a:solidFill>
                <a:srgbClr val="C0000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en-US" sz="6600" dirty="0">
                <a:solidFill>
                  <a:srgbClr val="0070C0"/>
                </a:solidFill>
              </a:rPr>
              <a:t>    </a:t>
            </a:r>
            <a:r>
              <a:rPr lang="en-US" sz="6600" dirty="0" err="1">
                <a:solidFill>
                  <a:srgbClr val="0070C0"/>
                </a:solidFill>
              </a:rPr>
              <a:t>Qǐng</a:t>
            </a:r>
            <a:r>
              <a:rPr lang="en-US" sz="6600" dirty="0">
                <a:solidFill>
                  <a:srgbClr val="0070C0"/>
                </a:solidFill>
              </a:rPr>
              <a:t> </a:t>
            </a:r>
            <a:r>
              <a:rPr lang="en-US" sz="6600" dirty="0" err="1">
                <a:solidFill>
                  <a:srgbClr val="0070C0"/>
                </a:solidFill>
              </a:rPr>
              <a:t>jìn</a:t>
            </a:r>
            <a:r>
              <a:rPr lang="en-US" sz="6600" dirty="0">
                <a:solidFill>
                  <a:srgbClr val="0070C0"/>
                </a:solidFill>
              </a:rPr>
              <a:t>       </a:t>
            </a:r>
          </a:p>
          <a:p>
            <a:pPr>
              <a:spcBef>
                <a:spcPct val="20000"/>
              </a:spcBef>
              <a:buClrTx/>
            </a:pPr>
            <a:r>
              <a:rPr lang="zh-CN" altLang="en-US" sz="11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请进</a:t>
            </a:r>
            <a:r>
              <a:rPr lang="zh-CN" altLang="en-US" sz="11800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                </a:t>
            </a:r>
            <a:r>
              <a:rPr lang="en-US" altLang="zh-CN" sz="5900" dirty="0">
                <a:solidFill>
                  <a:srgbClr val="0070C0"/>
                </a:solidFill>
              </a:rPr>
              <a:t>Please come in!</a:t>
            </a:r>
            <a:endParaRPr lang="en-US" sz="5900" dirty="0">
              <a:solidFill>
                <a:srgbClr val="0070C0"/>
              </a:solidFill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endParaRPr lang="en-US" sz="4000" dirty="0">
              <a:solidFill>
                <a:srgbClr val="0070C0"/>
              </a:solidFill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en-US" sz="4000" dirty="0">
                <a:solidFill>
                  <a:srgbClr val="0070C0"/>
                </a:solidFill>
              </a:rPr>
              <a:t>   </a:t>
            </a:r>
            <a:r>
              <a:rPr lang="zh-CN" altLang="en-US" sz="4000" dirty="0">
                <a:solidFill>
                  <a:srgbClr val="0070C0"/>
                </a:solidFill>
              </a:rPr>
              <a:t>   </a:t>
            </a:r>
            <a:r>
              <a:rPr lang="en-US" sz="6500" dirty="0" err="1">
                <a:solidFill>
                  <a:srgbClr val="0070C0"/>
                </a:solidFill>
              </a:rPr>
              <a:t>Kuài</a:t>
            </a:r>
            <a:r>
              <a:rPr lang="en-US" sz="6500" dirty="0">
                <a:solidFill>
                  <a:srgbClr val="0070C0"/>
                </a:solidFill>
              </a:rPr>
              <a:t> </a:t>
            </a:r>
            <a:r>
              <a:rPr lang="en-US" sz="6500" dirty="0" err="1">
                <a:solidFill>
                  <a:srgbClr val="0070C0"/>
                </a:solidFill>
              </a:rPr>
              <a:t>jìn</a:t>
            </a:r>
            <a:r>
              <a:rPr lang="en-US" sz="6500" dirty="0">
                <a:solidFill>
                  <a:srgbClr val="0070C0"/>
                </a:solidFill>
              </a:rPr>
              <a:t> </a:t>
            </a:r>
            <a:r>
              <a:rPr lang="en-US" sz="6500" dirty="0" err="1">
                <a:solidFill>
                  <a:srgbClr val="0070C0"/>
                </a:solidFill>
              </a:rPr>
              <a:t>lái</a:t>
            </a:r>
            <a:endParaRPr lang="en-US" sz="65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Tx/>
            </a:pPr>
            <a:r>
              <a:rPr lang="zh-CN" altLang="en-US" sz="11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快进来！</a:t>
            </a:r>
            <a:r>
              <a:rPr lang="en-US" altLang="zh-CN" sz="11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 </a:t>
            </a:r>
            <a:r>
              <a:rPr lang="zh-CN" altLang="en-US" sz="11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 </a:t>
            </a:r>
            <a:r>
              <a:rPr lang="en-US" altLang="zh-CN" sz="5800" dirty="0">
                <a:solidFill>
                  <a:srgbClr val="0070C0"/>
                </a:solidFill>
              </a:rPr>
              <a:t>Come on in!</a:t>
            </a: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6000" dirty="0">
                <a:solidFill>
                  <a:srgbClr val="0070C0"/>
                </a:solidFill>
              </a:rPr>
              <a:t>    </a:t>
            </a:r>
            <a:r>
              <a:rPr lang="en-US" sz="6000" dirty="0">
                <a:solidFill>
                  <a:srgbClr val="C00000"/>
                </a:solidFill>
              </a:rPr>
              <a:t>quickly enter come</a:t>
            </a:r>
            <a:endParaRPr lang="en-US" altLang="zh-CN" sz="4800" dirty="0">
              <a:solidFill>
                <a:srgbClr val="C00000"/>
              </a:solidFill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endParaRPr lang="en-US" altLang="zh-CN" sz="5800" dirty="0">
              <a:solidFill>
                <a:srgbClr val="0070C0"/>
              </a:solidFill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7600" dirty="0">
                <a:solidFill>
                  <a:srgbClr val="0070C0"/>
                </a:solidFill>
              </a:rPr>
              <a:t>   </a:t>
            </a:r>
            <a:r>
              <a:rPr lang="en-US" sz="7600" dirty="0" err="1">
                <a:solidFill>
                  <a:srgbClr val="0070C0"/>
                </a:solidFill>
              </a:rPr>
              <a:t>qǐng</a:t>
            </a:r>
            <a:r>
              <a:rPr lang="en-US" sz="7600" dirty="0">
                <a:solidFill>
                  <a:srgbClr val="0070C0"/>
                </a:solidFill>
              </a:rPr>
              <a:t> </a:t>
            </a:r>
            <a:r>
              <a:rPr lang="en-US" sz="7600" dirty="0" err="1">
                <a:solidFill>
                  <a:srgbClr val="0070C0"/>
                </a:solidFill>
              </a:rPr>
              <a:t>zuò</a:t>
            </a:r>
            <a:endParaRPr lang="en-US" altLang="zh-CN" sz="7600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Tx/>
            </a:pPr>
            <a:r>
              <a:rPr lang="zh-CN" altLang="en-US" sz="11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请坐</a:t>
            </a:r>
            <a:r>
              <a:rPr lang="en-US" altLang="zh-CN" sz="5800" dirty="0">
                <a:solidFill>
                  <a:srgbClr val="0070C0"/>
                </a:solidFill>
              </a:rPr>
              <a:t>                                   Please sit down/have a seat!      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6478" y="6177296"/>
            <a:ext cx="4328649" cy="1361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Tx/>
              <a:buNone/>
            </a:pPr>
            <a:r>
              <a:rPr lang="en-US" sz="4000" dirty="0">
                <a:solidFill>
                  <a:srgbClr val="0070C0"/>
                </a:solidFill>
              </a:rPr>
              <a:t> </a:t>
            </a:r>
            <a:endParaRPr lang="en-US" altLang="zh-CN" sz="3200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35"/>
            <a:ext cx="12191999" cy="9065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进</a:t>
            </a:r>
            <a:r>
              <a:rPr lang="en-US" altLang="zh-CN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   </a:t>
            </a:r>
            <a:r>
              <a:rPr lang="en-US" altLang="zh-CN" sz="5400" dirty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jìn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			(to enter)   	verb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14" y="76045"/>
            <a:ext cx="801233" cy="8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1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4831" y="1479336"/>
            <a:ext cx="11852370" cy="5378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u="sng" dirty="0">
                <a:solidFill>
                  <a:schemeClr val="tx1"/>
                </a:solidFill>
              </a:rPr>
              <a:t>LEARNING OBJECTIVES: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In this lesson, you will learn to use Chinese to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Welcome a visitor;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Introduce one person to another;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Compliment someone on his/her house;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Ask for beverages as a guest at someone else’s place;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Offer beverages to a visitor;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Briefly y describe a visit to a friend’s place.</a:t>
            </a: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-1" y="29191"/>
            <a:ext cx="12115801" cy="13295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zh-CN" altLang="en-US" sz="2800" ker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2800" ker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        </a:t>
            </a:r>
            <a:r>
              <a:rPr lang="en-US" sz="2800" ker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kè: </a:t>
            </a:r>
            <a:r>
              <a:rPr lang="zh-CN" altLang="en-US" sz="2800" ker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 </a:t>
            </a:r>
            <a:r>
              <a:rPr lang="en-US" altLang="zh-CN" sz="2800" ker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kàn   péng yǒu</a:t>
            </a:r>
            <a:r>
              <a:rPr lang="en-US" sz="2800" ker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5400" kern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kern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第五课：看朋友 </a:t>
            </a:r>
            <a:r>
              <a:rPr lang="en-US" sz="2800" kern="0">
                <a:solidFill>
                  <a:prstClr val="black"/>
                </a:solidFill>
                <a:latin typeface="Calibri" pitchFamily="34" charset="0"/>
              </a:rPr>
              <a:t>Lesson Five: Visiting Friends</a:t>
            </a:r>
            <a:endParaRPr lang="zh-CN" altLang="en-US" sz="3200" dirty="0">
              <a:latin typeface="DFKai-SB" charset="0"/>
              <a:ea typeface="DFKai-SB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5" y="149806"/>
            <a:ext cx="1099446" cy="10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3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229567" y="1818519"/>
            <a:ext cx="9882047" cy="208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Tx/>
              <a:buNone/>
            </a:pP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Kuài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jìn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lái</a:t>
            </a:r>
            <a:endParaRPr lang="en-US" sz="4000" dirty="0">
              <a:solidFill>
                <a:srgbClr val="0070C0"/>
              </a:solidFill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6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快进来！</a:t>
            </a:r>
            <a:r>
              <a:rPr lang="en-US" altLang="zh-CN" sz="6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   </a:t>
            </a:r>
            <a:r>
              <a:rPr lang="zh-CN" altLang="en-US" sz="6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800" dirty="0">
                <a:solidFill>
                  <a:srgbClr val="0070C0"/>
                </a:solidFill>
              </a:rPr>
              <a:t>Come on in!</a:t>
            </a:r>
            <a:r>
              <a:rPr lang="en-US" altLang="zh-CN" sz="3200" dirty="0">
                <a:solidFill>
                  <a:srgbClr val="0070C0"/>
                </a:solidFill>
              </a:rPr>
              <a:t>              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34218" y="3903261"/>
            <a:ext cx="4358220" cy="1361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Tx/>
              <a:buNone/>
            </a:pP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quickly enter come</a:t>
            </a:r>
            <a:endParaRPr lang="en-US" altLang="zh-CN" sz="3200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634"/>
            <a:ext cx="12191999" cy="98465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进</a:t>
            </a:r>
            <a:r>
              <a:rPr lang="en-US" altLang="zh-CN" sz="54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5400" dirty="0">
                <a:latin typeface="Kaiti TC" charset="-120"/>
                <a:ea typeface="Kaiti TC" charset="-120"/>
                <a:cs typeface="Kaiti TC" charset="-120"/>
              </a:rPr>
              <a:t>    </a:t>
            </a:r>
            <a:r>
              <a:rPr lang="en-US" sz="4000" dirty="0" err="1">
                <a:latin typeface="Calibri" panose="020F0502020204030204"/>
              </a:rPr>
              <a:t>jìn</a:t>
            </a:r>
            <a:r>
              <a:rPr lang="en-US" sz="4000" dirty="0">
                <a:latin typeface="Calibri" panose="020F0502020204030204"/>
              </a:rPr>
              <a:t> 					(</a:t>
            </a:r>
            <a:r>
              <a:rPr lang="en-US" sz="4000" dirty="0">
                <a:latin typeface="+mn-lt"/>
              </a:rPr>
              <a:t>to enter)   verb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14" y="116989"/>
            <a:ext cx="801233" cy="8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6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930"/>
            <a:ext cx="12191999" cy="114842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来</a:t>
            </a:r>
            <a:r>
              <a:rPr lang="en-US" altLang="zh-CN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/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去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come/go</a:t>
            </a:r>
            <a:r>
              <a:rPr lang="zh-CN" alt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(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directional complements</a:t>
            </a:r>
            <a:r>
              <a:rPr lang="en-US" altLang="zh-CN" sz="3600" dirty="0">
                <a:solidFill>
                  <a:srgbClr val="C0000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)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14" y="212525"/>
            <a:ext cx="801233" cy="801233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1294" y="1541532"/>
            <a:ext cx="10830320" cy="5129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Tx/>
              <a:buNone/>
            </a:pP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lái</a:t>
            </a:r>
            <a:endParaRPr lang="en-US" sz="4000" dirty="0">
              <a:solidFill>
                <a:srgbClr val="0070C0"/>
              </a:solidFill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来</a:t>
            </a:r>
            <a:r>
              <a:rPr lang="en-US" altLang="zh-CN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altLang="zh-CN" sz="4000" dirty="0">
                <a:solidFill>
                  <a:srgbClr val="0070C0"/>
                </a:solidFill>
              </a:rPr>
              <a:t>movement toward the speaker  </a:t>
            </a:r>
          </a:p>
          <a:p>
            <a:pPr marL="0" indent="0">
              <a:spcBef>
                <a:spcPct val="20000"/>
              </a:spcBef>
              <a:buClrTx/>
              <a:buNone/>
            </a:pPr>
            <a:endParaRPr lang="en-US" sz="4000" dirty="0">
              <a:solidFill>
                <a:srgbClr val="0070C0"/>
              </a:solidFill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qù</a:t>
            </a:r>
            <a:endParaRPr lang="en-US" sz="4000" dirty="0">
              <a:solidFill>
                <a:srgbClr val="0070C0"/>
              </a:solidFill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去</a:t>
            </a:r>
            <a:r>
              <a:rPr lang="en-US" altLang="zh-CN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4000" dirty="0">
                <a:solidFill>
                  <a:srgbClr val="0070C0"/>
                </a:solidFill>
              </a:rPr>
              <a:t>movement away from the speaker  </a:t>
            </a:r>
          </a:p>
          <a:p>
            <a:pPr marL="0" indent="0">
              <a:spcBef>
                <a:spcPct val="20000"/>
              </a:spcBef>
              <a:buClrTx/>
              <a:buNone/>
            </a:pPr>
            <a:endParaRPr lang="en-US" altLang="zh-CN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222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90177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it-IT" sz="5800" dirty="0">
                <a:latin typeface="KaiTi" charset="-122"/>
                <a:ea typeface="KaiTi" charset="-122"/>
                <a:cs typeface="KaiTi" charset="-122"/>
              </a:rPr>
              <a:t>在</a:t>
            </a:r>
            <a:r>
              <a:rPr lang="zh-CN" altLang="it-IT" sz="5800" dirty="0">
                <a:latin typeface="Calibri" charset="0"/>
                <a:ea typeface="KaiTi" panose="02010609060101010101" pitchFamily="49" charset="-122"/>
                <a:cs typeface="Calibri" charset="0"/>
              </a:rPr>
              <a:t> </a:t>
            </a:r>
            <a:r>
              <a:rPr lang="zh-CN" altLang="en-US" sz="5800" dirty="0">
                <a:latin typeface="Calibri" charset="0"/>
                <a:ea typeface="KaiTi" panose="02010609060101010101" pitchFamily="49" charset="-122"/>
                <a:cs typeface="Calibri" charset="0"/>
              </a:rPr>
              <a:t>  </a:t>
            </a:r>
            <a:r>
              <a:rPr lang="it-IT" altLang="zh-CN" sz="3900" dirty="0" err="1">
                <a:latin typeface="Calibri" charset="0"/>
                <a:ea typeface="Calibri" charset="0"/>
                <a:cs typeface="Calibri" charset="0"/>
              </a:rPr>
              <a:t>zài</a:t>
            </a:r>
            <a:r>
              <a:rPr lang="it-IT" altLang="zh-CN" sz="3900" dirty="0">
                <a:latin typeface="Calibri" charset="0"/>
                <a:ea typeface="Calibri" charset="0"/>
                <a:cs typeface="Calibri" charset="0"/>
              </a:rPr>
              <a:t> 			(</a:t>
            </a:r>
            <a:r>
              <a:rPr lang="it-IT" altLang="zh-CN" sz="3900" dirty="0" err="1">
                <a:latin typeface="Calibri" charset="0"/>
                <a:ea typeface="Calibri" charset="0"/>
                <a:cs typeface="Calibri" charset="0"/>
              </a:rPr>
              <a:t>at</a:t>
            </a:r>
            <a:r>
              <a:rPr lang="it-IT" altLang="zh-CN" sz="3900" dirty="0">
                <a:latin typeface="Calibri" charset="0"/>
                <a:ea typeface="Calibri" charset="0"/>
                <a:cs typeface="Calibri" charset="0"/>
              </a:rPr>
              <a:t>; in; on)</a:t>
            </a:r>
            <a:endParaRPr lang="en-US" sz="39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39" y="135687"/>
            <a:ext cx="667878" cy="66787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5834" y="1867171"/>
            <a:ext cx="10502166" cy="34485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Q:___,</a:t>
            </a:r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你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在</a:t>
            </a:r>
            <a:r>
              <a:rPr lang="zh-CN" altLang="en-US" sz="48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哪儿？</a:t>
            </a:r>
            <a:r>
              <a:rPr lang="en-US" altLang="zh-CN" sz="48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    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Where are you?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                     </a:t>
            </a:r>
            <a:r>
              <a:rPr lang="en-US" altLang="zh-CN" sz="3600" dirty="0" err="1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Nǐ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zài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nǎ'er</a:t>
            </a:r>
            <a:endParaRPr lang="en-US" altLang="zh-CN" sz="3600" dirty="0">
              <a:solidFill>
                <a:schemeClr val="accent6">
                  <a:lumMod val="75000"/>
                </a:schemeClr>
              </a:solidFill>
              <a:ea typeface="SimSun" panose="02010600030101010101" pitchFamily="2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2000" dirty="0">
              <a:solidFill>
                <a:schemeClr val="accent6">
                  <a:lumMod val="75000"/>
                </a:schemeClr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2000" dirty="0">
              <a:solidFill>
                <a:schemeClr val="accent6">
                  <a:lumMod val="75000"/>
                </a:schemeClr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2000" dirty="0">
              <a:solidFill>
                <a:schemeClr val="accent6">
                  <a:lumMod val="75000"/>
                </a:schemeClr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A:</a:t>
            </a:r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在</a:t>
            </a:r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这</a:t>
            </a:r>
            <a:r>
              <a:rPr lang="zh-CN" altLang="en-US" sz="48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儿。</a:t>
            </a:r>
            <a:r>
              <a:rPr lang="en-US" altLang="zh-CN" sz="4800" dirty="0">
                <a:solidFill>
                  <a:schemeClr val="accent6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        </a:t>
            </a:r>
            <a:r>
              <a:rPr lang="en-US" altLang="zh-CN" sz="3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I am here.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   </a:t>
            </a:r>
            <a:r>
              <a:rPr lang="en-US" altLang="zh-CN" sz="32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Wǒ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  <a:cs typeface="Kaiti SC" charset="-122"/>
              </a:rPr>
              <a:t>z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zhè'er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cs typeface="KaiTi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chemeClr val="accent6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cs typeface="KaiTi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7708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90177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it-IT" sz="5800" dirty="0">
                <a:latin typeface="KaiTi" charset="-122"/>
                <a:ea typeface="KaiTi" charset="-122"/>
                <a:cs typeface="KaiTi" charset="-122"/>
              </a:rPr>
              <a:t>在</a:t>
            </a:r>
            <a:r>
              <a:rPr lang="zh-CN" altLang="it-IT" sz="5800" dirty="0">
                <a:latin typeface="Calibri" charset="0"/>
                <a:ea typeface="KaiTi" panose="02010609060101010101" pitchFamily="49" charset="-122"/>
                <a:cs typeface="Calibri" charset="0"/>
              </a:rPr>
              <a:t> </a:t>
            </a:r>
            <a:r>
              <a:rPr lang="zh-CN" altLang="en-US" sz="5800" dirty="0">
                <a:latin typeface="Calibri" charset="0"/>
                <a:ea typeface="KaiTi" panose="02010609060101010101" pitchFamily="49" charset="-122"/>
                <a:cs typeface="Calibri" charset="0"/>
              </a:rPr>
              <a:t>  </a:t>
            </a:r>
            <a:r>
              <a:rPr lang="it-IT" altLang="zh-CN" sz="3900" dirty="0" err="1">
                <a:latin typeface="Calibri" charset="0"/>
                <a:ea typeface="Calibri" charset="0"/>
                <a:cs typeface="Calibri" charset="0"/>
              </a:rPr>
              <a:t>zài</a:t>
            </a:r>
            <a:r>
              <a:rPr lang="it-IT" altLang="zh-CN" sz="3900" dirty="0">
                <a:latin typeface="Calibri" charset="0"/>
                <a:ea typeface="Calibri" charset="0"/>
                <a:cs typeface="Calibri" charset="0"/>
              </a:rPr>
              <a:t> 			(</a:t>
            </a:r>
            <a:r>
              <a:rPr lang="it-IT" altLang="zh-CN" sz="3900" dirty="0" err="1">
                <a:latin typeface="Calibri" charset="0"/>
                <a:ea typeface="Calibri" charset="0"/>
                <a:cs typeface="Calibri" charset="0"/>
              </a:rPr>
              <a:t>at</a:t>
            </a:r>
            <a:r>
              <a:rPr lang="it-IT" altLang="zh-CN" sz="3900" dirty="0">
                <a:latin typeface="Calibri" charset="0"/>
                <a:ea typeface="Calibri" charset="0"/>
                <a:cs typeface="Calibri" charset="0"/>
              </a:rPr>
              <a:t>; in; on)</a:t>
            </a:r>
            <a:endParaRPr lang="en-US" sz="39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39" y="135687"/>
            <a:ext cx="667878" cy="66787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6794" y="1378634"/>
            <a:ext cx="10502166" cy="4472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Q: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你妈妈</a:t>
            </a:r>
            <a:r>
              <a:rPr lang="zh-CN" altLang="en-US" sz="48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（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现在</a:t>
            </a:r>
            <a:r>
              <a:rPr lang="zh-CN" altLang="en-US" sz="48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）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在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家吗</a:t>
            </a:r>
            <a:r>
              <a:rPr lang="zh-CN" altLang="en-US" sz="48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？</a:t>
            </a:r>
            <a:endParaRPr lang="en-US" altLang="zh-CN" sz="3600" dirty="0">
              <a:solidFill>
                <a:schemeClr val="accent5">
                  <a:lumMod val="75000"/>
                </a:schemeClr>
              </a:solidFill>
              <a:ea typeface="SimSun" panose="02010600030101010101" pitchFamily="2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Roboto"/>
              </a:rPr>
              <a:t>     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Nǐ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māmā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xiànzài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)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zài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jiā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ma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  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Are your mom at home right now?</a:t>
            </a:r>
            <a:endParaRPr lang="en-US" altLang="zh-CN" sz="3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2000" dirty="0">
              <a:solidFill>
                <a:schemeClr val="accent5">
                  <a:lumMod val="75000"/>
                </a:schemeClr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2000" dirty="0">
              <a:solidFill>
                <a:schemeClr val="accent5">
                  <a:lumMod val="75000"/>
                </a:schemeClr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A: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我妈妈</a:t>
            </a:r>
            <a:r>
              <a:rPr lang="zh-CN" altLang="en-US" sz="48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（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现在</a:t>
            </a:r>
            <a:r>
              <a:rPr lang="zh-CN" altLang="en-US" sz="48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）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在</a:t>
            </a: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家</a:t>
            </a:r>
            <a:r>
              <a:rPr lang="zh-CN" altLang="en-US" sz="4800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。</a:t>
            </a:r>
            <a:endParaRPr lang="en-US" altLang="zh-CN" sz="4800" dirty="0">
              <a:solidFill>
                <a:schemeClr val="accent5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cs typeface="KaiTi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  </a:t>
            </a:r>
            <a:r>
              <a:rPr lang="en-US" altLang="zh-CN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Wǒ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māmā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en-US" altLang="zh-CN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xiànzài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 </a:t>
            </a: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</a:t>
            </a:r>
            <a:r>
              <a:rPr lang="en-US" altLang="zh-CN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zàijiā</a:t>
            </a:r>
            <a:endParaRPr lang="en-US" altLang="zh-CN" sz="3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  </a:t>
            </a:r>
            <a:r>
              <a:rPr lang="en-US" altLang="zh-CN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My mom is at home right now.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4830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9768" y="1260515"/>
            <a:ext cx="11586050" cy="476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 </a:t>
            </a:r>
            <a:r>
              <a:rPr lang="zh-CN" altLang="en-US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</a:t>
            </a:r>
            <a:r>
              <a:rPr lang="en-US" altLang="zh-CN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</a:rPr>
              <a:t>z</a:t>
            </a:r>
            <a:r>
              <a:rPr lang="en-US" sz="3200" dirty="0" err="1">
                <a:solidFill>
                  <a:srgbClr val="C00000"/>
                </a:solidFill>
              </a:rPr>
              <a:t>ài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nǎ’er</a:t>
            </a:r>
            <a:r>
              <a:rPr lang="en-US" sz="3200" dirty="0">
                <a:solidFill>
                  <a:srgbClr val="C00000"/>
                </a:solidFill>
              </a:rPr>
              <a:t>  </a:t>
            </a:r>
            <a:r>
              <a:rPr lang="en-US" sz="3200" dirty="0" err="1">
                <a:solidFill>
                  <a:srgbClr val="0070C0"/>
                </a:solidFill>
                <a:ea typeface="KaiTi" charset="-122"/>
              </a:rPr>
              <a:t>shàng</a:t>
            </a:r>
            <a:r>
              <a:rPr lang="en-US" sz="3200" dirty="0">
                <a:solidFill>
                  <a:srgbClr val="0070C0"/>
                </a:solidFill>
                <a:ea typeface="KaiTi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KaiTi" charset="-122"/>
              </a:rPr>
              <a:t>xué</a:t>
            </a:r>
            <a:endParaRPr lang="en-US" altLang="zh-CN" sz="3200" dirty="0">
              <a:solidFill>
                <a:srgbClr val="0070C0"/>
              </a:solidFill>
              <a:ea typeface="KaiTi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Q: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你</a:t>
            </a:r>
            <a:r>
              <a:rPr lang="zh-CN" altLang="en-US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在哪儿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上学？</a:t>
            </a:r>
            <a:r>
              <a:rPr lang="en-US" altLang="zh-CN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en-US" altLang="zh-CN" sz="3200" dirty="0">
                <a:solidFill>
                  <a:srgbClr val="0070C0"/>
                </a:solidFill>
                <a:ea typeface="KaiTi" charset="-122"/>
                <a:cs typeface="KaiTi" charset="-122"/>
              </a:rPr>
              <a:t>Where do you go to school? 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A: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我</a:t>
            </a:r>
            <a:r>
              <a:rPr lang="zh-CN" altLang="en-US" sz="4800" u="sng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在</a:t>
            </a:r>
            <a:r>
              <a:rPr lang="en-US" altLang="zh-CN" sz="4800" u="sng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IHS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上学。</a:t>
            </a:r>
            <a:r>
              <a:rPr lang="en-US" altLang="zh-CN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    </a:t>
            </a:r>
            <a:r>
              <a:rPr lang="en-US" altLang="zh-CN" sz="3200" dirty="0">
                <a:solidFill>
                  <a:srgbClr val="0070C0"/>
                </a:solidFill>
                <a:ea typeface="KaiTi" charset="-122"/>
                <a:cs typeface="KaiTi" charset="-122"/>
              </a:rPr>
              <a:t>I go to IHS.</a:t>
            </a:r>
            <a:endParaRPr lang="en-US" altLang="zh-CN" sz="48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               </a:t>
            </a:r>
            <a:r>
              <a:rPr lang="en-US" altLang="zh-CN" sz="3200" dirty="0" err="1">
                <a:solidFill>
                  <a:srgbClr val="C00000"/>
                </a:solidFill>
              </a:rPr>
              <a:t>z</a:t>
            </a:r>
            <a:r>
              <a:rPr lang="en-US" sz="3200" dirty="0" err="1">
                <a:solidFill>
                  <a:srgbClr val="C00000"/>
                </a:solidFill>
              </a:rPr>
              <a:t>ài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nǎ’er</a:t>
            </a:r>
            <a:r>
              <a:rPr lang="en-US" sz="3200" dirty="0">
                <a:solidFill>
                  <a:srgbClr val="C00000"/>
                </a:solidFill>
              </a:rPr>
              <a:t>   </a:t>
            </a:r>
            <a:r>
              <a:rPr lang="en-US" sz="3200" dirty="0" err="1">
                <a:solidFill>
                  <a:srgbClr val="C00000"/>
                </a:solidFill>
              </a:rPr>
              <a:t>gōngzuò</a:t>
            </a: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Q</a:t>
            </a:r>
            <a:r>
              <a:rPr lang="en-US" altLang="zh-CN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: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你爸爸</a:t>
            </a:r>
            <a:r>
              <a:rPr lang="zh-CN" altLang="en-US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在哪儿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工作？</a:t>
            </a:r>
            <a:r>
              <a:rPr lang="en-US" altLang="zh-CN" sz="3200" dirty="0">
                <a:solidFill>
                  <a:srgbClr val="0070C0"/>
                </a:solidFill>
                <a:ea typeface="KaiTi" charset="-122"/>
                <a:cs typeface="KaiTi" charset="-122"/>
              </a:rPr>
              <a:t>Where does your dad work?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A: 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我爸爸</a:t>
            </a:r>
            <a:r>
              <a:rPr lang="zh-CN" altLang="en-US" sz="4800" u="sng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在</a:t>
            </a:r>
            <a:r>
              <a:rPr lang="en-US" altLang="zh-CN" sz="4800" u="sng" dirty="0">
                <a:solidFill>
                  <a:srgbClr val="0070C0"/>
                </a:solidFill>
                <a:ea typeface="KaiTi" charset="-122"/>
                <a:cs typeface="KaiTi" charset="-122"/>
              </a:rPr>
              <a:t>Seattle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工作</a:t>
            </a:r>
            <a:r>
              <a:rPr lang="zh-CN" altLang="en-US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。</a:t>
            </a:r>
            <a:r>
              <a:rPr lang="en-US" altLang="zh-CN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</a:t>
            </a:r>
            <a:r>
              <a:rPr lang="en-US" altLang="zh-CN" sz="3200" dirty="0">
                <a:solidFill>
                  <a:srgbClr val="0070C0"/>
                </a:solidFill>
                <a:ea typeface="KaiTi" charset="-122"/>
                <a:cs typeface="KaiTi" charset="-122"/>
              </a:rPr>
              <a:t>My dad works at IHS.</a:t>
            </a: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A5CF19-E1A6-6C4A-9AA8-5DB226B378BA}"/>
              </a:ext>
            </a:extLst>
          </p:cNvPr>
          <p:cNvSpPr txBox="1">
            <a:spLocks/>
          </p:cNvSpPr>
          <p:nvPr/>
        </p:nvSpPr>
        <p:spPr bwMode="black">
          <a:xfrm>
            <a:off x="15118" y="19908"/>
            <a:ext cx="12176881" cy="90177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it-IT" sz="5800" dirty="0">
                <a:latin typeface="KaiTi" charset="-122"/>
                <a:ea typeface="KaiTi" charset="-122"/>
                <a:cs typeface="KaiTi" charset="-122"/>
              </a:rPr>
              <a:t>在</a:t>
            </a:r>
            <a:r>
              <a:rPr lang="zh-CN" altLang="it-IT" sz="5800" dirty="0">
                <a:latin typeface="Calibri" charset="0"/>
                <a:ea typeface="KaiTi" panose="02010609060101010101" pitchFamily="49" charset="-122"/>
                <a:cs typeface="Calibri" charset="0"/>
              </a:rPr>
              <a:t> </a:t>
            </a:r>
            <a:r>
              <a:rPr lang="zh-CN" altLang="en-US" sz="5800" dirty="0">
                <a:latin typeface="Calibri" charset="0"/>
                <a:ea typeface="KaiTi" panose="02010609060101010101" pitchFamily="49" charset="-122"/>
                <a:cs typeface="Calibri" charset="0"/>
              </a:rPr>
              <a:t>  </a:t>
            </a:r>
            <a:r>
              <a:rPr lang="it-IT" altLang="zh-CN" sz="3900" dirty="0" err="1">
                <a:latin typeface="Calibri" charset="0"/>
                <a:ea typeface="Calibri" charset="0"/>
                <a:cs typeface="Calibri" charset="0"/>
              </a:rPr>
              <a:t>zài</a:t>
            </a:r>
            <a:r>
              <a:rPr lang="it-IT" altLang="zh-CN" sz="3900" dirty="0">
                <a:latin typeface="Calibri" charset="0"/>
                <a:ea typeface="Calibri" charset="0"/>
                <a:cs typeface="Calibri" charset="0"/>
              </a:rPr>
              <a:t> 			(</a:t>
            </a:r>
            <a:r>
              <a:rPr lang="it-IT" altLang="zh-CN" sz="3900" dirty="0" err="1">
                <a:latin typeface="Calibri" charset="0"/>
                <a:ea typeface="Calibri" charset="0"/>
                <a:cs typeface="Calibri" charset="0"/>
              </a:rPr>
              <a:t>at</a:t>
            </a:r>
            <a:r>
              <a:rPr lang="it-IT" altLang="zh-CN" sz="3900" dirty="0">
                <a:latin typeface="Calibri" charset="0"/>
                <a:ea typeface="Calibri" charset="0"/>
                <a:cs typeface="Calibri" charset="0"/>
              </a:rPr>
              <a:t>; in; on)</a:t>
            </a:r>
            <a:endParaRPr lang="en-US" sz="39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DACCCE-ED3C-9044-AB8F-E387A7CA1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39" y="135687"/>
            <a:ext cx="667878" cy="6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365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图书馆</a:t>
            </a:r>
            <a:r>
              <a:rPr lang="it-IT" altLang="zh-CN" sz="49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it-IT" altLang="zh-CN" sz="49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t-IT" sz="5400" dirty="0"/>
              <a:t> </a:t>
            </a:r>
            <a:r>
              <a:rPr lang="it-IT" sz="3700" dirty="0" err="1">
                <a:latin typeface="+mn-lt"/>
              </a:rPr>
              <a:t>Túshū</a:t>
            </a:r>
            <a:r>
              <a:rPr lang="it-IT" sz="3700" dirty="0">
                <a:latin typeface="+mn-lt"/>
              </a:rPr>
              <a:t> </a:t>
            </a:r>
            <a:r>
              <a:rPr lang="it-IT" sz="3700" dirty="0" err="1">
                <a:latin typeface="+mn-lt"/>
              </a:rPr>
              <a:t>guǎn</a:t>
            </a:r>
            <a:r>
              <a:rPr lang="it-IT" altLang="zh-CN" sz="3700" dirty="0">
                <a:latin typeface="+mn-lt"/>
                <a:ea typeface="Calibri" charset="0"/>
                <a:cs typeface="Calibri" charset="0"/>
              </a:rPr>
              <a:t>		(</a:t>
            </a:r>
            <a:r>
              <a:rPr lang="it-IT" altLang="zh-CN" sz="3700" dirty="0" err="1">
                <a:latin typeface="+mn-lt"/>
                <a:ea typeface="Calibri" charset="0"/>
                <a:cs typeface="Calibri" charset="0"/>
              </a:rPr>
              <a:t>library</a:t>
            </a:r>
            <a:r>
              <a:rPr lang="it-IT" altLang="zh-CN" sz="3700" dirty="0">
                <a:latin typeface="+mn-lt"/>
                <a:ea typeface="Calibri" charset="0"/>
                <a:cs typeface="Calibri" charset="0"/>
              </a:rPr>
              <a:t>)</a:t>
            </a:r>
            <a:endParaRPr lang="en-US" sz="3700" dirty="0">
              <a:latin typeface="+mn-lt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05735" y="1394044"/>
            <a:ext cx="6659193" cy="4768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</a:t>
            </a:r>
            <a:r>
              <a:rPr lang="zh-CN" altLang="en-US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  </a:t>
            </a:r>
            <a:r>
              <a:rPr lang="en-US" altLang="zh-CN" sz="3200" dirty="0" err="1">
                <a:solidFill>
                  <a:srgbClr val="0070C0"/>
                </a:solidFill>
              </a:rPr>
              <a:t>z</a:t>
            </a:r>
            <a:r>
              <a:rPr lang="en-US" sz="3200" dirty="0" err="1">
                <a:solidFill>
                  <a:srgbClr val="0070C0"/>
                </a:solidFill>
              </a:rPr>
              <a:t>ài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nǎ'er</a:t>
            </a:r>
            <a:endParaRPr lang="en-US" altLang="zh-CN" sz="32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Q</a:t>
            </a:r>
            <a:r>
              <a:rPr lang="en-US" altLang="zh-CN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: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你在哪儿看书？</a:t>
            </a:r>
            <a:endParaRPr lang="en-US" altLang="zh-CN" sz="48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lvl="4" indent="0">
              <a:lnSpc>
                <a:spcPct val="11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3200" dirty="0">
                <a:solidFill>
                  <a:srgbClr val="0070C0"/>
                </a:solidFill>
              </a:rPr>
              <a:t>         Where do/did you read?</a:t>
            </a:r>
          </a:p>
          <a:p>
            <a:pPr marL="0" lvl="4" indent="0">
              <a:lnSpc>
                <a:spcPct val="11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3200" dirty="0">
                <a:solidFill>
                  <a:srgbClr val="0070C0"/>
                </a:solidFill>
              </a:rPr>
              <a:t>          Where are you studying?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A: 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在</a:t>
            </a:r>
            <a:r>
              <a:rPr lang="zh-CN" altLang="en-US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图书馆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看书。</a:t>
            </a:r>
            <a:endParaRPr lang="en-US" altLang="zh-CN" sz="48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sz="3200" dirty="0" err="1">
                <a:solidFill>
                  <a:srgbClr val="0070C0"/>
                </a:solidFill>
              </a:rPr>
              <a:t>Zài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xuéxiào</a:t>
            </a:r>
            <a:r>
              <a:rPr lang="en-US" sz="3200" dirty="0">
                <a:solidFill>
                  <a:srgbClr val="0070C0"/>
                </a:solidFill>
              </a:rPr>
              <a:t> de </a:t>
            </a:r>
            <a:r>
              <a:rPr lang="en-US" sz="3200" dirty="0" err="1">
                <a:solidFill>
                  <a:srgbClr val="0070C0"/>
                </a:solidFill>
              </a:rPr>
              <a:t>túshū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guǎn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kànshū</a:t>
            </a:r>
            <a:endParaRPr lang="en-US" altLang="zh-CN" sz="3200" dirty="0">
              <a:solidFill>
                <a:srgbClr val="0070C0"/>
              </a:solidFill>
              <a:ea typeface="KaiTi" charset="-122"/>
              <a:cs typeface="KaiTi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在</a:t>
            </a:r>
            <a:r>
              <a:rPr lang="zh-CN" altLang="en-US" sz="4800" u="sng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学校的</a:t>
            </a:r>
            <a:r>
              <a:rPr lang="zh-CN" altLang="en-US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图书馆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看书</a:t>
            </a:r>
            <a:r>
              <a:rPr lang="zh-CN" altLang="en-US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。</a:t>
            </a: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 </a:t>
            </a:r>
            <a:r>
              <a:rPr lang="en-US" altLang="zh-CN" sz="3200" dirty="0">
                <a:solidFill>
                  <a:srgbClr val="0070C0"/>
                </a:solidFill>
              </a:rPr>
              <a:t>Reading in the school library.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07" y="3588708"/>
            <a:ext cx="4363386" cy="3116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07" y="1585592"/>
            <a:ext cx="4363386" cy="195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144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图书馆</a:t>
            </a:r>
            <a:r>
              <a:rPr lang="it-IT" altLang="zh-CN" sz="49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it-IT" altLang="zh-CN" sz="49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t-IT" sz="5400" dirty="0"/>
              <a:t> </a:t>
            </a:r>
            <a:r>
              <a:rPr lang="it-IT" sz="3700" dirty="0" err="1">
                <a:latin typeface="+mn-lt"/>
              </a:rPr>
              <a:t>Túshū</a:t>
            </a:r>
            <a:r>
              <a:rPr lang="it-IT" sz="3700" dirty="0">
                <a:latin typeface="+mn-lt"/>
              </a:rPr>
              <a:t> </a:t>
            </a:r>
            <a:r>
              <a:rPr lang="it-IT" sz="3700" dirty="0" err="1">
                <a:latin typeface="+mn-lt"/>
              </a:rPr>
              <a:t>guǎn</a:t>
            </a:r>
            <a:r>
              <a:rPr lang="it-IT" altLang="zh-CN" sz="3700" dirty="0">
                <a:latin typeface="+mn-lt"/>
                <a:ea typeface="Calibri" charset="0"/>
                <a:cs typeface="Calibri" charset="0"/>
              </a:rPr>
              <a:t>		(</a:t>
            </a:r>
            <a:r>
              <a:rPr lang="it-IT" altLang="zh-CN" sz="3700" dirty="0" err="1">
                <a:latin typeface="+mn-lt"/>
                <a:ea typeface="Calibri" charset="0"/>
                <a:cs typeface="Calibri" charset="0"/>
              </a:rPr>
              <a:t>library</a:t>
            </a:r>
            <a:r>
              <a:rPr lang="it-IT" altLang="zh-CN" sz="3700" dirty="0">
                <a:latin typeface="+mn-lt"/>
                <a:ea typeface="Calibri" charset="0"/>
                <a:cs typeface="Calibri" charset="0"/>
              </a:rPr>
              <a:t>)</a:t>
            </a:r>
            <a:endParaRPr lang="en-US" sz="3700" dirty="0">
              <a:latin typeface="+mn-lt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6413" y="1420837"/>
            <a:ext cx="6799976" cy="5459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     </a:t>
            </a:r>
            <a:endParaRPr lang="en-US" altLang="zh-CN" sz="36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5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</a:t>
            </a:r>
            <a:r>
              <a:rPr lang="en-US" altLang="zh-CN" sz="5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:</a:t>
            </a:r>
            <a:r>
              <a:rPr lang="zh-CN" altLang="en-US" sz="5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你</a:t>
            </a:r>
            <a:r>
              <a:rPr lang="zh-TW" altLang="en-US" sz="5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喜欢</a:t>
            </a:r>
            <a:r>
              <a:rPr lang="zh-CN" altLang="en-US" sz="5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在哪儿</a:t>
            </a:r>
            <a:r>
              <a:rPr lang="zh-CN" altLang="en-US" sz="5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看书？</a:t>
            </a:r>
            <a:endParaRPr lang="en-US" altLang="zh-CN" sz="56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1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   </a:t>
            </a:r>
            <a:r>
              <a:rPr lang="en-US" altLang="zh-CN" sz="4100" dirty="0" err="1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Nǐ</a:t>
            </a:r>
            <a:r>
              <a:rPr lang="en-US" altLang="zh-CN" sz="41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4100" dirty="0" err="1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xǐhuān</a:t>
            </a:r>
            <a:r>
              <a:rPr lang="en-US" altLang="zh-CN" sz="41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4100" dirty="0" err="1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zài</a:t>
            </a:r>
            <a:r>
              <a:rPr lang="en-US" altLang="zh-CN" sz="41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4100" dirty="0" err="1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nǎ'er</a:t>
            </a:r>
            <a:r>
              <a:rPr lang="en-US" altLang="zh-CN" sz="41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4100" dirty="0" err="1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kànshū</a:t>
            </a:r>
            <a:endParaRPr lang="en-US" altLang="zh-CN" sz="4100" dirty="0">
              <a:solidFill>
                <a:srgbClr val="0070C0"/>
              </a:solidFill>
              <a:latin typeface="Calibri" panose="020F0502020204030204" pitchFamily="34" charset="0"/>
              <a:ea typeface="KaiTi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1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      Where do you like to read? 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1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 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5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A:</a:t>
            </a:r>
            <a:r>
              <a:rPr lang="zh-TW" altLang="en-US" sz="5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我喜欢</a:t>
            </a:r>
            <a:r>
              <a:rPr lang="zh-CN" altLang="en-US" sz="5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在图书馆</a:t>
            </a:r>
            <a:r>
              <a:rPr lang="zh-CN" altLang="en-US" sz="5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看书。</a:t>
            </a:r>
            <a:endParaRPr lang="en-US" altLang="zh-CN" sz="56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1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 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Wǒ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xǐhuān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zài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túshū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guǎn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kànshū</a:t>
            </a:r>
            <a:endParaRPr lang="en-US" altLang="zh-CN" sz="3600" dirty="0">
              <a:solidFill>
                <a:srgbClr val="0070C0"/>
              </a:solidFill>
              <a:latin typeface="Calibri" panose="020F0502020204030204" pitchFamily="34" charset="0"/>
              <a:ea typeface="KaiTi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1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       I like to read in the library.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</a:t>
            </a:r>
            <a:endParaRPr lang="en-US" altLang="zh-CN" sz="3200" dirty="0">
              <a:solidFill>
                <a:srgbClr val="0070C0"/>
              </a:solidFill>
              <a:latin typeface="Calibri" panose="020F0502020204030204" pitchFamily="34" charset="0"/>
              <a:ea typeface="KaiTi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TW" sz="57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A:</a:t>
            </a:r>
            <a:r>
              <a:rPr lang="zh-TW" altLang="en-US" sz="57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我喜欢</a:t>
            </a:r>
            <a:r>
              <a:rPr lang="zh-CN" altLang="en-US" sz="57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在</a:t>
            </a:r>
            <a:r>
              <a:rPr lang="zh-TW" altLang="en-US" sz="57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家</a:t>
            </a:r>
            <a:r>
              <a:rPr lang="zh-CN" altLang="en-US" sz="57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看书</a:t>
            </a:r>
            <a:r>
              <a:rPr lang="zh-CN" altLang="en-US" sz="57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。</a:t>
            </a:r>
            <a:endParaRPr lang="en-US" altLang="zh-CN" sz="57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1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 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Wǒ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xǐhuān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 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z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ài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jiā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kànshū</a:t>
            </a:r>
            <a:endParaRPr lang="en-US" altLang="zh-CN" sz="3600" dirty="0">
              <a:solidFill>
                <a:srgbClr val="0070C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      I like to read at home.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045" y="1612000"/>
            <a:ext cx="2850183" cy="2035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C52588-8452-D74A-A993-75B5E66C7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594" y="4103886"/>
            <a:ext cx="2339084" cy="250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772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95" y="1084997"/>
            <a:ext cx="11146941" cy="17742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solidFill>
                  <a:srgbClr val="0070C0"/>
                </a:solidFill>
              </a:rPr>
              <a:t>           </a:t>
            </a:r>
            <a:r>
              <a:rPr lang="en-US" sz="4000" dirty="0" err="1">
                <a:solidFill>
                  <a:srgbClr val="0070C0"/>
                </a:solidFill>
              </a:rPr>
              <a:t>Nǐ</a:t>
            </a:r>
            <a:r>
              <a:rPr lang="en-US" sz="4000" dirty="0">
                <a:solidFill>
                  <a:srgbClr val="0070C0"/>
                </a:solidFill>
              </a:rPr>
              <a:t> de </a:t>
            </a:r>
            <a:r>
              <a:rPr lang="en-US" sz="4000" dirty="0" err="1">
                <a:solidFill>
                  <a:srgbClr val="0070C0"/>
                </a:solidFill>
              </a:rPr>
              <a:t>jiā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hěn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dà</a:t>
            </a:r>
            <a:r>
              <a:rPr lang="en-US" sz="4000" dirty="0">
                <a:solidFill>
                  <a:srgbClr val="0070C0"/>
                </a:solidFill>
              </a:rPr>
              <a:t> ma</a:t>
            </a:r>
            <a:endParaRPr lang="en-US" altLang="zh-CN" sz="4000" dirty="0">
              <a:solidFill>
                <a:srgbClr val="0070C0"/>
              </a:solidFill>
              <a:ea typeface="KaiTi" charset="-122"/>
              <a:cs typeface="KaiTi" charset="-122"/>
            </a:endParaRPr>
          </a:p>
          <a:p>
            <a:pPr>
              <a:buNone/>
            </a:pPr>
            <a:r>
              <a:rPr lang="en-US" altLang="zh-CN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Q: 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你的家很大吗？ </a:t>
            </a:r>
            <a:r>
              <a:rPr lang="en-US" altLang="zh-CN" sz="3200" dirty="0">
                <a:solidFill>
                  <a:srgbClr val="0070C0"/>
                </a:solidFill>
                <a:ea typeface="KaiTi" charset="-122"/>
                <a:cs typeface="KaiTi" charset="-122"/>
              </a:rPr>
              <a:t>Is your house big?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5741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sz="5400" dirty="0">
                <a:solidFill>
                  <a:srgbClr val="317F13"/>
                </a:solidFill>
                <a:latin typeface="+mn-lt"/>
                <a:ea typeface="KaiTi" charset="-122"/>
                <a:cs typeface="KaiTi" charset="-122"/>
              </a:rPr>
              <a:t>Big?  Small?</a:t>
            </a:r>
            <a:r>
              <a:rPr lang="en-US" altLang="zh-CN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zh-CN" altLang="en-US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大 </a:t>
            </a:r>
            <a:r>
              <a:rPr lang="en-US" altLang="zh-CN" dirty="0" err="1">
                <a:solidFill>
                  <a:srgbClr val="317F13"/>
                </a:solidFill>
                <a:latin typeface="+mn-lt"/>
                <a:ea typeface="KaiTi" charset="-122"/>
                <a:cs typeface="KaiTi" charset="-122"/>
              </a:rPr>
              <a:t>dà</a:t>
            </a:r>
            <a:r>
              <a:rPr lang="zh-CN" altLang="en-US" dirty="0">
                <a:solidFill>
                  <a:srgbClr val="317F13"/>
                </a:solidFill>
                <a:latin typeface="+mn-lt"/>
                <a:ea typeface="KaiTi" charset="-122"/>
                <a:cs typeface="KaiTi" charset="-122"/>
              </a:rPr>
              <a:t>？</a:t>
            </a:r>
            <a:r>
              <a:rPr lang="zh-CN" altLang="en-US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小</a:t>
            </a:r>
            <a:r>
              <a:rPr lang="en-US" altLang="zh-CN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dirty="0" err="1">
                <a:solidFill>
                  <a:srgbClr val="317F13"/>
                </a:solidFill>
                <a:latin typeface="+mn-lt"/>
                <a:ea typeface="KaiTi" charset="-122"/>
                <a:cs typeface="KaiTi" charset="-122"/>
              </a:rPr>
              <a:t>xiǎo</a:t>
            </a:r>
            <a:r>
              <a:rPr lang="zh-CN" altLang="en-US" dirty="0">
                <a:solidFill>
                  <a:srgbClr val="317F13"/>
                </a:solidFill>
                <a:latin typeface="+mn-lt"/>
                <a:ea typeface="KaiTi" charset="-122"/>
                <a:cs typeface="KaiTi" charset="-122"/>
              </a:rPr>
              <a:t>？</a:t>
            </a:r>
            <a:endParaRPr lang="en-US" dirty="0">
              <a:solidFill>
                <a:srgbClr val="317F13"/>
              </a:solidFill>
              <a:latin typeface="+mn-lt"/>
              <a:ea typeface="KaiTi" charset="-122"/>
              <a:cs typeface="KaiTi" charset="-12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5829" y="2879678"/>
            <a:ext cx="8902862" cy="4075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5400" dirty="0">
                <a:solidFill>
                  <a:srgbClr val="7030A0"/>
                </a:solidFill>
                <a:latin typeface="KaiTi" charset="-122"/>
                <a:ea typeface="KaiTi" charset="-122"/>
                <a:cs typeface="KaiTi" charset="-122"/>
              </a:rPr>
              <a:t>A: 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我的家</a:t>
            </a:r>
            <a:r>
              <a:rPr lang="zh-CN" altLang="en-US" sz="5400" dirty="0">
                <a:solidFill>
                  <a:srgbClr val="7030A0"/>
                </a:solidFill>
                <a:latin typeface="KaiTi" charset="-122"/>
                <a:ea typeface="KaiTi" charset="-122"/>
                <a:cs typeface="KaiTi" charset="-122"/>
              </a:rPr>
              <a:t>很大。</a:t>
            </a:r>
            <a:endParaRPr lang="en-US" altLang="zh-CN" sz="5400" dirty="0">
              <a:solidFill>
                <a:srgbClr val="7030A0"/>
              </a:solidFill>
              <a:latin typeface="KaiTi" charset="-122"/>
              <a:ea typeface="KaiTi" charset="-122"/>
              <a:cs typeface="KaiTi" charset="-122"/>
            </a:endParaRPr>
          </a:p>
          <a:p>
            <a:pPr>
              <a:buNone/>
            </a:pPr>
            <a:r>
              <a:rPr lang="zh-CN" altLang="en-US" sz="5400" dirty="0">
                <a:solidFill>
                  <a:srgbClr val="7030A0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我的家</a:t>
            </a:r>
            <a:r>
              <a:rPr lang="zh-CN" altLang="en-US" sz="5400" dirty="0">
                <a:solidFill>
                  <a:srgbClr val="7030A0"/>
                </a:solidFill>
                <a:latin typeface="KaiTi" charset="-122"/>
                <a:ea typeface="KaiTi" charset="-122"/>
                <a:cs typeface="KaiTi" charset="-122"/>
              </a:rPr>
              <a:t>不大。</a:t>
            </a:r>
            <a:endParaRPr lang="en-US" altLang="zh-CN" sz="5400" dirty="0">
              <a:solidFill>
                <a:srgbClr val="7030A0"/>
              </a:solidFill>
              <a:latin typeface="KaiTi" charset="-122"/>
              <a:ea typeface="KaiTi" charset="-122"/>
              <a:cs typeface="KaiTi" charset="-122"/>
            </a:endParaRPr>
          </a:p>
          <a:p>
            <a:pPr>
              <a:buNone/>
            </a:pPr>
            <a:r>
              <a:rPr lang="zh-CN" altLang="en-US" sz="5400" dirty="0">
                <a:solidFill>
                  <a:srgbClr val="7030A0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我的家</a:t>
            </a:r>
            <a:r>
              <a:rPr lang="zh-CN" altLang="en-US" sz="5400" dirty="0">
                <a:solidFill>
                  <a:srgbClr val="7030A0"/>
                </a:solidFill>
                <a:latin typeface="KaiTi" charset="-122"/>
                <a:ea typeface="KaiTi" charset="-122"/>
                <a:cs typeface="KaiTi" charset="-122"/>
              </a:rPr>
              <a:t>很小。</a:t>
            </a:r>
            <a:endParaRPr lang="en-US" altLang="zh-CN" sz="5400" dirty="0">
              <a:solidFill>
                <a:srgbClr val="7030A0"/>
              </a:solidFill>
              <a:latin typeface="KaiTi" charset="-122"/>
              <a:ea typeface="KaiTi" charset="-122"/>
              <a:cs typeface="KaiTi" charset="-122"/>
            </a:endParaRPr>
          </a:p>
          <a:p>
            <a:pPr>
              <a:buNone/>
            </a:pPr>
            <a:r>
              <a:rPr lang="en-US" altLang="zh-CN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我的家</a:t>
            </a:r>
            <a:r>
              <a:rPr lang="zh-TW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有一点儿</a:t>
            </a:r>
            <a:r>
              <a:rPr lang="zh-CN" altLang="en-US" sz="5400" dirty="0">
                <a:solidFill>
                  <a:srgbClr val="7030A0"/>
                </a:solidFill>
                <a:latin typeface="KaiTi" charset="-122"/>
                <a:ea typeface="KaiTi" charset="-122"/>
                <a:cs typeface="KaiTi" charset="-122"/>
              </a:rPr>
              <a:t>小。</a:t>
            </a:r>
            <a:endParaRPr lang="en-US" altLang="zh-CN" sz="5400" dirty="0">
              <a:solidFill>
                <a:srgbClr val="7030A0"/>
              </a:solidFill>
              <a:latin typeface="KaiTi" charset="-122"/>
              <a:ea typeface="KaiTi" charset="-122"/>
              <a:cs typeface="KaiTi" charset="-122"/>
            </a:endParaRPr>
          </a:p>
          <a:p>
            <a:pPr>
              <a:buNone/>
            </a:pPr>
            <a:endParaRPr lang="en-US" sz="5400" dirty="0">
              <a:solidFill>
                <a:srgbClr val="7030A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043" y="76397"/>
            <a:ext cx="881022" cy="8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729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9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咖啡、茶、还是</a:t>
            </a:r>
            <a:r>
              <a:rPr lang="en-US" sz="3300" dirty="0" err="1">
                <a:latin typeface="+mn-lt"/>
              </a:rPr>
              <a:t>háishì</a:t>
            </a:r>
            <a:r>
              <a:rPr lang="en-US" sz="3300" dirty="0">
                <a:latin typeface="+mn-lt"/>
              </a:rPr>
              <a:t> </a:t>
            </a:r>
            <a:r>
              <a:rPr lang="is-IS" altLang="zh-CN" sz="3300" dirty="0">
                <a:latin typeface="+mn-lt"/>
                <a:ea typeface="Calibri" charset="0"/>
                <a:cs typeface="Calibri" charset="0"/>
              </a:rPr>
              <a:t>…?    </a:t>
            </a:r>
            <a:r>
              <a:rPr lang="en-US" altLang="zh-CN" sz="3300" dirty="0">
                <a:latin typeface="+mn-lt"/>
                <a:ea typeface="Calibri" charset="0"/>
                <a:cs typeface="Calibri" charset="0"/>
              </a:rPr>
              <a:t>(</a:t>
            </a:r>
            <a:r>
              <a:rPr lang="en-US" altLang="zh-CN" sz="3300" dirty="0">
                <a:latin typeface="+mn-lt"/>
                <a:ea typeface="Calibri" charset="0"/>
                <a:cs typeface="Calibri" charset="0"/>
                <a:hlinkClick r:id="rId2"/>
              </a:rPr>
              <a:t>Coffee, Tea or</a:t>
            </a:r>
            <a:r>
              <a:rPr lang="is-IS" altLang="zh-CN" sz="3300" dirty="0">
                <a:latin typeface="+mn-lt"/>
                <a:ea typeface="Calibri" charset="0"/>
                <a:cs typeface="Calibri" charset="0"/>
                <a:hlinkClick r:id="rId2"/>
              </a:rPr>
              <a:t>…</a:t>
            </a:r>
            <a:r>
              <a:rPr lang="en-US" altLang="zh-CN" sz="3300" dirty="0">
                <a:latin typeface="+mn-lt"/>
                <a:ea typeface="Calibri" charset="0"/>
                <a:cs typeface="Calibri" charset="0"/>
              </a:rPr>
              <a:t>?)</a:t>
            </a:r>
            <a:endParaRPr lang="en-US" sz="3300" dirty="0">
              <a:latin typeface="+mn-lt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836" y="196836"/>
            <a:ext cx="807922" cy="807922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1750" y="1968807"/>
            <a:ext cx="10622086" cy="4501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4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咖啡</a:t>
            </a:r>
            <a:r>
              <a:rPr lang="en-US" altLang="zh-CN" sz="4800" dirty="0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       </a:t>
            </a:r>
            <a:r>
              <a:rPr lang="en-US" altLang="zh-CN" sz="4800" dirty="0" err="1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</a:rPr>
              <a:t>āfēi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茶</a:t>
            </a:r>
            <a:r>
              <a:rPr lang="en-US" altLang="zh-CN" sz="4800" dirty="0">
                <a:solidFill>
                  <a:srgbClr val="1D5408"/>
                </a:solidFill>
                <a:latin typeface="Calibri" charset="0"/>
                <a:ea typeface="Calibri" charset="0"/>
                <a:cs typeface="Calibri" charset="0"/>
              </a:rPr>
              <a:t>            </a:t>
            </a:r>
            <a:r>
              <a:rPr lang="en-US" sz="4800" dirty="0" err="1">
                <a:solidFill>
                  <a:srgbClr val="1D5408"/>
                </a:solidFill>
              </a:rPr>
              <a:t>chá</a:t>
            </a:r>
            <a:r>
              <a:rPr lang="en-US" sz="4800" dirty="0">
                <a:solidFill>
                  <a:srgbClr val="1D5408"/>
                </a:solidFill>
              </a:rPr>
              <a:t> </a:t>
            </a:r>
            <a:endParaRPr lang="en-US" sz="4800" dirty="0">
              <a:solidFill>
                <a:srgbClr val="1D5408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可乐</a:t>
            </a:r>
            <a:r>
              <a:rPr lang="zh-CN" altLang="en-US" sz="4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      </a:t>
            </a:r>
            <a:r>
              <a:rPr lang="en-US" altLang="zh-CN" sz="48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kělè</a:t>
            </a:r>
            <a:r>
              <a:rPr lang="zh-CN" altLang="en-US" sz="4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       </a:t>
            </a:r>
            <a:r>
              <a:rPr lang="zh-CN" altLang="en-US" sz="4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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汽水</a:t>
            </a:r>
            <a:r>
              <a:rPr lang="en-US" altLang="zh-CN" sz="4800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   </a:t>
            </a:r>
            <a:r>
              <a:rPr lang="en-US" altLang="zh-CN" sz="48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qì</a:t>
            </a:r>
            <a:r>
              <a:rPr lang="en-US" altLang="zh-CN" sz="4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shuǐ</a:t>
            </a:r>
            <a:r>
              <a:rPr lang="zh-CN" altLang="en-US" sz="4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       </a:t>
            </a:r>
            <a:endParaRPr lang="en-US" sz="4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果汁</a:t>
            </a:r>
            <a:r>
              <a:rPr lang="zh-CN" altLang="en-US" sz="4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       </a:t>
            </a:r>
            <a:r>
              <a:rPr lang="en-US" altLang="zh-CN" sz="480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guǒzhī</a:t>
            </a:r>
            <a:r>
              <a:rPr lang="en-US" altLang="zh-CN" sz="4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水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zh-CN" alt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    </a:t>
            </a:r>
            <a:r>
              <a:rPr lang="en-US" altLang="zh-CN" sz="48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shuǐ</a:t>
            </a:r>
            <a:endParaRPr lang="en-US" altLang="zh-CN" sz="4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465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一瓶</a:t>
            </a:r>
            <a:r>
              <a:rPr lang="zh-CN" altLang="en-US" sz="4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yì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píng</a:t>
            </a:r>
            <a:r>
              <a:rPr lang="zh-CN" altLang="en-US" sz="4100" dirty="0">
                <a:latin typeface="Calibri" charset="0"/>
                <a:ea typeface="Calibri" charset="0"/>
                <a:cs typeface="Calibri" charset="0"/>
              </a:rPr>
              <a:t>、</a:t>
            </a:r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一杯</a:t>
            </a:r>
            <a:r>
              <a:rPr lang="en-US" altLang="zh-CN" sz="4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700" dirty="0" err="1">
                <a:latin typeface="Calibri" charset="0"/>
                <a:ea typeface="Calibri" charset="0"/>
                <a:cs typeface="Calibri" charset="0"/>
              </a:rPr>
              <a:t>yì</a:t>
            </a:r>
            <a:r>
              <a:rPr lang="en-US" altLang="zh-CN" sz="37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700" dirty="0" err="1">
                <a:latin typeface="Calibri" charset="0"/>
                <a:ea typeface="Calibri" charset="0"/>
                <a:cs typeface="Calibri" charset="0"/>
              </a:rPr>
              <a:t>bēi</a:t>
            </a:r>
            <a:r>
              <a:rPr lang="zh-CN" altLang="en-US" sz="37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( Measure words)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0155" y="1860983"/>
            <a:ext cx="4165345" cy="476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一瓶</a:t>
            </a:r>
            <a:r>
              <a:rPr lang="zh-CN" altLang="en-US" sz="48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800" dirty="0" err="1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yì</a:t>
            </a:r>
            <a:r>
              <a:rPr lang="en-US" altLang="zh-CN" sz="48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800" dirty="0" err="1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píng</a:t>
            </a:r>
            <a:endParaRPr lang="en-US" altLang="zh-CN" sz="4800" dirty="0">
              <a:solidFill>
                <a:srgbClr val="007935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一杯</a:t>
            </a:r>
            <a:r>
              <a:rPr lang="en-US" altLang="zh-CN" sz="48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800" dirty="0" err="1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yì</a:t>
            </a:r>
            <a:r>
              <a:rPr lang="en-US" altLang="zh-CN" sz="48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800" dirty="0" err="1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bēi</a:t>
            </a:r>
            <a:endParaRPr lang="en-US" altLang="zh-CN" sz="4800" dirty="0">
              <a:solidFill>
                <a:srgbClr val="007935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endParaRPr lang="en-US" altLang="zh-CN" sz="4800" dirty="0"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一罐</a:t>
            </a:r>
            <a:endParaRPr lang="en-US" altLang="zh-CN" sz="4800" dirty="0"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一壶</a:t>
            </a:r>
            <a:endParaRPr lang="en-US" altLang="zh-CN" sz="4800" dirty="0"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一桶</a:t>
            </a:r>
            <a:endParaRPr lang="en-US" altLang="zh-CN" sz="4800" dirty="0"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17456" y="2313565"/>
            <a:ext cx="5085142" cy="36502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3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咖啡</a:t>
            </a:r>
            <a:r>
              <a:rPr lang="en-US" altLang="zh-CN" sz="4800" dirty="0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800" dirty="0" err="1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</a:rPr>
              <a:t>āfēi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1D5408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茶</a:t>
            </a:r>
            <a:r>
              <a:rPr lang="en-US" altLang="zh-CN" sz="4800" dirty="0">
                <a:solidFill>
                  <a:srgbClr val="1D5408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800" dirty="0">
                <a:solidFill>
                  <a:srgbClr val="1D5408"/>
                </a:solidFill>
                <a:latin typeface="Calibri" charset="0"/>
                <a:ea typeface="Calibri" charset="0"/>
                <a:cs typeface="Calibri" charset="0"/>
              </a:rPr>
              <a:t>         </a:t>
            </a:r>
            <a:r>
              <a:rPr lang="en-US" sz="4800" dirty="0" err="1">
                <a:solidFill>
                  <a:srgbClr val="1D5408"/>
                </a:solidFill>
              </a:rPr>
              <a:t>chá</a:t>
            </a:r>
            <a:r>
              <a:rPr lang="en-US" sz="4800" dirty="0">
                <a:solidFill>
                  <a:srgbClr val="1D5408"/>
                </a:solidFill>
              </a:rPr>
              <a:t>, </a:t>
            </a:r>
            <a:endParaRPr lang="en-US" altLang="zh-CN" sz="4800" dirty="0">
              <a:solidFill>
                <a:srgbClr val="1D5408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可乐</a:t>
            </a:r>
            <a:r>
              <a:rPr lang="zh-CN" altLang="en-US" sz="4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8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kělè</a:t>
            </a:r>
            <a:endParaRPr lang="en-US" altLang="zh-CN" sz="4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果汁</a:t>
            </a:r>
            <a:r>
              <a:rPr lang="zh-CN" altLang="en-US" sz="4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80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guǒzhī</a:t>
            </a:r>
            <a:r>
              <a:rPr lang="en-US" altLang="zh-CN" sz="4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endParaRPr lang="en-US" sz="4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水 </a:t>
            </a:r>
            <a:r>
              <a:rPr lang="zh-CN" altLang="en-US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zh-CN" alt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 </a:t>
            </a:r>
            <a:r>
              <a:rPr lang="en-US" altLang="zh-CN" sz="48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shuǐ</a:t>
            </a:r>
            <a:endParaRPr lang="en-US" sz="4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9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-1" y="29191"/>
            <a:ext cx="12115801" cy="13295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zh-CN" altLang="en-US" sz="2800" ker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2800" ker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        </a:t>
            </a:r>
            <a:r>
              <a:rPr lang="en-US" sz="2800" ker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kè: </a:t>
            </a:r>
            <a:r>
              <a:rPr lang="zh-CN" altLang="en-US" sz="2800" ker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 </a:t>
            </a:r>
            <a:r>
              <a:rPr lang="en-US" altLang="zh-CN" sz="2800" ker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kàn   péng yǒu</a:t>
            </a:r>
            <a:r>
              <a:rPr lang="en-US" sz="2800" kern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5400" kern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kern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第五课：看朋友 </a:t>
            </a:r>
            <a:r>
              <a:rPr lang="en-US" sz="2800" kern="0">
                <a:solidFill>
                  <a:prstClr val="black"/>
                </a:solidFill>
                <a:latin typeface="Calibri" pitchFamily="34" charset="0"/>
              </a:rPr>
              <a:t>Lesson Five: Visiting Friends</a:t>
            </a:r>
            <a:endParaRPr lang="zh-CN" altLang="en-US" sz="3200" dirty="0">
              <a:latin typeface="DFKai-SB" charset="0"/>
              <a:ea typeface="DFKai-SB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5" y="149806"/>
            <a:ext cx="1099446" cy="109944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1031" y="1467108"/>
            <a:ext cx="12080969" cy="5287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200" u="sng" dirty="0">
                <a:solidFill>
                  <a:schemeClr val="tx1"/>
                </a:solidFill>
              </a:rPr>
              <a:t>Forms &amp; Accuracy: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en-US" sz="3200" dirty="0">
                <a:solidFill>
                  <a:srgbClr val="009051"/>
                </a:solidFill>
              </a:rPr>
              <a:t>1. </a:t>
            </a:r>
            <a:r>
              <a:rPr 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一下</a:t>
            </a:r>
            <a:r>
              <a:rPr lang="en-US" sz="3200" dirty="0">
                <a:solidFill>
                  <a:srgbClr val="009051"/>
                </a:solidFill>
              </a:rPr>
              <a:t> (</a:t>
            </a:r>
            <a:r>
              <a:rPr lang="en-US" sz="3200" dirty="0" err="1">
                <a:solidFill>
                  <a:srgbClr val="009051"/>
                </a:solidFill>
              </a:rPr>
              <a:t>yí</a:t>
            </a:r>
            <a:r>
              <a:rPr lang="en-US" sz="3200" dirty="0">
                <a:solidFill>
                  <a:srgbClr val="009051"/>
                </a:solidFill>
              </a:rPr>
              <a:t> </a:t>
            </a:r>
            <a:r>
              <a:rPr lang="en-US" sz="3200" dirty="0" err="1">
                <a:solidFill>
                  <a:srgbClr val="009051"/>
                </a:solidFill>
              </a:rPr>
              <a:t>xià</a:t>
            </a:r>
            <a:r>
              <a:rPr lang="en-US" sz="3200" dirty="0">
                <a:solidFill>
                  <a:srgbClr val="009051"/>
                </a:solidFill>
              </a:rPr>
              <a:t>) and </a:t>
            </a:r>
            <a:r>
              <a:rPr 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(一)点儿</a:t>
            </a:r>
            <a:r>
              <a:rPr lang="en-US" sz="3200" dirty="0">
                <a:solidFill>
                  <a:srgbClr val="009051"/>
                </a:solidFill>
              </a:rPr>
              <a:t>(</a:t>
            </a:r>
            <a:r>
              <a:rPr lang="en-US" sz="3200" dirty="0" err="1">
                <a:solidFill>
                  <a:srgbClr val="009051"/>
                </a:solidFill>
              </a:rPr>
              <a:t>yìdiǎnr</a:t>
            </a:r>
            <a:r>
              <a:rPr lang="en-US" sz="3200" dirty="0">
                <a:solidFill>
                  <a:srgbClr val="009051"/>
                </a:solidFill>
              </a:rPr>
              <a:t>) Moderating the Tone of Voice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2. Adjectives as Predicates: Ex </a:t>
            </a:r>
            <a:r>
              <a:rPr lang="zh-TW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很好</a:t>
            </a:r>
            <a:r>
              <a:rPr lang="zh-CN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</a:t>
            </a:r>
            <a:r>
              <a:rPr lang="zh-TW" alt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很漂亮</a:t>
            </a:r>
            <a:endParaRPr lang="en-US" sz="40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3. The Preposition</a:t>
            </a:r>
            <a:r>
              <a:rPr lang="en-US" sz="4000" dirty="0">
                <a:solidFill>
                  <a:srgbClr val="009051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</a:t>
            </a:r>
            <a:r>
              <a:rPr lang="en-US" sz="3200" dirty="0">
                <a:solidFill>
                  <a:srgbClr val="009051"/>
                </a:solidFill>
              </a:rPr>
              <a:t> (</a:t>
            </a:r>
            <a:r>
              <a:rPr lang="en-US" sz="3200" dirty="0" err="1">
                <a:solidFill>
                  <a:srgbClr val="009051"/>
                </a:solidFill>
              </a:rPr>
              <a:t>zài</a:t>
            </a:r>
            <a:r>
              <a:rPr lang="en-US" sz="3200" dirty="0">
                <a:solidFill>
                  <a:srgbClr val="009051"/>
                </a:solidFill>
              </a:rPr>
              <a:t>, at; in ; on)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4. The Particle </a:t>
            </a:r>
            <a:r>
              <a:rPr 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吧</a:t>
            </a:r>
            <a:r>
              <a:rPr lang="en-US" sz="3200" dirty="0">
                <a:solidFill>
                  <a:srgbClr val="009051"/>
                </a:solidFill>
              </a:rPr>
              <a:t> (</a:t>
            </a:r>
            <a:r>
              <a:rPr lang="en-US" sz="3200" dirty="0" err="1">
                <a:solidFill>
                  <a:srgbClr val="009051"/>
                </a:solidFill>
              </a:rPr>
              <a:t>ba</a:t>
            </a:r>
            <a:r>
              <a:rPr lang="en-US" sz="3200" dirty="0">
                <a:solidFill>
                  <a:srgbClr val="009051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5. The Particle </a:t>
            </a:r>
            <a:r>
              <a:rPr 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en-US" sz="3200" dirty="0">
                <a:solidFill>
                  <a:srgbClr val="009051"/>
                </a:solidFill>
              </a:rPr>
              <a:t> (le) (I): </a:t>
            </a:r>
            <a:r>
              <a:rPr lang="en-US" sz="3200" dirty="0">
                <a:solidFill>
                  <a:schemeClr val="tx1"/>
                </a:solidFill>
              </a:rPr>
              <a:t>a. </a:t>
            </a:r>
            <a:r>
              <a:rPr lang="en-US" sz="3200" dirty="0">
                <a:solidFill>
                  <a:srgbClr val="009051"/>
                </a:solidFill>
              </a:rPr>
              <a:t>to signify the occurrence or completion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     an action, or </a:t>
            </a:r>
            <a:r>
              <a:rPr lang="en-US" sz="3200" dirty="0">
                <a:solidFill>
                  <a:schemeClr val="tx1"/>
                </a:solidFill>
              </a:rPr>
              <a:t>b.</a:t>
            </a:r>
            <a:r>
              <a:rPr lang="en-US" sz="3200" dirty="0">
                <a:solidFill>
                  <a:srgbClr val="009051"/>
                </a:solidFill>
              </a:rPr>
              <a:t> to indicate the emergence of a situation.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9051"/>
                </a:solidFill>
              </a:rPr>
              <a:t> 6. The Adverb </a:t>
            </a:r>
            <a:r>
              <a:rPr lang="en-US" sz="40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才</a:t>
            </a:r>
            <a:r>
              <a:rPr lang="en-US" sz="3200" dirty="0">
                <a:solidFill>
                  <a:srgbClr val="009051"/>
                </a:solidFill>
              </a:rPr>
              <a:t> (</a:t>
            </a:r>
            <a:r>
              <a:rPr lang="en-US" sz="3200" dirty="0" err="1">
                <a:solidFill>
                  <a:srgbClr val="009051"/>
                </a:solidFill>
              </a:rPr>
              <a:t>cái</a:t>
            </a:r>
            <a:r>
              <a:rPr lang="en-US" sz="3200" dirty="0">
                <a:solidFill>
                  <a:srgbClr val="009051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93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一瓶</a:t>
            </a:r>
            <a:r>
              <a:rPr lang="zh-CN" altLang="en-US" sz="4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yì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píng</a:t>
            </a:r>
            <a:r>
              <a:rPr lang="zh-CN" altLang="en-US" sz="41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、</a:t>
            </a:r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一杯</a:t>
            </a:r>
            <a:r>
              <a:rPr lang="en-US" altLang="zh-CN" sz="4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yì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 err="1">
                <a:latin typeface="Calibri" charset="0"/>
                <a:ea typeface="Calibri" charset="0"/>
                <a:cs typeface="Calibri" charset="0"/>
              </a:rPr>
              <a:t>bēi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( Measure words)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172059" y="1616850"/>
            <a:ext cx="4347505" cy="476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一瓶</a:t>
            </a:r>
            <a:r>
              <a:rPr lang="zh-CN" altLang="en-US" sz="48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000" dirty="0" err="1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yì</a:t>
            </a:r>
            <a:r>
              <a:rPr lang="en-US" altLang="zh-CN" sz="40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000" dirty="0" err="1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píng</a:t>
            </a:r>
            <a:endParaRPr lang="en-US" altLang="zh-CN" sz="4000" dirty="0">
              <a:solidFill>
                <a:srgbClr val="007935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一杯</a:t>
            </a:r>
            <a:r>
              <a:rPr lang="en-US" altLang="zh-CN" sz="48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000" dirty="0" err="1">
                <a:solidFill>
                  <a:srgbClr val="007935"/>
                </a:solidFill>
                <a:latin typeface="Calibri" charset="0"/>
                <a:cs typeface="Calibri" charset="0"/>
              </a:rPr>
              <a:t>yì</a:t>
            </a:r>
            <a:r>
              <a:rPr lang="en-US" altLang="zh-CN" sz="4000" dirty="0">
                <a:solidFill>
                  <a:srgbClr val="007935"/>
                </a:solidFill>
                <a:latin typeface="Calibri" charset="0"/>
                <a:cs typeface="Calibri" charset="0"/>
              </a:rPr>
              <a:t> </a:t>
            </a:r>
            <a:r>
              <a:rPr lang="en-US" altLang="zh-CN" sz="4000" dirty="0" err="1">
                <a:solidFill>
                  <a:srgbClr val="007935"/>
                </a:solidFill>
                <a:latin typeface="Calibri" charset="0"/>
                <a:cs typeface="Calibri" charset="0"/>
              </a:rPr>
              <a:t>bēi</a:t>
            </a:r>
            <a:endParaRPr lang="en-US" altLang="zh-CN" sz="4000" dirty="0">
              <a:solidFill>
                <a:srgbClr val="007935"/>
              </a:solidFill>
              <a:latin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endParaRPr lang="en-US" altLang="zh-CN" sz="4800" dirty="0"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一罐</a:t>
            </a:r>
            <a:r>
              <a:rPr lang="zh-CN" altLang="en-US" sz="4800" dirty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000" dirty="0" err="1">
                <a:solidFill>
                  <a:srgbClr val="007935"/>
                </a:solidFill>
                <a:latin typeface="Calibri" charset="0"/>
                <a:cs typeface="Calibri" charset="0"/>
              </a:rPr>
              <a:t>yí</a:t>
            </a:r>
            <a:r>
              <a:rPr lang="en-US" sz="4000" dirty="0">
                <a:solidFill>
                  <a:srgbClr val="007935"/>
                </a:solidFill>
                <a:latin typeface="Calibri" charset="0"/>
                <a:cs typeface="Calibri" charset="0"/>
              </a:rPr>
              <a:t> </a:t>
            </a:r>
            <a:r>
              <a:rPr lang="en-US" sz="4000" dirty="0" err="1">
                <a:solidFill>
                  <a:srgbClr val="007935"/>
                </a:solidFill>
                <a:latin typeface="Calibri" charset="0"/>
                <a:cs typeface="Calibri" charset="0"/>
              </a:rPr>
              <a:t>guàn</a:t>
            </a:r>
            <a:endParaRPr lang="en-US" altLang="zh-CN" sz="4000" dirty="0">
              <a:solidFill>
                <a:srgbClr val="007935"/>
              </a:solidFill>
              <a:latin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一壶</a:t>
            </a:r>
            <a:r>
              <a:rPr lang="en-US" altLang="zh-CN" sz="4800" dirty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000" dirty="0" err="1">
                <a:solidFill>
                  <a:srgbClr val="007935"/>
                </a:solidFill>
                <a:latin typeface="Calibri" charset="0"/>
                <a:cs typeface="Calibri" charset="0"/>
              </a:rPr>
              <a:t>yì</a:t>
            </a:r>
            <a:r>
              <a:rPr lang="en-US" sz="4000" dirty="0">
                <a:solidFill>
                  <a:srgbClr val="007935"/>
                </a:solidFill>
                <a:latin typeface="Calibri" charset="0"/>
                <a:cs typeface="Calibri" charset="0"/>
              </a:rPr>
              <a:t> </a:t>
            </a:r>
            <a:r>
              <a:rPr lang="en-US" sz="4000" dirty="0" err="1">
                <a:solidFill>
                  <a:srgbClr val="007935"/>
                </a:solidFill>
                <a:latin typeface="Calibri" charset="0"/>
                <a:cs typeface="Calibri" charset="0"/>
              </a:rPr>
              <a:t>hú</a:t>
            </a:r>
            <a:endParaRPr lang="en-US" altLang="zh-CN" sz="4000" dirty="0">
              <a:solidFill>
                <a:srgbClr val="007935"/>
              </a:solidFill>
              <a:latin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一桶</a:t>
            </a:r>
            <a:r>
              <a:rPr lang="en-US" altLang="zh-CN" sz="4800" dirty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000" dirty="0" err="1">
                <a:solidFill>
                  <a:srgbClr val="007935"/>
                </a:solidFill>
                <a:latin typeface="Calibri" charset="0"/>
                <a:cs typeface="Calibri" charset="0"/>
              </a:rPr>
              <a:t>yì</a:t>
            </a:r>
            <a:r>
              <a:rPr lang="en-US" sz="4000" dirty="0">
                <a:solidFill>
                  <a:srgbClr val="007935"/>
                </a:solidFill>
                <a:latin typeface="Calibri" charset="0"/>
                <a:cs typeface="Calibri" charset="0"/>
              </a:rPr>
              <a:t> </a:t>
            </a:r>
            <a:r>
              <a:rPr lang="en-US" sz="4000" dirty="0" err="1">
                <a:solidFill>
                  <a:srgbClr val="007935"/>
                </a:solidFill>
                <a:latin typeface="Calibri" charset="0"/>
                <a:cs typeface="Calibri" charset="0"/>
              </a:rPr>
              <a:t>tǒng</a:t>
            </a:r>
            <a:endParaRPr lang="en-US" altLang="zh-CN" sz="4000" dirty="0">
              <a:solidFill>
                <a:srgbClr val="007935"/>
              </a:solidFill>
              <a:latin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pic>
        <p:nvPicPr>
          <p:cNvPr id="7" name="Picture 2" descr="https://encrypted-tbn2.gstatic.com/images?q=tbn:ANd9GcSxBBLoFlxS5sYxXZIhlWHpR5kATvPA9F_bsLzr_i5XQmMd-DYt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12" y="1616850"/>
            <a:ext cx="1985661" cy="1508487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60" y="1258504"/>
            <a:ext cx="816416" cy="2330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285" y="4609343"/>
            <a:ext cx="1632653" cy="16326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91" y="4955601"/>
            <a:ext cx="1933107" cy="12863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39" y="4551482"/>
            <a:ext cx="2459459" cy="16366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99" y="3829928"/>
            <a:ext cx="2135653" cy="319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653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喝</a:t>
            </a:r>
            <a:r>
              <a:rPr lang="zh-CN" altLang="en-US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</a:t>
            </a:r>
            <a:r>
              <a:rPr lang="en-US" altLang="zh-CN" sz="4100" dirty="0" err="1">
                <a:latin typeface="Calibri" charset="0"/>
                <a:ea typeface="Calibri" charset="0"/>
                <a:cs typeface="Calibri" charset="0"/>
              </a:rPr>
              <a:t>hē</a:t>
            </a:r>
            <a:r>
              <a:rPr lang="en-US" altLang="zh-CN" sz="4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                                         (to drink)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3699" y="1702666"/>
            <a:ext cx="5790944" cy="476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        </a:t>
            </a:r>
            <a:r>
              <a:rPr lang="zh-CN" altLang="en-US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</a:t>
            </a:r>
            <a:r>
              <a:rPr lang="en-US" altLang="zh-CN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 </a:t>
            </a:r>
            <a:r>
              <a:rPr lang="en-US" altLang="zh-CN" sz="40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hē</a:t>
            </a:r>
            <a:r>
              <a:rPr lang="en-US" altLang="zh-CN" sz="40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Q: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你喜欢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喝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什么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？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A: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我喜欢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喝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______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。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720445" y="1702666"/>
            <a:ext cx="5085142" cy="36502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3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咖啡</a:t>
            </a:r>
            <a:r>
              <a:rPr lang="en-US" altLang="zh-CN" sz="4800" dirty="0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800" dirty="0" err="1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</a:rPr>
              <a:t>āfēi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1D5408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茶</a:t>
            </a:r>
            <a:r>
              <a:rPr lang="en-US" altLang="zh-CN" sz="4800" dirty="0">
                <a:solidFill>
                  <a:srgbClr val="1D5408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800" dirty="0">
                <a:solidFill>
                  <a:srgbClr val="1D5408"/>
                </a:solidFill>
                <a:latin typeface="Calibri" charset="0"/>
                <a:ea typeface="Calibri" charset="0"/>
                <a:cs typeface="Calibri" charset="0"/>
              </a:rPr>
              <a:t>         </a:t>
            </a:r>
            <a:r>
              <a:rPr lang="en-US" sz="4800" dirty="0" err="1">
                <a:solidFill>
                  <a:srgbClr val="1D5408"/>
                </a:solidFill>
              </a:rPr>
              <a:t>chá</a:t>
            </a:r>
            <a:r>
              <a:rPr lang="en-US" sz="4800" dirty="0">
                <a:solidFill>
                  <a:srgbClr val="1D5408"/>
                </a:solidFill>
              </a:rPr>
              <a:t>, </a:t>
            </a:r>
            <a:endParaRPr lang="en-US" altLang="zh-CN" sz="4800" dirty="0">
              <a:solidFill>
                <a:srgbClr val="1D5408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可乐</a:t>
            </a:r>
            <a:r>
              <a:rPr lang="zh-CN" altLang="en-US" sz="4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8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kělè</a:t>
            </a:r>
            <a:endParaRPr lang="en-US" altLang="zh-CN" sz="4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果汁</a:t>
            </a:r>
            <a:r>
              <a:rPr lang="zh-CN" altLang="en-US" sz="4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80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guǒzhī</a:t>
            </a:r>
            <a:r>
              <a:rPr lang="en-US" altLang="zh-CN" sz="4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endParaRPr lang="en-US" sz="4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水 </a:t>
            </a:r>
            <a:r>
              <a:rPr lang="zh-CN" altLang="en-US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zh-CN" alt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 </a:t>
            </a:r>
            <a:r>
              <a:rPr lang="en-US" altLang="zh-CN" sz="48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shuǐ</a:t>
            </a:r>
            <a:endParaRPr lang="en-US" sz="4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841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1848" y="1835583"/>
            <a:ext cx="6445969" cy="476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  </a:t>
            </a:r>
            <a:r>
              <a:rPr lang="en-US" altLang="zh-CN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Nǐ</a:t>
            </a:r>
            <a:r>
              <a:rPr lang="en-US" altLang="zh-CN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xiǎng</a:t>
            </a:r>
            <a:r>
              <a:rPr lang="en-US" altLang="zh-CN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hē</a:t>
            </a:r>
            <a:r>
              <a:rPr lang="en-US" altLang="zh-CN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diǎn</a:t>
            </a:r>
            <a:r>
              <a:rPr lang="en-US" altLang="zh-CN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er</a:t>
            </a:r>
            <a:r>
              <a:rPr lang="en-US" altLang="zh-CN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shénme</a:t>
            </a:r>
            <a:r>
              <a:rPr lang="en-US" altLang="zh-CN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Q: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想喝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(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点儿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)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什么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？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A: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我想喝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______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。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                   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black">
          <a:xfrm>
            <a:off x="15118" y="19908"/>
            <a:ext cx="12176881" cy="97637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想</a:t>
            </a:r>
            <a:r>
              <a:rPr lang="en-US" altLang="zh-CN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5400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en-US" altLang="zh-CN" sz="3600" cap="none" spc="0" dirty="0" err="1">
                <a:solidFill>
                  <a:schemeClr val="tx1"/>
                </a:solidFill>
                <a:latin typeface="Calibri" panose="020F0502020204030204"/>
                <a:ea typeface="SimSun" panose="02010600030101010101" pitchFamily="2" charset="-122"/>
                <a:cs typeface="Kaiti SC" charset="-122"/>
              </a:rPr>
              <a:t>xiǎng</a:t>
            </a:r>
            <a:r>
              <a:rPr lang="en-US" altLang="zh-CN" sz="3600" cap="none" spc="0" dirty="0">
                <a:solidFill>
                  <a:schemeClr val="tx1"/>
                </a:solidFill>
                <a:latin typeface="Calibri" panose="020F0502020204030204"/>
                <a:ea typeface="SimSun" panose="02010600030101010101" pitchFamily="2" charset="-122"/>
                <a:cs typeface="Kaiti SC" charset="-122"/>
              </a:rPr>
              <a:t>		        (would like; want)    modal verb</a:t>
            </a:r>
            <a:endParaRPr lang="en-US" sz="3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281" y="67447"/>
            <a:ext cx="833306" cy="83330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417456" y="2313565"/>
            <a:ext cx="5085142" cy="36502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3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咖啡</a:t>
            </a:r>
            <a:r>
              <a:rPr lang="en-US" altLang="zh-CN" sz="4800" dirty="0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800" dirty="0" err="1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</a:rPr>
              <a:t>āfēi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1D5408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茶</a:t>
            </a:r>
            <a:r>
              <a:rPr lang="en-US" altLang="zh-CN" sz="4800" dirty="0">
                <a:solidFill>
                  <a:srgbClr val="1D5408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800" dirty="0">
                <a:solidFill>
                  <a:srgbClr val="1D5408"/>
                </a:solidFill>
                <a:latin typeface="Calibri" charset="0"/>
                <a:ea typeface="Calibri" charset="0"/>
                <a:cs typeface="Calibri" charset="0"/>
              </a:rPr>
              <a:t>         </a:t>
            </a:r>
            <a:r>
              <a:rPr lang="en-US" sz="4800" dirty="0" err="1">
                <a:solidFill>
                  <a:srgbClr val="1D5408"/>
                </a:solidFill>
              </a:rPr>
              <a:t>chá</a:t>
            </a:r>
            <a:r>
              <a:rPr lang="en-US" sz="4800" dirty="0">
                <a:solidFill>
                  <a:srgbClr val="1D5408"/>
                </a:solidFill>
              </a:rPr>
              <a:t>, </a:t>
            </a:r>
            <a:endParaRPr lang="en-US" altLang="zh-CN" sz="4800" dirty="0">
              <a:solidFill>
                <a:srgbClr val="1D5408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可乐</a:t>
            </a:r>
            <a:r>
              <a:rPr lang="zh-CN" altLang="en-US" sz="4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8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kělè</a:t>
            </a:r>
            <a:endParaRPr lang="en-US" altLang="zh-CN" sz="4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果汁</a:t>
            </a:r>
            <a:r>
              <a:rPr lang="zh-CN" altLang="en-US" sz="4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80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guǒzhī</a:t>
            </a:r>
            <a:r>
              <a:rPr lang="en-US" altLang="zh-CN" sz="4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endParaRPr lang="en-US" sz="4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水 </a:t>
            </a:r>
            <a:r>
              <a:rPr lang="zh-CN" altLang="en-US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zh-CN" alt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 </a:t>
            </a:r>
            <a:r>
              <a:rPr lang="en-US" altLang="zh-CN" sz="48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shuǐ</a:t>
            </a:r>
            <a:endParaRPr lang="en-US" sz="4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845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latin typeface="Calibri" charset="0"/>
                <a:ea typeface="Calibri" charset="0"/>
                <a:cs typeface="Calibri" charset="0"/>
              </a:rPr>
              <a:t>Offer beverages to a guest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1848" y="1835583"/>
            <a:ext cx="6482915" cy="476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  </a:t>
            </a:r>
            <a:r>
              <a:rPr lang="en-US" altLang="zh-CN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Nǐ</a:t>
            </a:r>
            <a:r>
              <a:rPr lang="en-US" altLang="zh-CN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xiǎng</a:t>
            </a:r>
            <a:r>
              <a:rPr lang="en-US" altLang="zh-CN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hē</a:t>
            </a:r>
            <a:r>
              <a:rPr lang="en-US" altLang="zh-CN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diǎn</a:t>
            </a:r>
            <a:r>
              <a:rPr lang="en-US" altLang="zh-CN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er</a:t>
            </a:r>
            <a:r>
              <a:rPr lang="en-US" altLang="zh-CN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shénme</a:t>
            </a:r>
            <a:r>
              <a:rPr lang="en-US" altLang="zh-CN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Q: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你想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喝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(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点儿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)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什么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？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A: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我想喝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______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。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                     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17456" y="2313565"/>
            <a:ext cx="5085142" cy="36502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3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咖啡</a:t>
            </a:r>
            <a:r>
              <a:rPr lang="en-US" altLang="zh-CN" sz="4800" dirty="0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800" dirty="0" err="1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</a:rPr>
              <a:t>āfēi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1D5408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茶</a:t>
            </a:r>
            <a:r>
              <a:rPr lang="en-US" altLang="zh-CN" sz="4800" dirty="0">
                <a:solidFill>
                  <a:srgbClr val="1D5408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800" dirty="0">
                <a:solidFill>
                  <a:srgbClr val="1D5408"/>
                </a:solidFill>
                <a:latin typeface="Calibri" charset="0"/>
                <a:ea typeface="Calibri" charset="0"/>
                <a:cs typeface="Calibri" charset="0"/>
              </a:rPr>
              <a:t>         </a:t>
            </a:r>
            <a:r>
              <a:rPr lang="en-US" sz="4800" dirty="0" err="1">
                <a:solidFill>
                  <a:srgbClr val="1D5408"/>
                </a:solidFill>
              </a:rPr>
              <a:t>chá</a:t>
            </a:r>
            <a:r>
              <a:rPr lang="en-US" sz="4800" dirty="0">
                <a:solidFill>
                  <a:srgbClr val="1D5408"/>
                </a:solidFill>
              </a:rPr>
              <a:t>, </a:t>
            </a:r>
            <a:endParaRPr lang="en-US" altLang="zh-CN" sz="4800" dirty="0">
              <a:solidFill>
                <a:srgbClr val="1D5408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可乐</a:t>
            </a:r>
            <a:r>
              <a:rPr lang="zh-CN" altLang="en-US" sz="4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8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kělè</a:t>
            </a:r>
            <a:endParaRPr lang="en-US" altLang="zh-CN" sz="4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果汁</a:t>
            </a:r>
            <a:r>
              <a:rPr lang="zh-CN" altLang="en-US" sz="4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80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guǒzhī</a:t>
            </a:r>
            <a:r>
              <a:rPr lang="en-US" altLang="zh-CN" sz="4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endParaRPr lang="en-US" sz="4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水 </a:t>
            </a:r>
            <a:r>
              <a:rPr lang="zh-CN" altLang="en-US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zh-CN" alt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 </a:t>
            </a:r>
            <a:r>
              <a:rPr lang="en-US" altLang="zh-CN" sz="48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shuǐ</a:t>
            </a:r>
            <a:endParaRPr lang="en-US" sz="4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577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</a:t>
            </a:r>
            <a:r>
              <a:rPr lang="zh-CN" altLang="en-US" sz="4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100" dirty="0" err="1">
                <a:latin typeface="Calibri" charset="0"/>
                <a:ea typeface="Calibri" charset="0"/>
                <a:cs typeface="Calibri" charset="0"/>
              </a:rPr>
              <a:t>yào</a:t>
            </a:r>
            <a:r>
              <a:rPr lang="en-US" altLang="zh-CN" sz="4900" dirty="0">
                <a:latin typeface="Calibri" charset="0"/>
                <a:ea typeface="Calibri" charset="0"/>
                <a:cs typeface="Calibri" charset="0"/>
              </a:rPr>
              <a:t>                                  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(to want)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1849" y="1820129"/>
            <a:ext cx="5790944" cy="3555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    </a:t>
            </a:r>
            <a:r>
              <a:rPr lang="en-US" altLang="zh-CN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Nǐ</a:t>
            </a:r>
            <a:r>
              <a:rPr lang="en-US" altLang="zh-CN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xiǎng</a:t>
            </a:r>
            <a:r>
              <a:rPr lang="en-US" altLang="zh-CN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hē</a:t>
            </a:r>
            <a:r>
              <a:rPr lang="en-US" altLang="zh-CN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diǎn</a:t>
            </a:r>
            <a:r>
              <a:rPr lang="en-US" altLang="zh-CN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er</a:t>
            </a:r>
            <a:r>
              <a:rPr lang="en-US" altLang="zh-CN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shénme</a:t>
            </a: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Q: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你想喝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(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点儿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)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什么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？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  </a:t>
            </a:r>
            <a:r>
              <a:rPr lang="en-US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Wǒ</a:t>
            </a:r>
            <a:r>
              <a:rPr lang="en-US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yào</a:t>
            </a:r>
            <a:r>
              <a:rPr lang="en-US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yī</a:t>
            </a:r>
            <a:r>
              <a:rPr lang="en-US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</a:t>
            </a:r>
            <a:r>
              <a:rPr lang="en-US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bēi</a:t>
            </a:r>
            <a:r>
              <a:rPr lang="en-US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</a:t>
            </a:r>
            <a:r>
              <a:rPr lang="en-US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kā</a:t>
            </a:r>
            <a:r>
              <a:rPr lang="en-US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sz="32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fēi</a:t>
            </a:r>
            <a:endParaRPr lang="en-US" altLang="zh-CN" sz="32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A: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一杯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咖啡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。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417456" y="2313565"/>
            <a:ext cx="5085142" cy="36502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3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咖啡</a:t>
            </a:r>
            <a:r>
              <a:rPr lang="en-US" altLang="zh-CN" sz="4800" dirty="0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800" dirty="0" err="1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</a:rPr>
              <a:t>āfēi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1D5408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茶</a:t>
            </a:r>
            <a:r>
              <a:rPr lang="en-US" altLang="zh-CN" sz="4800" dirty="0">
                <a:solidFill>
                  <a:srgbClr val="1D5408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800" dirty="0">
                <a:solidFill>
                  <a:srgbClr val="1D5408"/>
                </a:solidFill>
                <a:latin typeface="Calibri" charset="0"/>
                <a:ea typeface="Calibri" charset="0"/>
                <a:cs typeface="Calibri" charset="0"/>
              </a:rPr>
              <a:t>         </a:t>
            </a:r>
            <a:r>
              <a:rPr lang="en-US" sz="4800" dirty="0" err="1">
                <a:solidFill>
                  <a:srgbClr val="1D5408"/>
                </a:solidFill>
              </a:rPr>
              <a:t>chá</a:t>
            </a:r>
            <a:r>
              <a:rPr lang="en-US" sz="4800" dirty="0">
                <a:solidFill>
                  <a:srgbClr val="1D5408"/>
                </a:solidFill>
              </a:rPr>
              <a:t>, </a:t>
            </a:r>
            <a:endParaRPr lang="en-US" altLang="zh-CN" sz="4800" dirty="0">
              <a:solidFill>
                <a:srgbClr val="1D5408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可乐</a:t>
            </a:r>
            <a:r>
              <a:rPr lang="zh-CN" altLang="en-US" sz="4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8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kělè</a:t>
            </a:r>
            <a:endParaRPr lang="en-US" altLang="zh-CN" sz="4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果汁</a:t>
            </a:r>
            <a:r>
              <a:rPr lang="zh-CN" altLang="en-US" sz="4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80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guǒzhī</a:t>
            </a:r>
            <a:r>
              <a:rPr lang="en-US" altLang="zh-CN" sz="4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endParaRPr lang="en-US" sz="4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水 </a:t>
            </a:r>
            <a:r>
              <a:rPr lang="zh-CN" altLang="en-US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zh-CN" alt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 </a:t>
            </a:r>
            <a:r>
              <a:rPr lang="en-US" altLang="zh-CN" sz="48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shuǐ</a:t>
            </a:r>
            <a:endParaRPr lang="en-US" sz="4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73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">
          <a:xfrm>
            <a:off x="15119" y="-53605"/>
            <a:ext cx="12176881" cy="98400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给</a:t>
            </a:r>
            <a:r>
              <a:rPr lang="zh-CN" altLang="en-US" sz="33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</a:t>
            </a:r>
            <a:r>
              <a:rPr lang="en-US" altLang="zh-CN" sz="3700" dirty="0" err="1">
                <a:latin typeface="Calibri" charset="0"/>
                <a:ea typeface="Calibri" charset="0"/>
                <a:cs typeface="Calibri" charset="0"/>
              </a:rPr>
              <a:t>gěi</a:t>
            </a:r>
            <a:r>
              <a:rPr lang="en-US" altLang="zh-CN" sz="37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                              (to give)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88" y="40150"/>
            <a:ext cx="819139" cy="81913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1750" y="1542859"/>
            <a:ext cx="6757231" cy="49261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            </a:t>
            </a:r>
            <a:r>
              <a:rPr lang="en-US" altLang="zh-CN" sz="46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Nǐ</a:t>
            </a:r>
            <a:r>
              <a:rPr lang="en-US" altLang="zh-CN" sz="46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46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xiǎng</a:t>
            </a:r>
            <a:r>
              <a:rPr lang="en-US" altLang="zh-CN" sz="46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46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hē</a:t>
            </a:r>
            <a:r>
              <a:rPr lang="en-US" altLang="zh-CN" sz="46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46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diǎn</a:t>
            </a:r>
            <a:r>
              <a:rPr lang="en-US" altLang="zh-CN" sz="46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46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er</a:t>
            </a:r>
            <a:r>
              <a:rPr lang="en-US" altLang="zh-CN" sz="46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46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shénme</a:t>
            </a:r>
            <a:endParaRPr lang="en-US" altLang="zh-CN" sz="4600" dirty="0">
              <a:solidFill>
                <a:srgbClr val="0070C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63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charset="-122"/>
              </a:rPr>
              <a:t>Q: </a:t>
            </a:r>
            <a:r>
              <a:rPr lang="zh-CN" altLang="en-US" sz="77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你想喝点儿什么</a:t>
            </a:r>
            <a:r>
              <a:rPr lang="zh-CN" altLang="en-US" sz="63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charset="-122"/>
              </a:rPr>
              <a:t>？</a:t>
            </a:r>
            <a:endParaRPr lang="en-US" altLang="zh-CN" sz="63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SimSun" charset="-122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endParaRPr lang="en-US" sz="4800" dirty="0"/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sz="4800" dirty="0"/>
              <a:t>          </a:t>
            </a:r>
            <a:r>
              <a:rPr lang="en-US" sz="4800" dirty="0" err="1">
                <a:solidFill>
                  <a:srgbClr val="0070C0"/>
                </a:solidFill>
              </a:rPr>
              <a:t>Gěi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wǒ</a:t>
            </a:r>
            <a:r>
              <a:rPr lang="en-US" sz="4800" dirty="0">
                <a:solidFill>
                  <a:srgbClr val="0070C0"/>
                </a:solidFill>
              </a:rPr>
              <a:t>   </a:t>
            </a:r>
            <a:r>
              <a:rPr lang="en-US" sz="4800" dirty="0" err="1">
                <a:solidFill>
                  <a:srgbClr val="0070C0"/>
                </a:solidFill>
              </a:rPr>
              <a:t>yī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bēi</a:t>
            </a:r>
            <a:r>
              <a:rPr lang="en-US" sz="4800" dirty="0">
                <a:solidFill>
                  <a:srgbClr val="0070C0"/>
                </a:solidFill>
              </a:rPr>
              <a:t>    </a:t>
            </a:r>
            <a:r>
              <a:rPr lang="en-US" sz="4800" dirty="0" err="1">
                <a:solidFill>
                  <a:srgbClr val="0070C0"/>
                </a:solidFill>
              </a:rPr>
              <a:t>kāfēi</a:t>
            </a:r>
            <a:endParaRPr lang="en-US" altLang="zh-CN" sz="6300" dirty="0">
              <a:solidFill>
                <a:srgbClr val="0070C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63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charset="-122"/>
              </a:rPr>
              <a:t>A: </a:t>
            </a:r>
            <a:r>
              <a:rPr lang="zh-CN" altLang="en-US" sz="77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给</a:t>
            </a:r>
            <a:r>
              <a:rPr lang="zh-CN" altLang="en-US" sz="77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我一杯</a:t>
            </a:r>
            <a:r>
              <a:rPr lang="zh-CN" altLang="en-US" sz="77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咖啡</a:t>
            </a:r>
            <a:r>
              <a:rPr lang="zh-CN" altLang="en-US" sz="63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charset="-122"/>
              </a:rPr>
              <a:t>。</a:t>
            </a:r>
            <a:endParaRPr lang="en-US" altLang="zh-CN" sz="63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SimSun" charset="-122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sz="4800" dirty="0">
                <a:solidFill>
                  <a:srgbClr val="0070C0"/>
                </a:solidFill>
              </a:rPr>
              <a:t>           </a:t>
            </a:r>
            <a:r>
              <a:rPr lang="en-US" sz="4800" dirty="0" err="1">
                <a:solidFill>
                  <a:srgbClr val="0070C0"/>
                </a:solidFill>
              </a:rPr>
              <a:t>Kě</a:t>
            </a:r>
            <a:r>
              <a:rPr lang="en-US" sz="4800" dirty="0">
                <a:solidFill>
                  <a:srgbClr val="0070C0"/>
                </a:solidFill>
              </a:rPr>
              <a:t>  </a:t>
            </a:r>
            <a:r>
              <a:rPr lang="en-US" sz="4800" dirty="0" err="1">
                <a:solidFill>
                  <a:srgbClr val="0070C0"/>
                </a:solidFill>
              </a:rPr>
              <a:t>yǐ</a:t>
            </a:r>
            <a:r>
              <a:rPr lang="en-US" sz="4800" dirty="0">
                <a:solidFill>
                  <a:srgbClr val="0070C0"/>
                </a:solidFill>
              </a:rPr>
              <a:t> ma?         </a:t>
            </a:r>
            <a:r>
              <a:rPr lang="en-US" sz="4800" dirty="0" err="1">
                <a:solidFill>
                  <a:srgbClr val="0070C0"/>
                </a:solidFill>
              </a:rPr>
              <a:t>Xiè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xiè</a:t>
            </a:r>
            <a:endParaRPr lang="en-US" altLang="zh-CN" sz="4800" dirty="0">
              <a:solidFill>
                <a:srgbClr val="0070C0"/>
              </a:solidFill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zh-CN" altLang="en-US" sz="63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charset="-122"/>
              </a:rPr>
              <a:t>  </a:t>
            </a:r>
            <a:r>
              <a:rPr lang="en-US" altLang="zh-CN" sz="63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charset="-122"/>
              </a:rPr>
              <a:t> </a:t>
            </a:r>
            <a:r>
              <a:rPr lang="zh-CN" altLang="en-US" sz="77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可以吗？谢谢</a:t>
            </a:r>
            <a:r>
              <a:rPr lang="zh-CN" altLang="en-US" sz="63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SimSun" charset="-122"/>
              </a:rPr>
              <a:t>！</a:t>
            </a:r>
            <a:r>
              <a:rPr lang="en-US" altLang="zh-CN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     </a:t>
            </a:r>
            <a:r>
              <a:rPr lang="zh-CN" altLang="en-US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 </a:t>
            </a:r>
            <a:endParaRPr lang="en-US" altLang="zh-CN" sz="40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592947" y="1860983"/>
            <a:ext cx="5085142" cy="36502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3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咖啡</a:t>
            </a:r>
            <a:r>
              <a:rPr lang="en-US" altLang="zh-CN" sz="4800" dirty="0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800" dirty="0" err="1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</a:rPr>
              <a:t>āfēi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1D5408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茶</a:t>
            </a:r>
            <a:r>
              <a:rPr lang="en-US" altLang="zh-CN" sz="4800" dirty="0">
                <a:solidFill>
                  <a:srgbClr val="1D5408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800" dirty="0">
                <a:solidFill>
                  <a:srgbClr val="1D5408"/>
                </a:solidFill>
                <a:latin typeface="Calibri" charset="0"/>
                <a:ea typeface="Calibri" charset="0"/>
                <a:cs typeface="Calibri" charset="0"/>
              </a:rPr>
              <a:t>         </a:t>
            </a:r>
            <a:r>
              <a:rPr lang="en-US" sz="4800" dirty="0" err="1">
                <a:solidFill>
                  <a:srgbClr val="1D5408"/>
                </a:solidFill>
              </a:rPr>
              <a:t>chá</a:t>
            </a:r>
            <a:r>
              <a:rPr lang="en-US" sz="4800" dirty="0">
                <a:solidFill>
                  <a:srgbClr val="1D5408"/>
                </a:solidFill>
              </a:rPr>
              <a:t>, </a:t>
            </a:r>
            <a:endParaRPr lang="en-US" altLang="zh-CN" sz="4800" dirty="0">
              <a:solidFill>
                <a:srgbClr val="1D5408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可乐</a:t>
            </a:r>
            <a:r>
              <a:rPr lang="zh-CN" altLang="en-US" sz="4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8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kělè</a:t>
            </a:r>
            <a:endParaRPr lang="en-US" altLang="zh-CN" sz="4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果汁</a:t>
            </a:r>
            <a:r>
              <a:rPr lang="zh-CN" altLang="en-US" sz="4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80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guǒzhī</a:t>
            </a:r>
            <a:r>
              <a:rPr lang="en-US" altLang="zh-CN" sz="4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endParaRPr lang="en-US" sz="4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水 </a:t>
            </a:r>
            <a:r>
              <a:rPr lang="zh-CN" altLang="en-US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zh-CN" alt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 </a:t>
            </a:r>
            <a:r>
              <a:rPr lang="en-US" altLang="zh-CN" sz="48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shuǐ</a:t>
            </a:r>
            <a:endParaRPr lang="en-US" sz="4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994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">
          <a:xfrm>
            <a:off x="15119" y="28283"/>
            <a:ext cx="12176881" cy="98400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0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可以</a:t>
            </a:r>
            <a:r>
              <a:rPr lang="en-US" altLang="zh-CN" sz="6000" dirty="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rPr>
              <a:t>    </a:t>
            </a:r>
            <a:r>
              <a:rPr lang="en-US" sz="4100" cap="none" spc="0" dirty="0" err="1">
                <a:solidFill>
                  <a:schemeClr val="tx1"/>
                </a:solidFill>
                <a:latin typeface="Calibri" panose="020F0502020204030204"/>
              </a:rPr>
              <a:t>Kě</a:t>
            </a:r>
            <a:r>
              <a:rPr lang="en-US" sz="4100" cap="none" spc="0" dirty="0">
                <a:solidFill>
                  <a:schemeClr val="tx1"/>
                </a:solidFill>
                <a:latin typeface="Calibri" panose="020F0502020204030204"/>
              </a:rPr>
              <a:t>  </a:t>
            </a:r>
            <a:r>
              <a:rPr lang="en-US" sz="4100" cap="none" spc="0" dirty="0" err="1">
                <a:solidFill>
                  <a:schemeClr val="tx1"/>
                </a:solidFill>
                <a:latin typeface="Calibri" panose="020F0502020204030204"/>
              </a:rPr>
              <a:t>yǐ</a:t>
            </a:r>
            <a:r>
              <a:rPr lang="en-US" altLang="zh-CN" sz="33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                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(can; may)     modal verb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88" y="40150"/>
            <a:ext cx="819139" cy="81913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9045" y="1205122"/>
            <a:ext cx="8745647" cy="44567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       </a:t>
            </a:r>
            <a:r>
              <a:rPr lang="en-US" altLang="zh-CN" sz="4400" dirty="0" err="1">
                <a:solidFill>
                  <a:srgbClr val="0070C0"/>
                </a:solidFill>
              </a:rPr>
              <a:t>Kě</a:t>
            </a:r>
            <a:r>
              <a:rPr lang="en-US" altLang="zh-CN" sz="4400" dirty="0">
                <a:solidFill>
                  <a:srgbClr val="0070C0"/>
                </a:solidFill>
              </a:rPr>
              <a:t>  </a:t>
            </a:r>
            <a:r>
              <a:rPr lang="en-US" altLang="zh-CN" sz="4400" dirty="0" err="1">
                <a:solidFill>
                  <a:srgbClr val="0070C0"/>
                </a:solidFill>
              </a:rPr>
              <a:t>yǐ</a:t>
            </a:r>
            <a:r>
              <a:rPr lang="en-US" altLang="zh-CN" sz="4400" dirty="0">
                <a:solidFill>
                  <a:srgbClr val="0070C0"/>
                </a:solidFill>
              </a:rPr>
              <a:t>  </a:t>
            </a:r>
            <a:r>
              <a:rPr lang="en-US" altLang="zh-CN" sz="4400" dirty="0" err="1">
                <a:solidFill>
                  <a:srgbClr val="0070C0"/>
                </a:solidFill>
              </a:rPr>
              <a:t>g</a:t>
            </a:r>
            <a:r>
              <a:rPr lang="en-US" sz="4400" dirty="0" err="1">
                <a:solidFill>
                  <a:srgbClr val="0070C0"/>
                </a:solidFill>
              </a:rPr>
              <a:t>ěi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wǒ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yī</a:t>
            </a:r>
            <a:r>
              <a:rPr lang="en-US" sz="4400" dirty="0">
                <a:solidFill>
                  <a:srgbClr val="0070C0"/>
                </a:solidFill>
              </a:rPr>
              <a:t>  </a:t>
            </a:r>
            <a:r>
              <a:rPr lang="en-US" sz="4400" dirty="0" err="1">
                <a:solidFill>
                  <a:srgbClr val="0070C0"/>
                </a:solidFill>
              </a:rPr>
              <a:t>bēi</a:t>
            </a:r>
            <a:r>
              <a:rPr lang="en-US" sz="4400" dirty="0">
                <a:solidFill>
                  <a:srgbClr val="0070C0"/>
                </a:solidFill>
              </a:rPr>
              <a:t>    </a:t>
            </a:r>
            <a:r>
              <a:rPr lang="en-US" sz="4400" dirty="0" err="1">
                <a:solidFill>
                  <a:srgbClr val="0070C0"/>
                </a:solidFill>
              </a:rPr>
              <a:t>kāfēi</a:t>
            </a:r>
            <a:r>
              <a:rPr lang="en-US" sz="4400" dirty="0">
                <a:solidFill>
                  <a:srgbClr val="0070C0"/>
                </a:solidFill>
              </a:rPr>
              <a:t> ma</a:t>
            </a:r>
            <a:endParaRPr lang="en-US" altLang="zh-CN" sz="6000" dirty="0">
              <a:solidFill>
                <a:srgbClr val="0070C0"/>
              </a:solidFill>
              <a:ea typeface="SimSun" charset="-122"/>
              <a:cs typeface="SimSun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6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</a:t>
            </a:r>
            <a:r>
              <a:rPr lang="zh-CN" altLang="en-US" sz="6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可以</a:t>
            </a:r>
            <a:r>
              <a:rPr lang="zh-CN" altLang="en-US" sz="6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给</a:t>
            </a:r>
            <a:r>
              <a:rPr lang="zh-CN" altLang="en-US" sz="6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我一杯</a:t>
            </a:r>
            <a:r>
              <a:rPr lang="zh-CN" altLang="en-US" sz="6400" u="sng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咖啡</a:t>
            </a:r>
            <a:r>
              <a:rPr lang="zh-CN" altLang="en-US" sz="6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吗？</a:t>
            </a:r>
            <a:endParaRPr lang="en-US" altLang="zh-CN" sz="6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4800" dirty="0">
                <a:solidFill>
                  <a:srgbClr val="0070C0"/>
                </a:solidFill>
              </a:rPr>
              <a:t>       </a:t>
            </a:r>
            <a:endParaRPr lang="en-US" sz="4800" dirty="0"/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3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  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4400" dirty="0">
                <a:solidFill>
                  <a:srgbClr val="0070C0"/>
                </a:solidFill>
              </a:rPr>
              <a:t>         </a:t>
            </a:r>
            <a:r>
              <a:rPr lang="en-US" altLang="zh-CN" sz="4400" dirty="0" err="1">
                <a:solidFill>
                  <a:srgbClr val="0070C0"/>
                </a:solidFill>
              </a:rPr>
              <a:t>Hǎo</a:t>
            </a:r>
            <a:r>
              <a:rPr lang="en-US" altLang="zh-CN" sz="4400" dirty="0">
                <a:solidFill>
                  <a:srgbClr val="0070C0"/>
                </a:solidFill>
              </a:rPr>
              <a:t> de</a:t>
            </a:r>
            <a:r>
              <a:rPr lang="zh-CN" altLang="en-US" sz="4400" dirty="0">
                <a:solidFill>
                  <a:srgbClr val="0070C0"/>
                </a:solidFill>
              </a:rPr>
              <a:t>        </a:t>
            </a:r>
            <a:r>
              <a:rPr lang="en-US" altLang="zh-CN" sz="4400" dirty="0" err="1">
                <a:solidFill>
                  <a:srgbClr val="0070C0"/>
                </a:solidFill>
              </a:rPr>
              <a:t>méi</a:t>
            </a:r>
            <a:r>
              <a:rPr lang="en-US" altLang="zh-CN" sz="4400" dirty="0">
                <a:solidFill>
                  <a:srgbClr val="0070C0"/>
                </a:solidFill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</a:rPr>
              <a:t>wèntí</a:t>
            </a:r>
            <a:endParaRPr lang="en-US" altLang="zh-CN" sz="4400" dirty="0">
              <a:solidFill>
                <a:srgbClr val="0070C0"/>
              </a:solidFill>
            </a:endParaRPr>
          </a:p>
          <a:p>
            <a:pPr marL="0" lvl="4" indent="0">
              <a:lnSpc>
                <a:spcPct val="11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5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</a:t>
            </a:r>
            <a:r>
              <a:rPr lang="zh-CN" altLang="en-US" sz="5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zh-CN" altLang="en-US" sz="6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好的／没问题。</a:t>
            </a:r>
            <a:endParaRPr lang="en-US" altLang="zh-CN" sz="6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984522" y="1851661"/>
            <a:ext cx="2479735" cy="42301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5400" dirty="0">
                <a:solidFill>
                  <a:schemeClr val="accent3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咖啡</a:t>
            </a:r>
            <a:r>
              <a:rPr lang="en-US" altLang="zh-CN" sz="5400" dirty="0">
                <a:solidFill>
                  <a:schemeClr val="accent3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        </a:t>
            </a: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5400" dirty="0">
                <a:solidFill>
                  <a:srgbClr val="1D5408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茶</a:t>
            </a:r>
            <a:r>
              <a:rPr lang="en-US" altLang="zh-CN" sz="5400" dirty="0">
                <a:solidFill>
                  <a:srgbClr val="1D5408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5400" dirty="0">
                <a:solidFill>
                  <a:srgbClr val="1D5408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           </a:t>
            </a:r>
            <a:r>
              <a:rPr lang="en-US" sz="5400" dirty="0">
                <a:solidFill>
                  <a:srgbClr val="1D540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altLang="zh-CN" sz="5400" dirty="0">
              <a:solidFill>
                <a:srgbClr val="1D5408"/>
              </a:solidFill>
              <a:latin typeface="KaiTi" panose="02010609060101010101" pitchFamily="49" charset="-122"/>
              <a:ea typeface="KaiTi" panose="02010609060101010101" pitchFamily="49" charset="-122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可乐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      </a:t>
            </a:r>
            <a:endParaRPr lang="en-US" altLang="zh-CN" sz="54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5400" dirty="0">
                <a:solidFill>
                  <a:schemeClr val="accent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果汁</a:t>
            </a:r>
            <a:r>
              <a:rPr lang="zh-CN" altLang="en-US" sz="5400" dirty="0">
                <a:solidFill>
                  <a:schemeClr val="accent1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      </a:t>
            </a:r>
            <a:r>
              <a:rPr lang="en-US" altLang="zh-CN" sz="5400" dirty="0">
                <a:solidFill>
                  <a:schemeClr val="accent1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     </a:t>
            </a:r>
            <a:endParaRPr lang="en-US" sz="54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水  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      </a:t>
            </a:r>
            <a:r>
              <a:rPr lang="zh-CN" altLang="en-US" sz="5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</a:t>
            </a:r>
            <a:endParaRPr lang="en-US" sz="54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37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">
          <a:xfrm>
            <a:off x="15119" y="1811"/>
            <a:ext cx="12176881" cy="98400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0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可以</a:t>
            </a:r>
            <a:r>
              <a:rPr lang="en-US" altLang="zh-CN" sz="60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   </a:t>
            </a:r>
            <a:r>
              <a:rPr lang="en-US" sz="4100" cap="none" spc="0" dirty="0" err="1">
                <a:solidFill>
                  <a:schemeClr val="tx1"/>
                </a:solidFill>
                <a:latin typeface="Calibri" panose="020F0502020204030204"/>
              </a:rPr>
              <a:t>Kě</a:t>
            </a:r>
            <a:r>
              <a:rPr lang="en-US" sz="4100" cap="none" spc="0" dirty="0">
                <a:solidFill>
                  <a:schemeClr val="tx1"/>
                </a:solidFill>
                <a:latin typeface="Calibri" panose="020F0502020204030204"/>
              </a:rPr>
              <a:t>  </a:t>
            </a:r>
            <a:r>
              <a:rPr lang="en-US" sz="4100" cap="none" spc="0" dirty="0" err="1">
                <a:solidFill>
                  <a:schemeClr val="tx1"/>
                </a:solidFill>
                <a:latin typeface="Calibri" panose="020F0502020204030204"/>
              </a:rPr>
              <a:t>yǐ</a:t>
            </a:r>
            <a:r>
              <a:rPr lang="en-US" altLang="zh-CN" sz="33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          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(can; may)     modal verb</a:t>
            </a:r>
            <a:endParaRPr lang="en-US" sz="3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88" y="40150"/>
            <a:ext cx="819139" cy="81913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34580" y="1205121"/>
            <a:ext cx="6757231" cy="5523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32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                </a:t>
            </a:r>
            <a:r>
              <a:rPr lang="en-US" altLang="zh-CN" sz="67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Nǐ</a:t>
            </a:r>
            <a:r>
              <a:rPr lang="en-US" altLang="zh-CN" sz="67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67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xiǎng</a:t>
            </a:r>
            <a:r>
              <a:rPr lang="en-US" altLang="zh-CN" sz="67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67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hē</a:t>
            </a:r>
            <a:r>
              <a:rPr lang="en-US" altLang="zh-CN" sz="67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67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diǎn</a:t>
            </a:r>
            <a:r>
              <a:rPr lang="en-US" altLang="zh-CN" sz="67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67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er</a:t>
            </a:r>
            <a:r>
              <a:rPr lang="en-US" altLang="zh-CN" sz="67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67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shénme</a:t>
            </a:r>
            <a:endParaRPr lang="en-US" altLang="zh-CN" sz="6700" dirty="0">
              <a:solidFill>
                <a:srgbClr val="0070C0"/>
              </a:solidFill>
              <a:ea typeface="SimSun" charset="-122"/>
              <a:cs typeface="SimSun" charset="-122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8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 </a:t>
            </a:r>
            <a:r>
              <a:rPr lang="zh-CN" altLang="en-US" sz="93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你想喝点儿什么？</a:t>
            </a:r>
            <a:endParaRPr lang="en-US" altLang="zh-CN" sz="93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8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 </a:t>
            </a:r>
            <a:r>
              <a:rPr lang="zh-CN" altLang="en-US" sz="93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zh-CN" altLang="en-US" sz="9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想</a:t>
            </a:r>
            <a:r>
              <a:rPr lang="zh-CN" altLang="en-US" sz="93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喝一杯可乐。</a:t>
            </a:r>
            <a:endParaRPr lang="en-US" altLang="zh-CN" sz="93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       </a:t>
            </a:r>
            <a:r>
              <a:rPr lang="en-US" sz="48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Wǒ</a:t>
            </a:r>
            <a:r>
              <a:rPr lang="en-US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sz="48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yào</a:t>
            </a:r>
            <a:r>
              <a:rPr lang="en-US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 </a:t>
            </a:r>
            <a:r>
              <a:rPr lang="en-US" sz="48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yī</a:t>
            </a:r>
            <a:r>
              <a:rPr lang="en-US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</a:t>
            </a:r>
            <a:r>
              <a:rPr lang="en-US" sz="48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bēi</a:t>
            </a:r>
            <a:r>
              <a:rPr lang="en-US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  </a:t>
            </a:r>
            <a:r>
              <a:rPr lang="en-US" sz="48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kā</a:t>
            </a:r>
            <a:r>
              <a:rPr lang="en-US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sz="48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fēi</a:t>
            </a: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8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 </a:t>
            </a:r>
            <a:r>
              <a:rPr lang="zh-CN" altLang="en-US" sz="93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zh-CN" altLang="en-US" sz="9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要</a:t>
            </a:r>
            <a:r>
              <a:rPr lang="zh-CN" altLang="en-US" sz="93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一杯</a:t>
            </a:r>
            <a:r>
              <a:rPr lang="zh-CN" altLang="en-US" sz="9300" u="sng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咖啡</a:t>
            </a:r>
            <a:r>
              <a:rPr lang="zh-CN" altLang="en-US" sz="93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93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endParaRPr lang="en-US" sz="4800" dirty="0"/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sz="4800" dirty="0"/>
              <a:t>          </a:t>
            </a:r>
            <a:r>
              <a:rPr lang="en-US" sz="4800" dirty="0" err="1">
                <a:solidFill>
                  <a:srgbClr val="0070C0"/>
                </a:solidFill>
              </a:rPr>
              <a:t>Gěi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wǒ</a:t>
            </a:r>
            <a:r>
              <a:rPr lang="en-US" sz="4800" dirty="0">
                <a:solidFill>
                  <a:srgbClr val="0070C0"/>
                </a:solidFill>
              </a:rPr>
              <a:t>   </a:t>
            </a:r>
            <a:r>
              <a:rPr lang="en-US" sz="4800" dirty="0" err="1">
                <a:solidFill>
                  <a:srgbClr val="0070C0"/>
                </a:solidFill>
              </a:rPr>
              <a:t>yī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bēi</a:t>
            </a:r>
            <a:r>
              <a:rPr lang="en-US" sz="4800" dirty="0">
                <a:solidFill>
                  <a:srgbClr val="0070C0"/>
                </a:solidFill>
              </a:rPr>
              <a:t>    </a:t>
            </a:r>
            <a:r>
              <a:rPr lang="en-US" sz="4800" dirty="0" err="1">
                <a:solidFill>
                  <a:srgbClr val="0070C0"/>
                </a:solidFill>
              </a:rPr>
              <a:t>kāfēi</a:t>
            </a:r>
            <a:endParaRPr lang="en-US" altLang="zh-CN" sz="6300" dirty="0">
              <a:solidFill>
                <a:srgbClr val="0070C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altLang="zh-CN" sz="8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 </a:t>
            </a:r>
            <a:r>
              <a:rPr lang="zh-CN" altLang="en-US" sz="93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给</a:t>
            </a:r>
            <a:r>
              <a:rPr lang="zh-CN" altLang="en-US" sz="93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我一杯</a:t>
            </a:r>
            <a:r>
              <a:rPr lang="zh-CN" altLang="en-US" sz="9300" u="sng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咖啡</a:t>
            </a:r>
            <a:r>
              <a:rPr lang="zh-CN" altLang="en-US" sz="93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93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sz="4800" dirty="0">
                <a:solidFill>
                  <a:srgbClr val="0070C0"/>
                </a:solidFill>
              </a:rPr>
              <a:t>           </a:t>
            </a:r>
            <a:r>
              <a:rPr lang="en-US" sz="4800" dirty="0" err="1">
                <a:solidFill>
                  <a:srgbClr val="0070C0"/>
                </a:solidFill>
              </a:rPr>
              <a:t>Kě</a:t>
            </a:r>
            <a:r>
              <a:rPr lang="en-US" sz="4800" dirty="0">
                <a:solidFill>
                  <a:srgbClr val="0070C0"/>
                </a:solidFill>
              </a:rPr>
              <a:t>  </a:t>
            </a:r>
            <a:r>
              <a:rPr lang="en-US" sz="4800" dirty="0" err="1">
                <a:solidFill>
                  <a:srgbClr val="0070C0"/>
                </a:solidFill>
              </a:rPr>
              <a:t>yǐ</a:t>
            </a:r>
            <a:r>
              <a:rPr lang="en-US" sz="4800" dirty="0">
                <a:solidFill>
                  <a:srgbClr val="0070C0"/>
                </a:solidFill>
              </a:rPr>
              <a:t> ma?         </a:t>
            </a:r>
            <a:r>
              <a:rPr lang="en-US" sz="4800" dirty="0" err="1">
                <a:solidFill>
                  <a:srgbClr val="0070C0"/>
                </a:solidFill>
              </a:rPr>
              <a:t>Xiè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xiè</a:t>
            </a:r>
            <a:endParaRPr lang="en-US" altLang="zh-CN" sz="4800" dirty="0">
              <a:solidFill>
                <a:srgbClr val="0070C0"/>
              </a:solidFill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zh-CN" altLang="en-US" sz="6300" dirty="0">
                <a:solidFill>
                  <a:srgbClr val="0070C0"/>
                </a:solidFill>
                <a:latin typeface="SimSun" charset="-122"/>
                <a:ea typeface="SimSun" charset="-122"/>
                <a:cs typeface="SimSun" charset="-122"/>
              </a:rPr>
              <a:t>  </a:t>
            </a:r>
            <a:r>
              <a:rPr lang="en-US" altLang="zh-CN" sz="6300" dirty="0">
                <a:solidFill>
                  <a:srgbClr val="0070C0"/>
                </a:solidFill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zh-CN" altLang="en-US" sz="93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可以</a:t>
            </a:r>
            <a:r>
              <a:rPr lang="zh-CN" altLang="en-US" sz="93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吗？谢谢！</a:t>
            </a:r>
            <a:r>
              <a:rPr lang="en-US" altLang="zh-CN" sz="93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      </a:t>
            </a:r>
            <a:r>
              <a:rPr lang="zh-CN" altLang="en-US" sz="93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  </a:t>
            </a:r>
            <a:endParaRPr lang="en-US" altLang="zh-CN" sz="93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417456" y="2313565"/>
            <a:ext cx="5085142" cy="36502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3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咖啡</a:t>
            </a:r>
            <a:r>
              <a:rPr lang="en-US" altLang="zh-CN" sz="4800" dirty="0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800" dirty="0" err="1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</a:rPr>
              <a:t>āfēi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1D5408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茶</a:t>
            </a:r>
            <a:r>
              <a:rPr lang="en-US" altLang="zh-CN" sz="4800" dirty="0">
                <a:solidFill>
                  <a:srgbClr val="1D5408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800" dirty="0">
                <a:solidFill>
                  <a:srgbClr val="1D5408"/>
                </a:solidFill>
                <a:latin typeface="Calibri" charset="0"/>
                <a:ea typeface="Calibri" charset="0"/>
                <a:cs typeface="Calibri" charset="0"/>
              </a:rPr>
              <a:t>         </a:t>
            </a:r>
            <a:r>
              <a:rPr lang="en-US" sz="4800" dirty="0" err="1">
                <a:solidFill>
                  <a:srgbClr val="1D5408"/>
                </a:solidFill>
              </a:rPr>
              <a:t>chá</a:t>
            </a:r>
            <a:r>
              <a:rPr lang="en-US" sz="4800" dirty="0">
                <a:solidFill>
                  <a:srgbClr val="1D5408"/>
                </a:solidFill>
              </a:rPr>
              <a:t>, </a:t>
            </a:r>
            <a:endParaRPr lang="en-US" altLang="zh-CN" sz="4800" dirty="0">
              <a:solidFill>
                <a:srgbClr val="1D5408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可乐</a:t>
            </a:r>
            <a:r>
              <a:rPr lang="zh-CN" altLang="en-US" sz="4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8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kělè</a:t>
            </a:r>
            <a:endParaRPr lang="en-US" altLang="zh-CN" sz="4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果汁</a:t>
            </a:r>
            <a:r>
              <a:rPr lang="zh-CN" altLang="en-US" sz="4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80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guǒzhī</a:t>
            </a:r>
            <a:r>
              <a:rPr lang="en-US" altLang="zh-CN" sz="4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endParaRPr lang="en-US" sz="4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水 </a:t>
            </a:r>
            <a:r>
              <a:rPr lang="zh-CN" altLang="en-US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zh-CN" alt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 </a:t>
            </a:r>
            <a:r>
              <a:rPr lang="en-US" altLang="zh-CN" sz="48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shuǐ</a:t>
            </a:r>
            <a:endParaRPr lang="en-US" sz="4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926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吧</a:t>
            </a:r>
            <a:r>
              <a:rPr lang="zh-CN" altLang="en-US" sz="33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en-US" altLang="zh-CN" sz="33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en-US" altLang="zh-CN" sz="4100" dirty="0" err="1">
                <a:latin typeface="Calibri" charset="0"/>
                <a:ea typeface="Calibri" charset="0"/>
                <a:cs typeface="Calibri" charset="0"/>
              </a:rPr>
              <a:t>bā</a:t>
            </a:r>
            <a:r>
              <a:rPr lang="en-US" altLang="zh-CN" sz="4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 </a:t>
            </a:r>
            <a:r>
              <a:rPr lang="en-US" altLang="zh-CN" sz="2900" dirty="0">
                <a:latin typeface="Calibri" charset="0"/>
                <a:ea typeface="Calibri" charset="0"/>
                <a:cs typeface="Calibri" charset="0"/>
              </a:rPr>
              <a:t>(a sentence-final “suggestion” particle)</a:t>
            </a:r>
            <a:endParaRPr lang="en-US" sz="29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5725" y="1262604"/>
            <a:ext cx="7155509" cy="5485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                </a:t>
            </a:r>
            <a:r>
              <a:rPr lang="en-US" altLang="zh-CN" sz="40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hē</a:t>
            </a:r>
            <a:r>
              <a:rPr lang="en-US" altLang="zh-CN" sz="40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diǎnr</a:t>
            </a:r>
            <a:endParaRPr lang="en-US" altLang="zh-CN" sz="40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 </a:t>
            </a:r>
            <a:r>
              <a:rPr lang="zh-CN" altLang="en-US" sz="4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你们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想喝点儿什么？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A1: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我想喝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咖啡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            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 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       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       </a:t>
            </a:r>
            <a:r>
              <a:rPr lang="en-US" altLang="zh-CN" sz="4800" dirty="0" err="1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ba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           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A2: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我喝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茶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吧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A3: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我喝</a:t>
            </a:r>
            <a:r>
              <a:rPr lang="zh-CN" altLang="en-US" sz="48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可乐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吧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。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0F9DB2A-BEBC-2449-9D33-C16556DEF59D}"/>
              </a:ext>
            </a:extLst>
          </p:cNvPr>
          <p:cNvSpPr txBox="1">
            <a:spLocks noChangeArrowheads="1"/>
          </p:cNvSpPr>
          <p:nvPr/>
        </p:nvSpPr>
        <p:spPr>
          <a:xfrm>
            <a:off x="6604622" y="2893328"/>
            <a:ext cx="5200965" cy="38289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4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咖啡</a:t>
            </a:r>
            <a:r>
              <a:rPr lang="en-US" altLang="zh-CN" sz="4800" dirty="0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       </a:t>
            </a:r>
            <a:r>
              <a:rPr lang="en-US" altLang="zh-CN" sz="4800" dirty="0" err="1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</a:rPr>
              <a:t>āfēi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茶</a:t>
            </a:r>
            <a:r>
              <a:rPr lang="en-US" altLang="zh-CN" sz="4800" dirty="0">
                <a:solidFill>
                  <a:srgbClr val="1D5408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   </a:t>
            </a:r>
            <a:r>
              <a:rPr lang="en-US" altLang="zh-CN" sz="4800" dirty="0">
                <a:solidFill>
                  <a:srgbClr val="1D5408"/>
                </a:solidFill>
                <a:latin typeface="Calibri" charset="0"/>
                <a:ea typeface="Calibri" charset="0"/>
                <a:cs typeface="Calibri" charset="0"/>
              </a:rPr>
              <a:t>    </a:t>
            </a:r>
            <a:r>
              <a:rPr lang="en-US" sz="4800" dirty="0" err="1">
                <a:solidFill>
                  <a:srgbClr val="1D5408"/>
                </a:solidFill>
              </a:rPr>
              <a:t>chá</a:t>
            </a:r>
            <a:r>
              <a:rPr lang="en-US" sz="4800" dirty="0">
                <a:solidFill>
                  <a:srgbClr val="1D5408"/>
                </a:solidFill>
              </a:rPr>
              <a:t> </a:t>
            </a:r>
            <a:endParaRPr lang="en-US" sz="4800" dirty="0">
              <a:solidFill>
                <a:srgbClr val="1D5408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可乐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 </a:t>
            </a:r>
            <a:r>
              <a:rPr lang="zh-CN" altLang="en-US" sz="4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  </a:t>
            </a:r>
            <a:r>
              <a:rPr lang="en-US" altLang="zh-CN" sz="48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kělè</a:t>
            </a:r>
            <a:endParaRPr lang="en-US" sz="4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果汁</a:t>
            </a:r>
            <a:r>
              <a:rPr lang="zh-CN" altLang="en-US" sz="4800" dirty="0">
                <a:solidFill>
                  <a:schemeClr val="accent1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zh-CN" altLang="en-US" sz="4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80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guǒzhī</a:t>
            </a:r>
            <a:r>
              <a:rPr lang="en-US" altLang="zh-CN" sz="4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水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    </a:t>
            </a:r>
            <a:r>
              <a:rPr lang="zh-CN" alt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shuǐ</a:t>
            </a:r>
            <a:endParaRPr lang="en-US" altLang="zh-CN" sz="4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554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吧</a:t>
            </a:r>
            <a:r>
              <a:rPr lang="zh-CN" altLang="en-US" sz="33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en-US" altLang="zh-CN" sz="33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 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100" dirty="0" err="1">
                <a:latin typeface="Calibri" charset="0"/>
                <a:ea typeface="Calibri" charset="0"/>
                <a:cs typeface="Calibri" charset="0"/>
              </a:rPr>
              <a:t>bā</a:t>
            </a:r>
            <a:r>
              <a:rPr lang="en-US" altLang="zh-CN" sz="4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300" dirty="0">
                <a:latin typeface="Calibri" charset="0"/>
                <a:ea typeface="Calibri" charset="0"/>
                <a:cs typeface="Calibri" charset="0"/>
              </a:rPr>
              <a:t>     </a:t>
            </a:r>
            <a:r>
              <a:rPr lang="en-US" altLang="zh-CN" sz="2900" dirty="0">
                <a:latin typeface="Calibri" charset="0"/>
                <a:ea typeface="Calibri" charset="0"/>
                <a:cs typeface="Calibri" charset="0"/>
              </a:rPr>
              <a:t>(a sentence-final “suggestion” particle)</a:t>
            </a:r>
            <a:endParaRPr lang="en-US" sz="29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9813" y="2547537"/>
            <a:ext cx="10500032" cy="4602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500" dirty="0" err="1">
                <a:solidFill>
                  <a:srgbClr val="0070C0"/>
                </a:solidFill>
                <a:ea typeface="Kaiti TC" charset="-120"/>
                <a:cs typeface="Kaiti TC" charset="-120"/>
              </a:rPr>
              <a:t>Wǒmen</a:t>
            </a:r>
            <a:r>
              <a:rPr lang="en-US" altLang="zh-CN" sz="35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								</a:t>
            </a:r>
            <a:r>
              <a:rPr lang="en-US" altLang="zh-CN" sz="3500" dirty="0" err="1">
                <a:solidFill>
                  <a:srgbClr val="0070C0"/>
                </a:solidFill>
                <a:ea typeface="Kaiti TC" charset="-120"/>
                <a:cs typeface="Kaiti TC" charset="-120"/>
              </a:rPr>
              <a:t>ba</a:t>
            </a:r>
            <a:endParaRPr lang="en-US" altLang="zh-CN" sz="3500" dirty="0">
              <a:solidFill>
                <a:srgbClr val="0070C0"/>
              </a:solidFill>
              <a:ea typeface="Kaiti TC" charset="-120"/>
              <a:cs typeface="Kaiti TC" charset="-12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我们</a:t>
            </a:r>
            <a:r>
              <a:rPr lang="en-US" altLang="zh-CN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_________________________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吧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!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        </a:t>
            </a:r>
            <a:r>
              <a:rPr lang="zh-CN" altLang="en-US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回家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	</a:t>
            </a:r>
            <a:r>
              <a:rPr lang="en-US" altLang="zh-CN" sz="39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3900" dirty="0" err="1">
                <a:solidFill>
                  <a:srgbClr val="0070C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huí</a:t>
            </a:r>
            <a:r>
              <a:rPr lang="en-US" altLang="zh-CN" sz="3900" dirty="0">
                <a:solidFill>
                  <a:srgbClr val="0070C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 </a:t>
            </a:r>
            <a:r>
              <a:rPr lang="en-US" altLang="zh-CN" sz="3900" dirty="0" err="1">
                <a:solidFill>
                  <a:srgbClr val="0070C0"/>
                </a:solidFill>
                <a:latin typeface="Calibri" panose="020F0502020204030204" pitchFamily="34" charset="0"/>
                <a:ea typeface="Kaiti TC" charset="-120"/>
                <a:cs typeface="Calibri" panose="020F0502020204030204" pitchFamily="34" charset="0"/>
              </a:rPr>
              <a:t>jiā</a:t>
            </a:r>
            <a:endParaRPr lang="en-US" altLang="zh-CN" sz="3900" dirty="0">
              <a:solidFill>
                <a:srgbClr val="0070C0"/>
              </a:solidFill>
              <a:latin typeface="Calibri" panose="020F0502020204030204" pitchFamily="34" charset="0"/>
              <a:ea typeface="Kaiti TC" charset="-120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        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去看电影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39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39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qù</a:t>
            </a:r>
            <a:r>
              <a:rPr lang="en-US" altLang="zh-CN" sz="39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9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kàn</a:t>
            </a:r>
            <a:r>
              <a:rPr lang="en-US" altLang="zh-CN" sz="39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9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diànyving</a:t>
            </a:r>
            <a:endParaRPr lang="en-US" altLang="zh-CN" sz="3900" dirty="0">
              <a:solidFill>
                <a:srgbClr val="0070C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        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去喝咖啡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39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39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qù</a:t>
            </a:r>
            <a:r>
              <a:rPr lang="en-US" altLang="zh-CN" sz="39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9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hē</a:t>
            </a:r>
            <a:r>
              <a:rPr lang="en-US" altLang="zh-CN" sz="39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9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kā</a:t>
            </a:r>
            <a:r>
              <a:rPr lang="en-US" altLang="zh-CN" sz="39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9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fēi</a:t>
            </a:r>
            <a:endParaRPr lang="en-US" altLang="zh-CN" sz="3900" dirty="0">
              <a:solidFill>
                <a:srgbClr val="0070C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        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去打球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r>
              <a:rPr lang="en-US" altLang="zh-CN" sz="39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	</a:t>
            </a:r>
            <a:r>
              <a:rPr lang="en-US" altLang="zh-CN" sz="39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qù</a:t>
            </a:r>
            <a:r>
              <a:rPr lang="en-US" altLang="zh-CN" sz="39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9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dǎ</a:t>
            </a:r>
            <a:r>
              <a:rPr lang="en-US" altLang="zh-CN" sz="39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9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qiú</a:t>
            </a:r>
            <a:endParaRPr lang="en-US" altLang="zh-CN" sz="3900" dirty="0">
              <a:solidFill>
                <a:srgbClr val="0070C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去吃中国菜</a:t>
            </a:r>
            <a:r>
              <a:rPr lang="en-US" altLang="zh-CN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	</a:t>
            </a:r>
            <a:r>
              <a:rPr lang="en-US" altLang="zh-CN" sz="39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qù</a:t>
            </a:r>
            <a:r>
              <a:rPr lang="en-US" altLang="zh-CN" sz="39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9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chī</a:t>
            </a:r>
            <a:r>
              <a:rPr lang="en-US" altLang="zh-CN" sz="39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9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zhōngguó</a:t>
            </a:r>
            <a:r>
              <a:rPr lang="en-US" altLang="zh-CN" sz="39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9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cài</a:t>
            </a:r>
            <a:r>
              <a:rPr lang="en-US" altLang="zh-CN" sz="39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 </a:t>
            </a:r>
            <a:r>
              <a:rPr lang="zh-CN" altLang="en-US" sz="39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</a:t>
            </a:r>
            <a:r>
              <a:rPr lang="en-US" altLang="zh-CN" sz="39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117" y="1286951"/>
            <a:ext cx="11913026" cy="9938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Tx/>
              <a:buNone/>
            </a:pP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Practice</a:t>
            </a:r>
            <a:r>
              <a:rPr lang="zh-CN" altLang="en-US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 </a:t>
            </a:r>
            <a:r>
              <a:rPr lang="en-US" altLang="zh-CN" sz="3600" dirty="0">
                <a:solidFill>
                  <a:srgbClr val="0070C0"/>
                </a:solidFill>
                <a:ea typeface="Kaiti TC" charset="-120"/>
                <a:cs typeface="Kaiti TC" charset="-120"/>
              </a:rPr>
              <a:t>using 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吧</a:t>
            </a:r>
            <a:r>
              <a:rPr lang="en-US" altLang="zh-CN" sz="4800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ba</a:t>
            </a:r>
            <a:r>
              <a:rPr lang="en-US" altLang="zh-CN" sz="40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zh-CN" sz="3600" dirty="0">
                <a:solidFill>
                  <a:srgbClr val="007935"/>
                </a:solidFill>
                <a:latin typeface="Calibri" charset="0"/>
                <a:ea typeface="Calibri" charset="0"/>
                <a:cs typeface="Calibri" charset="0"/>
              </a:rPr>
              <a:t>to soften the tone.</a:t>
            </a:r>
            <a:endParaRPr lang="en-US" altLang="zh-CN" sz="3600" dirty="0">
              <a:solidFill>
                <a:srgbClr val="007935"/>
              </a:solidFill>
              <a:ea typeface="Kaiti TC" charset="-120"/>
              <a:cs typeface="Kaiti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625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868" y="1249252"/>
            <a:ext cx="5191588" cy="5528836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-1" y="29191"/>
            <a:ext cx="12115801" cy="13295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       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kàn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péng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yǒu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第五课：看朋友 </a:t>
            </a:r>
            <a:r>
              <a:rPr lang="en-US" sz="3200" kern="0" dirty="0">
                <a:solidFill>
                  <a:prstClr val="black"/>
                </a:solidFill>
                <a:latin typeface="Calibri" pitchFamily="34" charset="0"/>
              </a:rPr>
              <a:t>Lesson Five: Visiting Friends</a:t>
            </a:r>
            <a:endParaRPr lang="zh-CN" altLang="en-US" sz="3200" dirty="0">
              <a:latin typeface="DFKai-SB" charset="0"/>
              <a:ea typeface="DFKai-SB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5" y="149806"/>
            <a:ext cx="1099446" cy="10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294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930"/>
            <a:ext cx="12191999" cy="103021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altLang="zh-CN" sz="4000" dirty="0">
                <a:latin typeface="+mn-lt"/>
                <a:ea typeface="宋体" pitchFamily="2" charset="-122"/>
              </a:rPr>
              <a:t>Chinese &amp; English        </a:t>
            </a:r>
            <a:r>
              <a:rPr lang="en-US" altLang="zh-CN" sz="4000" dirty="0">
                <a:solidFill>
                  <a:srgbClr val="C00000"/>
                </a:solidFill>
                <a:latin typeface="+mn-lt"/>
                <a:ea typeface="宋体" pitchFamily="2" charset="-122"/>
              </a:rPr>
              <a:t>Exclamations (Interjections)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64" y="98307"/>
            <a:ext cx="721062" cy="721062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63487" y="1659885"/>
            <a:ext cx="4505406" cy="3538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呀！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Ya</a:t>
            </a:r>
            <a:endParaRPr lang="en-US" altLang="zh-CN" sz="3600" dirty="0">
              <a:solidFill>
                <a:srgbClr val="0070C0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啊！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喂！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Wéi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72726" y="1586574"/>
            <a:ext cx="5662700" cy="46982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4800" dirty="0">
                <a:solidFill>
                  <a:srgbClr val="0070C0"/>
                </a:solidFill>
              </a:rPr>
              <a:t>Ah!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4800" dirty="0">
                <a:solidFill>
                  <a:srgbClr val="0070C0"/>
                </a:solidFill>
              </a:rPr>
              <a:t>Ha!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4800" dirty="0">
                <a:solidFill>
                  <a:srgbClr val="0070C0"/>
                </a:solidFill>
              </a:rPr>
              <a:t>Boo!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4800" dirty="0">
                <a:solidFill>
                  <a:srgbClr val="0070C0"/>
                </a:solidFill>
              </a:rPr>
              <a:t>Duh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4800" dirty="0">
                <a:solidFill>
                  <a:srgbClr val="0070C0"/>
                </a:solidFill>
              </a:rPr>
              <a:t>Gee!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4800" dirty="0">
                <a:solidFill>
                  <a:srgbClr val="0070C0"/>
                </a:solidFill>
              </a:rPr>
              <a:t>Hey!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4800" dirty="0">
                <a:solidFill>
                  <a:srgbClr val="0070C0"/>
                </a:solidFill>
              </a:rPr>
              <a:t>Wow!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4800" dirty="0">
                <a:solidFill>
                  <a:srgbClr val="0070C0"/>
                </a:solidFill>
              </a:rPr>
              <a:t>Yikes!</a:t>
            </a:r>
          </a:p>
          <a:p>
            <a:pPr marL="0" lvl="0" indent="0">
              <a:spcBef>
                <a:spcPct val="20000"/>
              </a:spcBef>
              <a:buClrTx/>
              <a:buNone/>
            </a:pPr>
            <a:endParaRPr lang="en-US" altLang="zh-CN" sz="4800" dirty="0">
              <a:solidFill>
                <a:srgbClr val="0070C0"/>
              </a:solidFill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endParaRPr lang="en-US" altLang="zh-CN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930"/>
            <a:ext cx="12191999" cy="1148425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zh-CN" altLang="en-US" sz="80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</a:t>
            </a:r>
            <a:r>
              <a:rPr lang="en-US" altLang="zh-CN" sz="8000" dirty="0">
                <a:latin typeface="Kaiti TC" charset="-120"/>
                <a:ea typeface="Kaiti TC" charset="-120"/>
                <a:cs typeface="Kaiti TC" charset="-120"/>
              </a:rPr>
              <a:t>   </a:t>
            </a:r>
            <a:r>
              <a:rPr lang="en-US" altLang="zh-CN" sz="4000" dirty="0" err="1">
                <a:latin typeface="+mn-lt"/>
                <a:ea typeface="宋体" pitchFamily="2" charset="-122"/>
              </a:rPr>
              <a:t>hěn</a:t>
            </a:r>
            <a:r>
              <a:rPr lang="en-US" altLang="zh-CN" sz="4000" dirty="0">
                <a:latin typeface="+mn-lt"/>
                <a:ea typeface="宋体" pitchFamily="2" charset="-122"/>
              </a:rPr>
              <a:t>  </a:t>
            </a:r>
            <a:r>
              <a:rPr lang="en-US" altLang="zh-CN" sz="5400" dirty="0">
                <a:ea typeface="Kaiti TC" charset="-120"/>
                <a:cs typeface="Kaiti TC" charset="-120"/>
              </a:rPr>
              <a:t>   				</a:t>
            </a:r>
            <a:r>
              <a:rPr lang="en-US" altLang="zh-CN" sz="4000" dirty="0">
                <a:latin typeface="+mn-lt"/>
                <a:ea typeface="宋体" pitchFamily="2" charset="-122"/>
              </a:rPr>
              <a:t>(very)    adverb</a:t>
            </a:r>
            <a:endParaRPr lang="en-US" sz="40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14" y="212525"/>
            <a:ext cx="801233" cy="801233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6603" y="1486114"/>
            <a:ext cx="10830320" cy="5129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Tx/>
              <a:buNone/>
            </a:pPr>
            <a:r>
              <a:rPr lang="en-US" altLang="zh-CN" sz="4300" dirty="0">
                <a:solidFill>
                  <a:schemeClr val="tx1"/>
                </a:solidFill>
                <a:ea typeface="Kaiti TC" charset="-120"/>
                <a:cs typeface="Kaiti TC" charset="-120"/>
              </a:rPr>
              <a:t>Adjectives as Predicates (modified by</a:t>
            </a:r>
            <a:r>
              <a:rPr lang="zh-CN" altLang="en-US" sz="6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</a:t>
            </a:r>
            <a:r>
              <a:rPr lang="en-US" altLang="zh-CN" sz="4000" dirty="0">
                <a:solidFill>
                  <a:prstClr val="black"/>
                </a:solidFill>
                <a:ea typeface="Kaiti TC" charset="-120"/>
                <a:cs typeface="Kaiti TC" charset="-120"/>
              </a:rPr>
              <a:t>)</a:t>
            </a:r>
            <a:endParaRPr lang="en-US" altLang="zh-CN" sz="4300" dirty="0">
              <a:solidFill>
                <a:schemeClr val="tx1"/>
              </a:solidFill>
              <a:ea typeface="Kaiti TC" charset="-120"/>
              <a:cs typeface="Kaiti TC" charset="-120"/>
            </a:endParaRPr>
          </a:p>
          <a:p>
            <a:pPr>
              <a:spcBef>
                <a:spcPct val="20000"/>
              </a:spcBef>
              <a:buClrTx/>
            </a:pPr>
            <a:r>
              <a:rPr lang="zh-CN" altLang="en-US" sz="6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</a:t>
            </a:r>
            <a:r>
              <a:rPr lang="zh-CN" altLang="en-US" sz="6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</a:t>
            </a:r>
            <a:r>
              <a:rPr lang="zh-CN" altLang="en-US" sz="6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好</a:t>
            </a:r>
            <a:r>
              <a:rPr lang="zh-CN" altLang="en-US" sz="40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。     </a:t>
            </a:r>
            <a:endParaRPr lang="en-US" altLang="zh-CN" sz="40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>
              <a:spcBef>
                <a:spcPct val="20000"/>
              </a:spcBef>
              <a:buClrTx/>
            </a:pPr>
            <a:r>
              <a:rPr lang="zh-CN" altLang="en-US" sz="6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</a:t>
            </a:r>
            <a:r>
              <a:rPr lang="zh-CN" altLang="en-US" sz="6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</a:t>
            </a:r>
            <a:r>
              <a:rPr lang="zh-CN" altLang="en-US" sz="6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漂亮。</a:t>
            </a:r>
            <a:endParaRPr lang="en-US" altLang="zh-CN" sz="6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>
              <a:spcBef>
                <a:spcPct val="20000"/>
              </a:spcBef>
              <a:buClrTx/>
            </a:pPr>
            <a:r>
              <a:rPr lang="zh-CN" altLang="en-US" sz="6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她</a:t>
            </a:r>
            <a:r>
              <a:rPr lang="zh-CN" altLang="en-US" sz="6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</a:t>
            </a:r>
            <a:r>
              <a:rPr lang="zh-CN" altLang="en-US" sz="6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高。</a:t>
            </a:r>
            <a:endParaRPr lang="en-US" altLang="zh-CN" sz="6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>
              <a:spcBef>
                <a:spcPct val="20000"/>
              </a:spcBef>
              <a:buClrTx/>
            </a:pPr>
            <a:r>
              <a:rPr lang="zh-CN" altLang="en-US" sz="6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你们学校</a:t>
            </a:r>
            <a:r>
              <a:rPr lang="zh-CN" altLang="en-US" sz="6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</a:t>
            </a:r>
            <a:r>
              <a:rPr lang="zh-CN" altLang="en-US" sz="6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大。</a:t>
            </a:r>
            <a:endParaRPr lang="en-US" sz="40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en-US" sz="4000" dirty="0">
                <a:solidFill>
                  <a:srgbClr val="0070C0"/>
                </a:solidFill>
              </a:rPr>
              <a:t> </a:t>
            </a:r>
            <a:endParaRPr lang="en-US" altLang="zh-CN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472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930"/>
            <a:ext cx="12191999" cy="1148425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zh-CN" altLang="en-US" sz="80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</a:t>
            </a:r>
            <a:r>
              <a:rPr lang="en-US" altLang="zh-CN" sz="80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8000" dirty="0"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en-US" altLang="zh-CN" sz="4000" dirty="0" err="1">
                <a:latin typeface="+mn-lt"/>
                <a:ea typeface="宋体" pitchFamily="2" charset="-122"/>
              </a:rPr>
              <a:t>hěn</a:t>
            </a:r>
            <a:r>
              <a:rPr lang="en-US" altLang="zh-CN" sz="4000" dirty="0">
                <a:latin typeface="+mn-lt"/>
                <a:ea typeface="宋体" pitchFamily="2" charset="-122"/>
              </a:rPr>
              <a:t>  </a:t>
            </a:r>
            <a:r>
              <a:rPr lang="en-US" altLang="zh-CN" sz="5400" dirty="0">
                <a:ea typeface="Kaiti TC" charset="-120"/>
                <a:cs typeface="Kaiti TC" charset="-120"/>
              </a:rPr>
              <a:t>   				</a:t>
            </a:r>
            <a:r>
              <a:rPr lang="en-US" altLang="zh-CN" sz="4000" dirty="0">
                <a:latin typeface="+mn-lt"/>
                <a:ea typeface="宋体" pitchFamily="2" charset="-122"/>
              </a:rPr>
              <a:t>(very)    adverb</a:t>
            </a:r>
            <a:endParaRPr lang="en-US" sz="40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14" y="212525"/>
            <a:ext cx="801233" cy="801233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2748" y="1416842"/>
            <a:ext cx="10830320" cy="5316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Tx/>
              <a:buNone/>
            </a:pPr>
            <a:r>
              <a:rPr lang="en-US" altLang="zh-CN" sz="4300" dirty="0">
                <a:solidFill>
                  <a:schemeClr val="tx1"/>
                </a:solidFill>
                <a:ea typeface="Kaiti TC" charset="-120"/>
                <a:cs typeface="Kaiti TC" charset="-120"/>
              </a:rPr>
              <a:t>When forming a question with an adjective as the predicate, </a:t>
            </a:r>
            <a:r>
              <a:rPr lang="zh-CN" altLang="en-US" sz="6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</a:t>
            </a:r>
            <a:r>
              <a:rPr lang="en-US" altLang="zh-CN" sz="4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 </a:t>
            </a:r>
            <a:r>
              <a:rPr lang="en-US" altLang="zh-CN" sz="4000" dirty="0">
                <a:solidFill>
                  <a:prstClr val="black"/>
                </a:solidFill>
                <a:ea typeface="Kaiti TC" charset="-120"/>
                <a:cs typeface="Kaiti TC" charset="-120"/>
              </a:rPr>
              <a:t>is not used.</a:t>
            </a:r>
            <a:endParaRPr lang="en-US" altLang="zh-CN" sz="4300" dirty="0">
              <a:solidFill>
                <a:schemeClr val="tx1"/>
              </a:solidFill>
              <a:ea typeface="Kaiti TC" charset="-120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en-US" altLang="zh-CN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 </a:t>
            </a:r>
            <a:r>
              <a:rPr lang="zh-CN" altLang="en-US" sz="6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你家大</a:t>
            </a:r>
            <a:r>
              <a:rPr lang="zh-CN" altLang="en-US" sz="6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吗</a:t>
            </a:r>
            <a:r>
              <a:rPr lang="zh-CN" altLang="en-US" sz="6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？</a:t>
            </a:r>
            <a:endParaRPr lang="en-US" altLang="zh-CN" sz="6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A1:</a:t>
            </a:r>
            <a:r>
              <a:rPr lang="zh-CN" altLang="en-US" sz="6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我家</a:t>
            </a:r>
            <a:r>
              <a:rPr lang="zh-CN" altLang="en-US" sz="6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</a:t>
            </a:r>
            <a:r>
              <a:rPr lang="zh-CN" altLang="en-US" sz="6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大。</a:t>
            </a:r>
            <a:endParaRPr lang="en-US" sz="40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5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A2:</a:t>
            </a:r>
            <a:r>
              <a:rPr lang="zh-CN" altLang="en-US" sz="7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我家</a:t>
            </a:r>
            <a:r>
              <a:rPr lang="zh-CN" altLang="en-US" sz="7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</a:t>
            </a:r>
            <a:r>
              <a:rPr lang="zh-CN" altLang="en-US" sz="7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小。</a:t>
            </a:r>
            <a:endParaRPr lang="en-US" altLang="zh-CN" sz="40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r>
              <a:rPr lang="en-US" altLang="zh-CN" sz="5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A3:</a:t>
            </a:r>
            <a:r>
              <a:rPr lang="zh-CN" altLang="en-US" sz="7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我家不大，</a:t>
            </a:r>
            <a:r>
              <a:rPr lang="zh-CN" altLang="en-US" sz="72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</a:t>
            </a:r>
            <a:r>
              <a:rPr lang="zh-CN" altLang="en-US" sz="7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小。</a:t>
            </a:r>
            <a:endParaRPr lang="en-US" altLang="zh-CN" sz="72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endParaRPr lang="en-US" altLang="zh-CN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818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930"/>
            <a:ext cx="12191999" cy="1148425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zh-CN" altLang="en-US" sz="8000" dirty="0"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</a:t>
            </a:r>
            <a:r>
              <a:rPr lang="en-US" altLang="zh-CN" sz="8000" dirty="0">
                <a:latin typeface="Kaiti TC" charset="-120"/>
                <a:ea typeface="Kaiti TC" charset="-120"/>
                <a:cs typeface="Kaiti TC" charset="-120"/>
              </a:rPr>
              <a:t>   </a:t>
            </a:r>
            <a:r>
              <a:rPr lang="en-US" altLang="zh-CN" sz="4000" dirty="0" err="1">
                <a:latin typeface="+mn-lt"/>
                <a:ea typeface="宋体" pitchFamily="2" charset="-122"/>
              </a:rPr>
              <a:t>hěn</a:t>
            </a:r>
            <a:r>
              <a:rPr lang="en-US" altLang="zh-CN" sz="4000" dirty="0">
                <a:latin typeface="+mn-lt"/>
                <a:ea typeface="宋体" pitchFamily="2" charset="-122"/>
              </a:rPr>
              <a:t>  </a:t>
            </a:r>
            <a:r>
              <a:rPr lang="en-US" altLang="zh-CN" sz="5400" dirty="0">
                <a:ea typeface="Kaiti TC" charset="-120"/>
                <a:cs typeface="Kaiti TC" charset="-120"/>
              </a:rPr>
              <a:t>   				</a:t>
            </a:r>
            <a:r>
              <a:rPr lang="en-US" altLang="zh-CN" sz="4000" dirty="0">
                <a:latin typeface="+mn-lt"/>
                <a:ea typeface="宋体" pitchFamily="2" charset="-122"/>
              </a:rPr>
              <a:t>(very)    adverb</a:t>
            </a:r>
            <a:endParaRPr lang="en-US" sz="40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14" y="212525"/>
            <a:ext cx="801233" cy="801233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2748" y="1416842"/>
            <a:ext cx="10830320" cy="5316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Tx/>
              <a:buNone/>
            </a:pPr>
            <a:r>
              <a:rPr lang="en-US" altLang="zh-CN" sz="4300" dirty="0">
                <a:solidFill>
                  <a:schemeClr val="tx1"/>
                </a:solidFill>
                <a:ea typeface="Kaiti TC" charset="-120"/>
                <a:cs typeface="Kaiti TC" charset="-120"/>
              </a:rPr>
              <a:t>When forming a question with an adjective as the predicate, </a:t>
            </a:r>
            <a:r>
              <a:rPr lang="zh-CN" altLang="en-US" sz="64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</a:t>
            </a:r>
            <a:r>
              <a:rPr lang="en-US" altLang="zh-CN" sz="4000" dirty="0">
                <a:solidFill>
                  <a:prstClr val="black"/>
                </a:solidFill>
                <a:ea typeface="Kaiti TC" charset="-120"/>
                <a:cs typeface="Kaiti TC" charset="-120"/>
              </a:rPr>
              <a:t> is not used.</a:t>
            </a:r>
            <a:endParaRPr lang="en-US" altLang="zh-CN" sz="4300" dirty="0">
              <a:solidFill>
                <a:schemeClr val="tx1"/>
              </a:solidFill>
              <a:ea typeface="Kaiti TC" charset="-120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en-US" altLang="zh-CN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Q:</a:t>
            </a:r>
            <a:r>
              <a:rPr lang="zh-CN" altLang="en-US" sz="6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你爸爸</a:t>
            </a:r>
            <a:r>
              <a:rPr lang="zh-TW" altLang="en-US" sz="6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高</a:t>
            </a:r>
            <a:r>
              <a:rPr lang="zh-CN" altLang="en-US" sz="6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吗</a:t>
            </a:r>
            <a:r>
              <a:rPr lang="zh-CN" altLang="en-US" sz="6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？</a:t>
            </a:r>
            <a:endParaRPr lang="en-US" altLang="zh-CN" sz="6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en-US" altLang="zh-CN" sz="52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A:</a:t>
            </a:r>
            <a:r>
              <a:rPr lang="zh-CN" altLang="en-US" sz="6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他</a:t>
            </a:r>
            <a:r>
              <a:rPr lang="zh-TW" altLang="en-US" sz="66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很高。</a:t>
            </a:r>
            <a:endParaRPr lang="en-US" sz="6600" dirty="0">
              <a:solidFill>
                <a:srgbClr val="007935"/>
              </a:solidFill>
              <a:latin typeface="KaiTi" panose="02010609060101010101" pitchFamily="49" charset="-122"/>
              <a:ea typeface="KaiTi" panose="02010609060101010101" pitchFamily="49" charset="-122"/>
              <a:cs typeface="Kaiti TC" charset="-120"/>
            </a:endParaRPr>
          </a:p>
          <a:p>
            <a:pPr marL="0" lvl="0" indent="0">
              <a:spcBef>
                <a:spcPct val="20000"/>
              </a:spcBef>
              <a:buClrTx/>
              <a:buNone/>
            </a:pPr>
            <a:endParaRPr lang="en-US" altLang="zh-CN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1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6412" y="129746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3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Indicates the occurrence or completion of an action or event.</a:t>
            </a:r>
          </a:p>
          <a:p>
            <a:pPr marL="739775" lvl="8" indent="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了</a:t>
            </a:r>
            <a:r>
              <a:rPr lang="zh-CN" altLang="it-IT" sz="4900" dirty="0"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 </a:t>
            </a:r>
            <a:r>
              <a:rPr lang="zh-CN" altLang="en-US" sz="49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 </a:t>
            </a:r>
            <a:r>
              <a:rPr lang="it-IT" altLang="zh-CN" sz="3700" dirty="0">
                <a:latin typeface="Calibri" charset="0"/>
                <a:ea typeface="Calibri" charset="0"/>
                <a:cs typeface="Calibri" charset="0"/>
              </a:rPr>
              <a:t>le 			(Chienese </a:t>
            </a:r>
            <a:r>
              <a:rPr lang="en-US" altLang="zh-CN" sz="4000" dirty="0">
                <a:latin typeface="Calibri" charset="0"/>
                <a:ea typeface="Calibri" charset="0"/>
                <a:cs typeface="Calibri" charset="0"/>
              </a:rPr>
              <a:t>particle</a:t>
            </a:r>
            <a:r>
              <a:rPr lang="it-IT" altLang="zh-CN" sz="3700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37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135686"/>
            <a:ext cx="972487" cy="97248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6412" y="2461598"/>
            <a:ext cx="6804097" cy="4895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4000" dirty="0">
                <a:solidFill>
                  <a:srgbClr val="0070C0"/>
                </a:solidFill>
              </a:rPr>
              <a:t>      </a:t>
            </a:r>
            <a:r>
              <a:rPr lang="en-US" sz="4000" dirty="0" err="1">
                <a:solidFill>
                  <a:srgbClr val="0070C0"/>
                </a:solidFill>
              </a:rPr>
              <a:t>Nǐ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hē</a:t>
            </a:r>
            <a:r>
              <a:rPr lang="en-US" sz="4000" dirty="0">
                <a:solidFill>
                  <a:srgbClr val="0070C0"/>
                </a:solidFill>
              </a:rPr>
              <a:t>  </a:t>
            </a:r>
            <a:r>
              <a:rPr lang="en-US" sz="4000" dirty="0">
                <a:solidFill>
                  <a:srgbClr val="FF0000"/>
                </a:solidFill>
              </a:rPr>
              <a:t>le</a:t>
            </a:r>
            <a:r>
              <a:rPr lang="en-US" sz="4000" dirty="0">
                <a:solidFill>
                  <a:srgbClr val="0070C0"/>
                </a:solidFill>
              </a:rPr>
              <a:t>  </a:t>
            </a:r>
            <a:r>
              <a:rPr lang="en-US" sz="4000" dirty="0" err="1">
                <a:solidFill>
                  <a:srgbClr val="317F13"/>
                </a:solidFill>
              </a:rPr>
              <a:t>jǐ</a:t>
            </a:r>
            <a:r>
              <a:rPr lang="en-US" sz="4000" dirty="0">
                <a:solidFill>
                  <a:srgbClr val="317F13"/>
                </a:solidFill>
              </a:rPr>
              <a:t> </a:t>
            </a:r>
            <a:r>
              <a:rPr lang="en-US" sz="4000" dirty="0">
                <a:solidFill>
                  <a:srgbClr val="0070C0"/>
                </a:solidFill>
              </a:rPr>
              <a:t>  </a:t>
            </a:r>
            <a:r>
              <a:rPr lang="en-US" sz="4000" dirty="0" err="1">
                <a:solidFill>
                  <a:srgbClr val="0070C0"/>
                </a:solidFill>
              </a:rPr>
              <a:t>bēi</a:t>
            </a:r>
            <a:endParaRPr lang="en-US" altLang="zh-CN" sz="40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Q: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你喝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了</a:t>
            </a:r>
            <a:r>
              <a:rPr lang="zh-CN" altLang="en-US" sz="5400" dirty="0">
                <a:solidFill>
                  <a:srgbClr val="317F13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几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杯</a:t>
            </a:r>
            <a:r>
              <a:rPr lang="en-US" altLang="zh-CN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___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？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4400" dirty="0">
                <a:solidFill>
                  <a:srgbClr val="0070C0"/>
                </a:solidFill>
              </a:rPr>
              <a:t>     </a:t>
            </a:r>
            <a:r>
              <a:rPr lang="en-US" sz="4000" dirty="0" err="1">
                <a:solidFill>
                  <a:srgbClr val="0070C0"/>
                </a:solidFill>
              </a:rPr>
              <a:t>Wǒ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hē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le</a:t>
            </a:r>
            <a:r>
              <a:rPr lang="en-US" sz="4000" dirty="0">
                <a:solidFill>
                  <a:srgbClr val="0070C0"/>
                </a:solidFill>
              </a:rPr>
              <a:t>          </a:t>
            </a:r>
            <a:r>
              <a:rPr lang="en-US" sz="4000" dirty="0" err="1">
                <a:solidFill>
                  <a:srgbClr val="0070C0"/>
                </a:solidFill>
              </a:rPr>
              <a:t>bēi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endParaRPr lang="en-US" altLang="zh-CN" sz="40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A: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我喝</a:t>
            </a:r>
            <a:r>
              <a:rPr lang="zh-CN" altLang="en-US" sz="5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了</a:t>
            </a:r>
            <a:r>
              <a:rPr lang="en-US" altLang="zh-CN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___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杯</a:t>
            </a:r>
            <a:r>
              <a:rPr lang="en-US" altLang="zh-CN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___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。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CAA28D0-A687-1440-A045-5CD14CE7AC02}"/>
              </a:ext>
            </a:extLst>
          </p:cNvPr>
          <p:cNvSpPr txBox="1">
            <a:spLocks noChangeArrowheads="1"/>
          </p:cNvSpPr>
          <p:nvPr/>
        </p:nvSpPr>
        <p:spPr>
          <a:xfrm>
            <a:off x="6604622" y="2893328"/>
            <a:ext cx="5200965" cy="38289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4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咖啡</a:t>
            </a:r>
            <a:r>
              <a:rPr lang="en-US" altLang="zh-CN" sz="4800" dirty="0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       </a:t>
            </a:r>
            <a:r>
              <a:rPr lang="en-US" altLang="zh-CN" sz="4800" dirty="0" err="1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</a:rPr>
              <a:t>āfēi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茶</a:t>
            </a:r>
            <a:r>
              <a:rPr lang="en-US" altLang="zh-CN" sz="4800" dirty="0">
                <a:solidFill>
                  <a:srgbClr val="1D5408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   </a:t>
            </a:r>
            <a:r>
              <a:rPr lang="en-US" altLang="zh-CN" sz="4800" dirty="0">
                <a:solidFill>
                  <a:srgbClr val="1D5408"/>
                </a:solidFill>
                <a:latin typeface="Calibri" charset="0"/>
                <a:ea typeface="Calibri" charset="0"/>
                <a:cs typeface="Calibri" charset="0"/>
              </a:rPr>
              <a:t>    </a:t>
            </a:r>
            <a:r>
              <a:rPr lang="en-US" sz="4800" dirty="0" err="1">
                <a:solidFill>
                  <a:srgbClr val="1D5408"/>
                </a:solidFill>
              </a:rPr>
              <a:t>chá</a:t>
            </a:r>
            <a:r>
              <a:rPr lang="en-US" sz="4800" dirty="0">
                <a:solidFill>
                  <a:srgbClr val="1D5408"/>
                </a:solidFill>
              </a:rPr>
              <a:t> </a:t>
            </a:r>
            <a:endParaRPr lang="en-US" sz="4800" dirty="0">
              <a:solidFill>
                <a:srgbClr val="1D5408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可乐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 </a:t>
            </a:r>
            <a:r>
              <a:rPr lang="zh-CN" altLang="en-US" sz="4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  </a:t>
            </a:r>
            <a:r>
              <a:rPr lang="en-US" altLang="zh-CN" sz="48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kělè</a:t>
            </a:r>
            <a:endParaRPr lang="en-US" sz="4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果汁</a:t>
            </a:r>
            <a:r>
              <a:rPr lang="zh-CN" altLang="en-US" sz="4800" dirty="0">
                <a:solidFill>
                  <a:schemeClr val="accent1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zh-CN" altLang="en-US" sz="4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sz="480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guǒzhī</a:t>
            </a:r>
            <a:r>
              <a:rPr lang="en-US" altLang="zh-CN" sz="4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水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    </a:t>
            </a:r>
            <a:r>
              <a:rPr lang="zh-CN" alt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shuǐ</a:t>
            </a:r>
            <a:endParaRPr lang="en-US" altLang="zh-CN" sz="4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698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995" y="1316288"/>
            <a:ext cx="11759605" cy="54793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Indicates the occurrence or completion of an action or event.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zh-CN" altLang="en-US" sz="5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你吃（早）饭</a:t>
            </a:r>
            <a:r>
              <a:rPr lang="zh-CN" altLang="en-US" sz="52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了</a:t>
            </a:r>
            <a:r>
              <a:rPr lang="zh-CN" altLang="en-US" sz="5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吗？</a:t>
            </a:r>
            <a:r>
              <a:rPr lang="en-US" altLang="zh-CN" sz="3600" dirty="0">
                <a:solidFill>
                  <a:srgbClr val="0070C0"/>
                </a:solidFill>
                <a:ea typeface="KaiTi" charset="-122"/>
                <a:cs typeface="KaiTi" charset="-122"/>
              </a:rPr>
              <a:t>Have you eaten breakfast?</a:t>
            </a:r>
            <a:r>
              <a:rPr lang="zh-CN" altLang="en-US" sz="5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endParaRPr lang="en-US" altLang="zh-CN" sz="52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zh-CN" altLang="en-US" sz="5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我吃（早）饭</a:t>
            </a:r>
            <a:r>
              <a:rPr lang="zh-CN" altLang="en-US" sz="52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了</a:t>
            </a:r>
            <a:r>
              <a:rPr lang="zh-CN" altLang="en-US" sz="5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r>
              <a:rPr lang="en-US" altLang="zh-CN" sz="5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r>
              <a:rPr lang="en-US" altLang="zh-CN" sz="3600" dirty="0">
                <a:solidFill>
                  <a:srgbClr val="0070C0"/>
                </a:solidFill>
                <a:ea typeface="KaiTi" charset="-122"/>
                <a:cs typeface="KaiTi" charset="-122"/>
              </a:rPr>
              <a:t>I have eaten breakfast.</a:t>
            </a:r>
            <a:r>
              <a:rPr lang="en-US" altLang="zh-CN" sz="5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endParaRPr lang="en-US" altLang="zh-CN" sz="52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zh-CN" altLang="en-US" sz="5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今天我喝</a:t>
            </a:r>
            <a:r>
              <a:rPr lang="zh-CN" altLang="en-US" sz="5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了</a:t>
            </a:r>
            <a:r>
              <a:rPr lang="zh-CN" altLang="en-US" sz="52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三杯咖啡。</a:t>
            </a:r>
            <a:r>
              <a:rPr lang="en-US" altLang="zh-CN" sz="3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 </a:t>
            </a:r>
            <a:r>
              <a:rPr lang="en-US" altLang="zh-CN" sz="3600" dirty="0">
                <a:solidFill>
                  <a:srgbClr val="0070C0"/>
                </a:solidFill>
                <a:ea typeface="KaiTi" charset="-122"/>
                <a:cs typeface="KaiTi" charset="-122"/>
              </a:rPr>
              <a:t>I had three cups of coffee. </a:t>
            </a:r>
            <a:endParaRPr lang="en-US" altLang="zh-CN" sz="52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zh-CN" altLang="en-US" sz="5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昨天我去打球</a:t>
            </a:r>
            <a:r>
              <a:rPr lang="zh-CN" altLang="en-US" sz="52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了</a:t>
            </a:r>
            <a:r>
              <a:rPr lang="zh-CN" altLang="en-US" sz="5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r>
              <a:rPr lang="en-US" altLang="zh-CN" sz="5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    </a:t>
            </a:r>
            <a:r>
              <a:rPr lang="en-US" altLang="zh-CN" sz="3600" dirty="0">
                <a:solidFill>
                  <a:srgbClr val="0070C0"/>
                </a:solidFill>
                <a:ea typeface="KaiTi" charset="-122"/>
                <a:cs typeface="KaiTi" charset="-122"/>
              </a:rPr>
              <a:t>I went to play ball yesterday.</a:t>
            </a:r>
            <a:r>
              <a:rPr lang="en-US" altLang="zh-CN" sz="5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endParaRPr lang="en-US" altLang="zh-CN" sz="52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lvl="4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zh-CN" altLang="en-US" sz="5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明天我吃</a:t>
            </a:r>
            <a:r>
              <a:rPr lang="zh-CN" altLang="en-US" sz="52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了晚饭，去看</a:t>
            </a:r>
            <a:r>
              <a:rPr lang="zh-CN" altLang="en-US" sz="5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电影。</a:t>
            </a:r>
            <a:endParaRPr lang="en-US" altLang="zh-CN" sz="52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B67FFE-F03A-0C4D-A894-7F6D29A81449}"/>
              </a:ext>
            </a:extLst>
          </p:cNvPr>
          <p:cNvSpPr txBox="1">
            <a:spLocks/>
          </p:cNvSpPr>
          <p:nvPr/>
        </p:nvSpPr>
        <p:spPr bwMode="black">
          <a:xfrm>
            <a:off x="15118" y="19908"/>
            <a:ext cx="12176881" cy="116177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了</a:t>
            </a:r>
            <a:r>
              <a:rPr lang="zh-CN" altLang="it-IT" sz="4900" dirty="0"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 </a:t>
            </a:r>
            <a:r>
              <a:rPr lang="zh-CN" altLang="en-US" sz="49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 </a:t>
            </a:r>
            <a:r>
              <a:rPr lang="it-IT" altLang="zh-CN" sz="3700" dirty="0">
                <a:latin typeface="Calibri" charset="0"/>
                <a:ea typeface="Calibri" charset="0"/>
                <a:cs typeface="Calibri" charset="0"/>
              </a:rPr>
              <a:t>le 			(Chienese </a:t>
            </a:r>
            <a:r>
              <a:rPr lang="en-US" altLang="zh-CN" sz="4000" dirty="0">
                <a:latin typeface="Calibri" charset="0"/>
                <a:ea typeface="Calibri" charset="0"/>
                <a:cs typeface="Calibri" charset="0"/>
              </a:rPr>
              <a:t>particle</a:t>
            </a:r>
            <a:r>
              <a:rPr lang="it-IT" altLang="zh-CN" sz="3700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37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480E83-F057-734D-8193-A81EDC793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135686"/>
            <a:ext cx="972487" cy="9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735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118" y="1108173"/>
            <a:ext cx="11805587" cy="640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4" indent="-457200">
              <a:spcBef>
                <a:spcPts val="0"/>
              </a:spcBef>
              <a:buClrTx/>
              <a:defRPr/>
            </a:pPr>
            <a:r>
              <a:rPr lang="en-US" altLang="zh-CN" sz="3300" dirty="0">
                <a:solidFill>
                  <a:schemeClr val="tx1"/>
                </a:solidFill>
                <a:ea typeface="SimSun" panose="02010600030101010101" pitchFamily="2" charset="-122"/>
                <a:cs typeface="Kaiti SC" charset="-122"/>
              </a:rPr>
              <a:t>Indicates the occurrence or completion of an action or event.</a:t>
            </a:r>
          </a:p>
          <a:p>
            <a:pPr marL="739775" lvl="8" indent="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97248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b="1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了</a:t>
            </a:r>
            <a:r>
              <a:rPr lang="zh-CN" altLang="it-IT" sz="4900" dirty="0"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 </a:t>
            </a:r>
            <a:r>
              <a:rPr lang="zh-CN" altLang="en-US" sz="4900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it-IT" altLang="zh-CN" sz="3700" dirty="0">
                <a:latin typeface="Calibri" charset="0"/>
                <a:ea typeface="Calibri" charset="0"/>
                <a:cs typeface="Calibri" charset="0"/>
              </a:rPr>
              <a:t>le 			(Chienese </a:t>
            </a:r>
            <a:r>
              <a:rPr lang="it-IT" altLang="zh-CN" sz="3700" dirty="0" err="1">
                <a:latin typeface="Calibri" charset="0"/>
                <a:ea typeface="Calibri" charset="0"/>
                <a:cs typeface="Calibri" charset="0"/>
              </a:rPr>
              <a:t>Particle</a:t>
            </a:r>
            <a:r>
              <a:rPr lang="it-IT" altLang="zh-CN" sz="3700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37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912" y="135686"/>
            <a:ext cx="698675" cy="698675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78550" y="2092330"/>
            <a:ext cx="8154250" cy="4272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Q: 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你喝</a:t>
            </a:r>
            <a:r>
              <a:rPr lang="zh-CN" altLang="en-US" sz="54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了</a:t>
            </a:r>
            <a:r>
              <a:rPr lang="zh-CN" altLang="en-US" sz="5400" dirty="0">
                <a:solidFill>
                  <a:srgbClr val="317F13"/>
                </a:solidFill>
                <a:latin typeface="KaiTi" charset="-122"/>
                <a:ea typeface="KaiTi" charset="-122"/>
                <a:cs typeface="KaiTi" charset="-122"/>
              </a:rPr>
              <a:t>几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杯</a:t>
            </a:r>
            <a:r>
              <a:rPr lang="zh-CN" altLang="en-US" sz="5400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可乐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</a:rPr>
              <a:t>？</a:t>
            </a:r>
            <a:endParaRPr lang="en-US" altLang="zh-CN" sz="5400" dirty="0">
              <a:solidFill>
                <a:srgbClr val="0070C0"/>
              </a:solidFill>
              <a:latin typeface="KaiTi" charset="-122"/>
              <a:ea typeface="KaiTi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4000" dirty="0">
                <a:solidFill>
                  <a:srgbClr val="0070C0"/>
                </a:solidFill>
              </a:rPr>
              <a:t>       </a:t>
            </a:r>
            <a:r>
              <a:rPr lang="en-US" sz="4000" dirty="0" err="1">
                <a:solidFill>
                  <a:srgbClr val="0070C0"/>
                </a:solidFill>
              </a:rPr>
              <a:t>Nǐ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hē</a:t>
            </a:r>
            <a:r>
              <a:rPr lang="en-US" sz="4000" dirty="0">
                <a:solidFill>
                  <a:srgbClr val="0070C0"/>
                </a:solidFill>
              </a:rPr>
              <a:t>   </a:t>
            </a:r>
            <a:r>
              <a:rPr lang="en-US" sz="4000" dirty="0">
                <a:solidFill>
                  <a:srgbClr val="FF0000"/>
                </a:solidFill>
              </a:rPr>
              <a:t>le</a:t>
            </a:r>
            <a:r>
              <a:rPr lang="en-US" sz="4000" dirty="0">
                <a:solidFill>
                  <a:srgbClr val="0070C0"/>
                </a:solidFill>
              </a:rPr>
              <a:t>    </a:t>
            </a:r>
            <a:r>
              <a:rPr lang="en-US" sz="4000" dirty="0" err="1">
                <a:solidFill>
                  <a:srgbClr val="317F13"/>
                </a:solidFill>
              </a:rPr>
              <a:t>jǐ</a:t>
            </a:r>
            <a:r>
              <a:rPr lang="en-US" sz="4000" dirty="0">
                <a:solidFill>
                  <a:srgbClr val="317F13"/>
                </a:solidFill>
              </a:rPr>
              <a:t> </a:t>
            </a:r>
            <a:r>
              <a:rPr lang="en-US" sz="4000" dirty="0">
                <a:solidFill>
                  <a:srgbClr val="0070C0"/>
                </a:solidFill>
              </a:rPr>
              <a:t>  </a:t>
            </a:r>
            <a:r>
              <a:rPr lang="en-US" sz="4000" dirty="0" err="1">
                <a:solidFill>
                  <a:srgbClr val="0070C0"/>
                </a:solidFill>
              </a:rPr>
              <a:t>bēi</a:t>
            </a:r>
            <a:r>
              <a:rPr lang="en-US" sz="4000" dirty="0">
                <a:solidFill>
                  <a:srgbClr val="0070C0"/>
                </a:solidFill>
              </a:rPr>
              <a:t>   </a:t>
            </a:r>
            <a:r>
              <a:rPr lang="en-US" sz="4000" dirty="0" err="1">
                <a:solidFill>
                  <a:srgbClr val="0070C0"/>
                </a:solidFill>
              </a:rPr>
              <a:t>kāfēi</a:t>
            </a:r>
            <a:endParaRPr lang="en-US" sz="4000" dirty="0">
              <a:solidFill>
                <a:srgbClr val="0070C0"/>
              </a:solidFill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0070C0"/>
                </a:solidFill>
                <a:ea typeface="SimSun" panose="02010600030101010101" pitchFamily="2" charset="-122"/>
              </a:rPr>
              <a:t>How many cups of coffee did you drink?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4800" dirty="0">
                <a:solidFill>
                  <a:srgbClr val="0070C0"/>
                </a:solidFill>
                <a:ea typeface="SimSun" panose="02010600030101010101" pitchFamily="2" charset="-122"/>
              </a:rPr>
              <a:t>A: 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我喝</a:t>
            </a:r>
            <a:r>
              <a:rPr lang="zh-CN" altLang="en-US" sz="54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了</a:t>
            </a:r>
            <a:r>
              <a:rPr lang="zh-TW" altLang="en-US" sz="5400" dirty="0">
                <a:solidFill>
                  <a:srgbClr val="0070C0"/>
                </a:solidFill>
                <a:latin typeface="KaiTi" charset="-122"/>
                <a:ea typeface="KaiTi" charset="-122"/>
              </a:rPr>
              <a:t>三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杯</a:t>
            </a:r>
            <a:r>
              <a:rPr lang="zh-TW" altLang="en-US" sz="5400" dirty="0">
                <a:solidFill>
                  <a:srgbClr val="0070C0"/>
                </a:solidFill>
                <a:latin typeface="KaiTi" charset="-122"/>
                <a:ea typeface="KaiTi" charset="-122"/>
              </a:rPr>
              <a:t>咖啡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</a:rPr>
              <a:t>。</a:t>
            </a:r>
            <a:endParaRPr lang="en-US" altLang="zh-CN" sz="54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zh-CN" altLang="en-US" sz="4000" dirty="0">
                <a:solidFill>
                  <a:srgbClr val="0070C0"/>
                </a:solidFill>
              </a:rPr>
              <a:t>     </a:t>
            </a:r>
            <a:r>
              <a:rPr lang="en-US" sz="4000" dirty="0" err="1">
                <a:solidFill>
                  <a:srgbClr val="0070C0"/>
                </a:solidFill>
              </a:rPr>
              <a:t>Wǒ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hē</a:t>
            </a:r>
            <a:r>
              <a:rPr lang="zh-CN" altLang="en-US" sz="4000" dirty="0">
                <a:solidFill>
                  <a:srgbClr val="0070C0"/>
                </a:solidFill>
              </a:rPr>
              <a:t>  </a:t>
            </a:r>
            <a:r>
              <a:rPr lang="en-US" sz="4000" dirty="0">
                <a:solidFill>
                  <a:srgbClr val="FF0000"/>
                </a:solidFill>
              </a:rPr>
              <a:t>le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sān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bēi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kāfēi</a:t>
            </a:r>
            <a:endParaRPr lang="en-US" sz="4000" dirty="0">
              <a:solidFill>
                <a:srgbClr val="0070C0"/>
              </a:solidFill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40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      </a:t>
            </a:r>
            <a:r>
              <a:rPr lang="en-US" altLang="zh-CN" sz="4000" dirty="0">
                <a:solidFill>
                  <a:srgbClr val="0070C0"/>
                </a:solidFill>
                <a:ea typeface="SimSun" panose="02010600030101010101" pitchFamily="2" charset="-122"/>
                <a:cs typeface="Kaiti SC" charset="-122"/>
              </a:rPr>
              <a:t>I drank three cups of coffee.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947605" y="2714813"/>
            <a:ext cx="3748254" cy="36502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3">
                    <a:lumMod val="50000"/>
                  </a:schemeClr>
                </a:solidFill>
                <a:latin typeface="Kaiti TC" charset="-120"/>
                <a:ea typeface="Kaiti TC" charset="-120"/>
                <a:cs typeface="Kaiti TC" charset="-120"/>
              </a:rPr>
              <a:t>咖啡</a:t>
            </a:r>
            <a:r>
              <a:rPr lang="en-US" altLang="zh-CN" sz="4800" dirty="0">
                <a:solidFill>
                  <a:schemeClr val="accent3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zh-CN" sz="3900" dirty="0" err="1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en-US" sz="3900" dirty="0" err="1">
                <a:solidFill>
                  <a:schemeClr val="accent3">
                    <a:lumMod val="50000"/>
                  </a:schemeClr>
                </a:solidFill>
              </a:rPr>
              <a:t>āfēi</a:t>
            </a:r>
            <a:endParaRPr lang="en-US" sz="3900" dirty="0">
              <a:solidFill>
                <a:schemeClr val="accent3">
                  <a:lumMod val="50000"/>
                </a:schemeClr>
              </a:solidFill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1D5408"/>
                </a:solidFill>
                <a:latin typeface="Kaiti TC" charset="-120"/>
                <a:ea typeface="Kaiti TC" charset="-120"/>
                <a:cs typeface="Kaiti TC" charset="-120"/>
              </a:rPr>
              <a:t>茶</a:t>
            </a:r>
            <a:r>
              <a:rPr lang="en-US" altLang="zh-CN" sz="4800" dirty="0">
                <a:solidFill>
                  <a:srgbClr val="1D5408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zh-CN" altLang="en-US" sz="4800" dirty="0">
                <a:solidFill>
                  <a:srgbClr val="1D5408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900" dirty="0" err="1">
                <a:solidFill>
                  <a:srgbClr val="1D54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chá</a:t>
            </a:r>
            <a:r>
              <a:rPr lang="en-US" sz="3900" dirty="0">
                <a:solidFill>
                  <a:srgbClr val="1D54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altLang="zh-CN" sz="3900" dirty="0">
              <a:solidFill>
                <a:srgbClr val="1D5408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可乐</a:t>
            </a:r>
            <a:r>
              <a:rPr lang="zh-CN" altLang="en-US" sz="4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39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kělè</a:t>
            </a:r>
            <a:endParaRPr lang="en-US" altLang="zh-CN" sz="39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chemeClr val="accent1"/>
                </a:solidFill>
                <a:latin typeface="Kaiti TC" charset="-120"/>
                <a:ea typeface="Kaiti TC" charset="-120"/>
                <a:cs typeface="Kaiti TC" charset="-120"/>
              </a:rPr>
              <a:t>果汁</a:t>
            </a:r>
            <a:r>
              <a:rPr lang="zh-CN" altLang="en-US" sz="48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sz="3900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guǒzhī</a:t>
            </a:r>
            <a:r>
              <a:rPr lang="en-US" altLang="zh-CN" sz="39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endParaRPr lang="en-US" sz="39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水  </a:t>
            </a:r>
            <a:r>
              <a:rPr lang="zh-CN" alt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</a:t>
            </a:r>
            <a:r>
              <a:rPr lang="en-US" altLang="zh-CN" sz="39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shuǐ</a:t>
            </a:r>
            <a:endParaRPr lang="en-US" sz="39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203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118" y="1815104"/>
            <a:ext cx="11937693" cy="47094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1300" dirty="0">
              <a:solidFill>
                <a:srgbClr val="0070C0"/>
              </a:solidFill>
              <a:ea typeface="KaiTi" charset="-122"/>
              <a:cs typeface="KaiTi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5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今天我喝</a:t>
            </a:r>
            <a:r>
              <a:rPr lang="zh-CN" altLang="en-US" sz="52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了</a:t>
            </a:r>
            <a:r>
              <a:rPr lang="zh-CN" altLang="en-US" sz="5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三杯咖啡。</a:t>
            </a:r>
            <a:r>
              <a:rPr lang="en-US" altLang="zh-CN" sz="3600" dirty="0">
                <a:solidFill>
                  <a:srgbClr val="0070C0"/>
                </a:solidFill>
                <a:ea typeface="KaiTi" charset="-122"/>
                <a:cs typeface="KaiTi" charset="-122"/>
              </a:rPr>
              <a:t> I had three cups of coffee</a:t>
            </a:r>
            <a:r>
              <a:rPr lang="zh-CN" altLang="en-US" sz="3600" dirty="0">
                <a:solidFill>
                  <a:srgbClr val="0070C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3600" dirty="0">
                <a:solidFill>
                  <a:srgbClr val="0070C0"/>
                </a:solidFill>
                <a:ea typeface="KaiTi" charset="-122"/>
                <a:cs typeface="KaiTi" charset="-122"/>
              </a:rPr>
              <a:t>today.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600" dirty="0">
                <a:solidFill>
                  <a:srgbClr val="0070C0"/>
                </a:solidFill>
                <a:ea typeface="KaiTi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ea typeface="KaiTi" charset="-122"/>
              </a:rPr>
              <a:t>Jīntiān</a:t>
            </a:r>
            <a:r>
              <a:rPr lang="en-US" sz="3600" dirty="0">
                <a:solidFill>
                  <a:srgbClr val="0070C0"/>
                </a:solidFill>
                <a:ea typeface="KaiTi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ea typeface="KaiTi" charset="-122"/>
              </a:rPr>
              <a:t>wǒ</a:t>
            </a:r>
            <a:r>
              <a:rPr lang="en-US" sz="3600" dirty="0">
                <a:solidFill>
                  <a:srgbClr val="0070C0"/>
                </a:solidFill>
                <a:ea typeface="KaiTi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ea typeface="KaiTi" charset="-122"/>
              </a:rPr>
              <a:t>hē</a:t>
            </a:r>
            <a:r>
              <a:rPr lang="en-US" sz="3600" dirty="0">
                <a:solidFill>
                  <a:srgbClr val="0070C0"/>
                </a:solidFill>
                <a:ea typeface="KaiTi" charset="-122"/>
              </a:rPr>
              <a:t>   le </a:t>
            </a:r>
            <a:r>
              <a:rPr lang="en-US" sz="3600" dirty="0" err="1">
                <a:solidFill>
                  <a:srgbClr val="0070C0"/>
                </a:solidFill>
                <a:ea typeface="KaiTi" charset="-122"/>
              </a:rPr>
              <a:t>sān</a:t>
            </a:r>
            <a:r>
              <a:rPr lang="en-US" sz="3600" dirty="0">
                <a:solidFill>
                  <a:srgbClr val="0070C0"/>
                </a:solidFill>
                <a:ea typeface="KaiTi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ea typeface="KaiTi" charset="-122"/>
              </a:rPr>
              <a:t>bēi</a:t>
            </a:r>
            <a:r>
              <a:rPr lang="en-US" sz="3600" dirty="0">
                <a:solidFill>
                  <a:srgbClr val="0070C0"/>
                </a:solidFill>
                <a:ea typeface="KaiTi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ea typeface="KaiTi" charset="-122"/>
              </a:rPr>
              <a:t>kāfēi</a:t>
            </a:r>
            <a:r>
              <a:rPr lang="en-US" altLang="zh-CN" sz="3600" dirty="0">
                <a:solidFill>
                  <a:srgbClr val="0070C0"/>
                </a:solidFill>
                <a:ea typeface="KaiTi" charset="-122"/>
              </a:rPr>
              <a:t> 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3600" dirty="0">
              <a:solidFill>
                <a:srgbClr val="0070C0"/>
              </a:solidFill>
              <a:ea typeface="KaiTi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5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昨天我去打球</a:t>
            </a:r>
            <a:r>
              <a:rPr lang="zh-CN" altLang="en-US" sz="52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了</a:t>
            </a:r>
            <a:r>
              <a:rPr lang="zh-CN" altLang="en-US" sz="5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r>
              <a:rPr lang="en-US" altLang="zh-CN" sz="5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en-US" altLang="zh-CN" sz="3600" dirty="0">
                <a:solidFill>
                  <a:srgbClr val="0070C0"/>
                </a:solidFill>
                <a:ea typeface="KaiTi" charset="-122"/>
                <a:cs typeface="KaiTi" charset="-122"/>
              </a:rPr>
              <a:t>I went to play ball yesterday.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600" dirty="0">
                <a:solidFill>
                  <a:srgbClr val="0070C0"/>
                </a:solidFill>
                <a:ea typeface="KaiTi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ea typeface="KaiTi" charset="-122"/>
              </a:rPr>
              <a:t>Zuótiān</a:t>
            </a:r>
            <a:r>
              <a:rPr lang="en-US" sz="3600" dirty="0">
                <a:solidFill>
                  <a:srgbClr val="0070C0"/>
                </a:solidFill>
                <a:ea typeface="KaiTi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ea typeface="KaiTi" charset="-122"/>
              </a:rPr>
              <a:t>wǒ</a:t>
            </a:r>
            <a:r>
              <a:rPr lang="en-US" sz="3600" dirty="0">
                <a:solidFill>
                  <a:srgbClr val="0070C0"/>
                </a:solidFill>
                <a:ea typeface="KaiTi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ea typeface="KaiTi" charset="-122"/>
              </a:rPr>
              <a:t>qù</a:t>
            </a:r>
            <a:r>
              <a:rPr lang="en-US" sz="3600" dirty="0">
                <a:solidFill>
                  <a:srgbClr val="0070C0"/>
                </a:solidFill>
                <a:ea typeface="KaiTi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ea typeface="KaiTi" charset="-122"/>
              </a:rPr>
              <a:t>dǎ</a:t>
            </a:r>
            <a:r>
              <a:rPr lang="en-US" sz="3600" dirty="0">
                <a:solidFill>
                  <a:srgbClr val="0070C0"/>
                </a:solidFill>
                <a:ea typeface="KaiTi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ea typeface="KaiTi" charset="-122"/>
              </a:rPr>
              <a:t>qiú</a:t>
            </a:r>
            <a:r>
              <a:rPr lang="en-US" sz="3600" dirty="0">
                <a:solidFill>
                  <a:srgbClr val="0070C0"/>
                </a:solidFill>
                <a:ea typeface="KaiTi" charset="-122"/>
              </a:rPr>
              <a:t>  le.</a:t>
            </a:r>
            <a:r>
              <a:rPr lang="en-US" altLang="zh-CN" sz="3600" dirty="0">
                <a:solidFill>
                  <a:srgbClr val="0070C0"/>
                </a:solidFill>
                <a:ea typeface="KaiTi" charset="-122"/>
              </a:rPr>
              <a:t> 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3600" dirty="0">
              <a:solidFill>
                <a:srgbClr val="0070C0"/>
              </a:solidFill>
              <a:ea typeface="KaiTi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1200" dirty="0">
              <a:solidFill>
                <a:srgbClr val="0070C0"/>
              </a:solidFill>
              <a:latin typeface="Calibri" panose="020F0502020204030204" pitchFamily="34" charset="0"/>
              <a:ea typeface="KaiTi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1300" dirty="0">
              <a:solidFill>
                <a:srgbClr val="0070C0"/>
              </a:solidFill>
              <a:latin typeface="Calibri" panose="020F0502020204030204" pitchFamily="34" charset="0"/>
              <a:ea typeface="KaiTi" charset="-122"/>
              <a:cs typeface="Calibri" panose="020F0502020204030204" pitchFamily="34" charset="0"/>
            </a:endParaRPr>
          </a:p>
          <a:p>
            <a:pPr marL="685800" lvl="4" indent="-685800">
              <a:spcBef>
                <a:spcPts val="0"/>
              </a:spcBef>
              <a:buClrTx/>
              <a:buFont typeface="Wingdings" pitchFamily="2" charset="2"/>
              <a:buChar char="v"/>
              <a:defRPr/>
            </a:pPr>
            <a:r>
              <a:rPr lang="zh-CN" altLang="en-US" sz="5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明天我吃</a:t>
            </a:r>
            <a:r>
              <a:rPr lang="zh-CN" altLang="en-US" sz="52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了</a:t>
            </a:r>
            <a:r>
              <a:rPr lang="zh-CN" altLang="en-US" sz="5200" dirty="0">
                <a:solidFill>
                  <a:srgbClr val="0070C0"/>
                </a:solidFill>
                <a:latin typeface="KaiTi" charset="-122"/>
                <a:ea typeface="KaiTi" charset="-122"/>
              </a:rPr>
              <a:t>晚饭，去看</a:t>
            </a:r>
            <a:r>
              <a:rPr lang="zh-CN" altLang="en-US" sz="5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电影。</a:t>
            </a:r>
            <a:endParaRPr lang="en-US" altLang="zh-CN" sz="52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600" dirty="0">
                <a:solidFill>
                  <a:srgbClr val="0070C0"/>
                </a:solidFill>
                <a:ea typeface="KaiTi" charset="-122"/>
              </a:rPr>
              <a:t>     </a:t>
            </a:r>
            <a:r>
              <a:rPr lang="en-US" sz="3600" dirty="0" err="1">
                <a:solidFill>
                  <a:srgbClr val="0070C0"/>
                </a:solidFill>
                <a:ea typeface="KaiTi" charset="-122"/>
              </a:rPr>
              <a:t>Míngtiān</a:t>
            </a:r>
            <a:r>
              <a:rPr lang="en-US" sz="3600" dirty="0">
                <a:solidFill>
                  <a:srgbClr val="0070C0"/>
                </a:solidFill>
                <a:ea typeface="KaiTi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ea typeface="KaiTi" charset="-122"/>
              </a:rPr>
              <a:t>wǒ</a:t>
            </a:r>
            <a:r>
              <a:rPr lang="en-US" sz="3600" dirty="0">
                <a:solidFill>
                  <a:srgbClr val="0070C0"/>
                </a:solidFill>
                <a:ea typeface="KaiTi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ea typeface="KaiTi" charset="-122"/>
              </a:rPr>
              <a:t>chī</a:t>
            </a:r>
            <a:r>
              <a:rPr lang="en-US" sz="3600" dirty="0">
                <a:solidFill>
                  <a:srgbClr val="0070C0"/>
                </a:solidFill>
                <a:ea typeface="KaiTi" charset="-122"/>
              </a:rPr>
              <a:t>  le </a:t>
            </a:r>
            <a:r>
              <a:rPr lang="en-US" sz="3600" dirty="0" err="1">
                <a:solidFill>
                  <a:srgbClr val="0070C0"/>
                </a:solidFill>
                <a:ea typeface="KaiTi" charset="-122"/>
              </a:rPr>
              <a:t>wǎnfàn</a:t>
            </a:r>
            <a:r>
              <a:rPr lang="en-US" sz="3600" dirty="0">
                <a:solidFill>
                  <a:srgbClr val="0070C0"/>
                </a:solidFill>
                <a:ea typeface="KaiTi" charset="-122"/>
              </a:rPr>
              <a:t>,      </a:t>
            </a:r>
            <a:r>
              <a:rPr lang="en-US" sz="3600" dirty="0" err="1">
                <a:solidFill>
                  <a:srgbClr val="0070C0"/>
                </a:solidFill>
                <a:ea typeface="KaiTi" charset="-122"/>
              </a:rPr>
              <a:t>qù</a:t>
            </a:r>
            <a:r>
              <a:rPr lang="en-US" sz="3600" dirty="0">
                <a:solidFill>
                  <a:srgbClr val="0070C0"/>
                </a:solidFill>
                <a:ea typeface="KaiTi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ea typeface="KaiTi" charset="-122"/>
              </a:rPr>
              <a:t>kàn</a:t>
            </a:r>
            <a:r>
              <a:rPr lang="en-US" sz="3600" dirty="0">
                <a:solidFill>
                  <a:srgbClr val="0070C0"/>
                </a:solidFill>
                <a:ea typeface="KaiTi" charset="-122"/>
              </a:rPr>
              <a:t> </a:t>
            </a:r>
            <a:r>
              <a:rPr lang="en-US" sz="3600" dirty="0" err="1">
                <a:solidFill>
                  <a:srgbClr val="0070C0"/>
                </a:solidFill>
                <a:ea typeface="KaiTi" charset="-122"/>
              </a:rPr>
              <a:t>diànyǐng</a:t>
            </a:r>
            <a:endParaRPr lang="en-US" sz="3600" dirty="0">
              <a:solidFill>
                <a:srgbClr val="0070C0"/>
              </a:solidFill>
              <a:ea typeface="KaiTi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600" dirty="0">
                <a:solidFill>
                  <a:srgbClr val="0070C0"/>
                </a:solidFill>
                <a:ea typeface="KaiTi" charset="-122"/>
              </a:rPr>
              <a:t>       After I have dinner tomorrow, I am going to see a movie.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3600" dirty="0">
              <a:solidFill>
                <a:srgbClr val="0070C0"/>
              </a:solidFill>
              <a:ea typeface="KaiTi" charset="-122"/>
            </a:endParaRPr>
          </a:p>
          <a:p>
            <a:pPr marL="685800" lvl="4" indent="-685800">
              <a:spcBef>
                <a:spcPts val="0"/>
              </a:spcBef>
              <a:buClrTx/>
              <a:buFont typeface="Wingdings" pitchFamily="2" charset="2"/>
              <a:buChar char="v"/>
              <a:defRPr/>
            </a:pPr>
            <a:endParaRPr lang="en-US" altLang="zh-CN" sz="52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9DBCC3-6FB7-9F43-8829-8CC8905EDA8B}"/>
              </a:ext>
            </a:extLst>
          </p:cNvPr>
          <p:cNvSpPr txBox="1">
            <a:spLocks/>
          </p:cNvSpPr>
          <p:nvPr/>
        </p:nvSpPr>
        <p:spPr bwMode="black">
          <a:xfrm>
            <a:off x="15118" y="19908"/>
            <a:ext cx="12176881" cy="97248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b="1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了</a:t>
            </a:r>
            <a:r>
              <a:rPr lang="zh-CN" altLang="it-IT" sz="4900" dirty="0"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 </a:t>
            </a:r>
            <a:r>
              <a:rPr lang="zh-CN" altLang="en-US" sz="4900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it-IT" altLang="zh-CN" sz="3700" dirty="0">
                <a:latin typeface="Calibri" charset="0"/>
                <a:ea typeface="Calibri" charset="0"/>
                <a:cs typeface="Calibri" charset="0"/>
              </a:rPr>
              <a:t>le 			(Chienese </a:t>
            </a:r>
            <a:r>
              <a:rPr lang="it-IT" altLang="zh-CN" sz="3700" dirty="0" err="1">
                <a:latin typeface="Calibri" charset="0"/>
                <a:ea typeface="Calibri" charset="0"/>
                <a:cs typeface="Calibri" charset="0"/>
              </a:rPr>
              <a:t>Particle</a:t>
            </a:r>
            <a:r>
              <a:rPr lang="it-IT" altLang="zh-CN" sz="3700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37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EACC33-B30D-2741-B241-B25775D77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912" y="135686"/>
            <a:ext cx="698675" cy="698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C8B5A8-A938-F542-8AD4-F85CAF776789}"/>
              </a:ext>
            </a:extLst>
          </p:cNvPr>
          <p:cNvSpPr txBox="1"/>
          <p:nvPr/>
        </p:nvSpPr>
        <p:spPr>
          <a:xfrm>
            <a:off x="2479431" y="17232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D2A9AC0-144F-F24B-9CDE-AD616D140B6D}"/>
              </a:ext>
            </a:extLst>
          </p:cNvPr>
          <p:cNvSpPr txBox="1">
            <a:spLocks noChangeArrowheads="1"/>
          </p:cNvSpPr>
          <p:nvPr/>
        </p:nvSpPr>
        <p:spPr>
          <a:xfrm>
            <a:off x="15118" y="1108173"/>
            <a:ext cx="11805587" cy="640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4" indent="-457200">
              <a:spcBef>
                <a:spcPts val="0"/>
              </a:spcBef>
              <a:buClrTx/>
              <a:defRPr/>
            </a:pPr>
            <a:r>
              <a:rPr lang="en-US" altLang="zh-CN" sz="3300" dirty="0">
                <a:solidFill>
                  <a:schemeClr val="tx1"/>
                </a:solidFill>
                <a:ea typeface="SimSun" panose="02010600030101010101" pitchFamily="2" charset="-122"/>
                <a:cs typeface="Kaiti SC" charset="-122"/>
              </a:rPr>
              <a:t>Indicates the occurrence or completion of an action or even</a:t>
            </a:r>
          </a:p>
        </p:txBody>
      </p:sp>
    </p:spTree>
    <p:extLst>
      <p:ext uri="{BB962C8B-B14F-4D97-AF65-F5344CB8AC3E}">
        <p14:creationId xmlns:p14="http://schemas.microsoft.com/office/powerpoint/2010/main" val="6090589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3206" y="2045622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9775" lvl="8" indent="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3206" y="2045622"/>
            <a:ext cx="11937693" cy="4562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Q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：你吃早饭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了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吗？</a:t>
            </a:r>
            <a:endParaRPr lang="en-US" altLang="zh-CN" sz="48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         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Nǐ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chī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zǎo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fàn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le ma</a:t>
            </a:r>
            <a:endParaRPr lang="en-US" altLang="zh-CN" sz="3600" dirty="0">
              <a:solidFill>
                <a:srgbClr val="0070C0"/>
              </a:solidFill>
              <a:latin typeface="Calibri" panose="020F0502020204030204" pitchFamily="34" charset="0"/>
              <a:ea typeface="KaiTi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        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 Did you have breakfast? Have you eaten breakfast yet?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 </a:t>
            </a:r>
            <a:endParaRPr lang="en-US" altLang="zh-CN" sz="3200" dirty="0">
              <a:solidFill>
                <a:srgbClr val="0070C0"/>
              </a:solidFill>
              <a:latin typeface="Calibri" panose="020F0502020204030204" pitchFamily="34" charset="0"/>
              <a:ea typeface="KaiTi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A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：我吃早饭</a:t>
            </a:r>
            <a:r>
              <a:rPr lang="zh-CN" altLang="en-US" sz="48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了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endParaRPr lang="en-US" altLang="zh-CN" sz="48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        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Wǒ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chī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zǎo</a:t>
            </a:r>
            <a:r>
              <a:rPr lang="zh-CN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fàn</a:t>
            </a:r>
            <a:r>
              <a:rPr lang="zh-CN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le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 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        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I ate breakfast./I have eaten breakfast already.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3200" dirty="0">
              <a:solidFill>
                <a:srgbClr val="0070C0"/>
              </a:solidFill>
              <a:latin typeface="Calibri" panose="020F0502020204030204" pitchFamily="34" charset="0"/>
              <a:ea typeface="KaiTi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A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：我</a:t>
            </a:r>
            <a:r>
              <a:rPr lang="zh-TW" altLang="en-US" sz="48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还没有</a:t>
            </a:r>
            <a:r>
              <a:rPr lang="zh-CN" altLang="en-US" sz="48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吃早饭。</a:t>
            </a:r>
            <a:endParaRPr lang="en-US" altLang="zh-CN" sz="48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        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Wǒ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hái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méi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yǒu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chī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zǎo</a:t>
            </a:r>
            <a:r>
              <a:rPr lang="zh-CN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fàn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 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         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I haven’t eaten </a:t>
            </a:r>
            <a:r>
              <a:rPr lang="en-US" altLang="zh-CN" sz="3200">
                <a:solidFill>
                  <a:srgbClr val="0070C0"/>
                </a:solidFill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breakfast yet.</a:t>
            </a:r>
            <a:endParaRPr lang="en-US" altLang="zh-CN" sz="3200" dirty="0">
              <a:solidFill>
                <a:srgbClr val="0070C0"/>
              </a:solidFill>
              <a:latin typeface="Calibri" panose="020F0502020204030204" pitchFamily="34" charset="0"/>
              <a:ea typeface="KaiTi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1300" dirty="0">
              <a:solidFill>
                <a:srgbClr val="0070C0"/>
              </a:solidFill>
              <a:ea typeface="KaiTi" charset="-122"/>
              <a:cs typeface="KaiTi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52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9DBCC3-6FB7-9F43-8829-8CC8905EDA8B}"/>
              </a:ext>
            </a:extLst>
          </p:cNvPr>
          <p:cNvSpPr txBox="1">
            <a:spLocks/>
          </p:cNvSpPr>
          <p:nvPr/>
        </p:nvSpPr>
        <p:spPr bwMode="black">
          <a:xfrm>
            <a:off x="15118" y="19908"/>
            <a:ext cx="12176881" cy="97248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b="1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了</a:t>
            </a:r>
            <a:r>
              <a:rPr lang="zh-CN" altLang="it-IT" sz="4900" dirty="0">
                <a:latin typeface="KaiTi" panose="02010609060101010101" pitchFamily="49" charset="-122"/>
                <a:ea typeface="KaiTi" panose="02010609060101010101" pitchFamily="49" charset="-122"/>
                <a:cs typeface="KaiTi" charset="-122"/>
              </a:rPr>
              <a:t> </a:t>
            </a:r>
            <a:r>
              <a:rPr lang="zh-CN" altLang="en-US" sz="4900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it-IT" altLang="zh-CN" sz="3700" dirty="0">
                <a:latin typeface="Calibri" charset="0"/>
                <a:ea typeface="Calibri" charset="0"/>
                <a:cs typeface="Calibri" charset="0"/>
              </a:rPr>
              <a:t>le 			(Chienese </a:t>
            </a:r>
            <a:r>
              <a:rPr lang="it-IT" altLang="zh-CN" sz="3700" dirty="0" err="1">
                <a:latin typeface="Calibri" charset="0"/>
                <a:ea typeface="Calibri" charset="0"/>
                <a:cs typeface="Calibri" charset="0"/>
              </a:rPr>
              <a:t>Particle</a:t>
            </a:r>
            <a:r>
              <a:rPr lang="it-IT" altLang="zh-CN" sz="3700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37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EACC33-B30D-2741-B241-B25775D77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912" y="135686"/>
            <a:ext cx="698675" cy="698675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0D2A9AC0-144F-F24B-9CDE-AD616D140B6D}"/>
              </a:ext>
            </a:extLst>
          </p:cNvPr>
          <p:cNvSpPr txBox="1">
            <a:spLocks noChangeArrowheads="1"/>
          </p:cNvSpPr>
          <p:nvPr/>
        </p:nvSpPr>
        <p:spPr>
          <a:xfrm>
            <a:off x="15118" y="1108173"/>
            <a:ext cx="11805587" cy="640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4" indent="-457200">
              <a:spcBef>
                <a:spcPts val="0"/>
              </a:spcBef>
              <a:buClrTx/>
              <a:defRPr/>
            </a:pPr>
            <a:r>
              <a:rPr lang="en-US" altLang="zh-CN" sz="3300" dirty="0">
                <a:solidFill>
                  <a:schemeClr val="tx1"/>
                </a:solidFill>
                <a:ea typeface="SimSun" panose="02010600030101010101" pitchFamily="2" charset="-122"/>
                <a:cs typeface="Kaiti SC" charset="-122"/>
              </a:rPr>
              <a:t>Indicates the occurrence or completion of an action or event</a:t>
            </a:r>
          </a:p>
        </p:txBody>
      </p:sp>
    </p:spTree>
    <p:extLst>
      <p:ext uri="{BB962C8B-B14F-4D97-AF65-F5344CB8AC3E}">
        <p14:creationId xmlns:p14="http://schemas.microsoft.com/office/powerpoint/2010/main" val="27474649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89571" cy="92211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的</a:t>
            </a:r>
            <a:r>
              <a:rPr lang="en-US" altLang="zh-CN" sz="54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dirty="0">
                <a:latin typeface="+mn-lt"/>
              </a:rPr>
              <a:t>de                     Chinese Particle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25" y="1272981"/>
            <a:ext cx="8229600" cy="5346183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54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我的妈妈很漂亮。</a:t>
            </a:r>
            <a:endParaRPr lang="en-US" altLang="zh-CN" sz="5400" dirty="0">
              <a:solidFill>
                <a:srgbClr val="C0000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5400" dirty="0">
                <a:solidFill>
                  <a:srgbClr val="00B0F0"/>
                </a:solidFill>
                <a:latin typeface="KaiTi" charset="-122"/>
                <a:ea typeface="KaiTi" charset="-122"/>
                <a:cs typeface="KaiTi" charset="-122"/>
              </a:rPr>
              <a:t>你的妹妹很可爱。</a:t>
            </a:r>
            <a:endParaRPr lang="en-US" altLang="zh-CN" sz="54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5400" dirty="0">
                <a:solidFill>
                  <a:srgbClr val="7030A0"/>
                </a:solidFill>
                <a:latin typeface="KaiTi" charset="-122"/>
                <a:ea typeface="KaiTi" charset="-122"/>
                <a:cs typeface="KaiTi" charset="-122"/>
              </a:rPr>
              <a:t>她的爸爸</a:t>
            </a:r>
            <a:r>
              <a:rPr lang="zh-CN" altLang="en-US" sz="5400" dirty="0">
                <a:solidFill>
                  <a:srgbClr val="00B0F0"/>
                </a:solidFill>
                <a:latin typeface="KaiTi" charset="-122"/>
                <a:ea typeface="KaiTi" charset="-122"/>
                <a:cs typeface="KaiTi" charset="-122"/>
              </a:rPr>
              <a:t>很帅</a:t>
            </a:r>
            <a:r>
              <a:rPr lang="zh-CN" altLang="en-US" sz="5400" dirty="0">
                <a:solidFill>
                  <a:srgbClr val="7030A0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endParaRPr lang="en-US" altLang="zh-CN" sz="5400" dirty="0">
              <a:solidFill>
                <a:srgbClr val="7030A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他的哥哥</a:t>
            </a:r>
            <a:r>
              <a:rPr lang="zh-CN" altLang="en-US" sz="5400" dirty="0">
                <a:solidFill>
                  <a:srgbClr val="7030A0"/>
                </a:solidFill>
                <a:latin typeface="KaiTi" charset="-122"/>
                <a:ea typeface="KaiTi" charset="-122"/>
                <a:cs typeface="KaiTi" charset="-122"/>
              </a:rPr>
              <a:t>很酷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  <a:endParaRPr lang="en-US" altLang="zh-CN" sz="54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5400" dirty="0">
                <a:solidFill>
                  <a:schemeClr val="accent2"/>
                </a:solidFill>
                <a:latin typeface="KaiTi" charset="-122"/>
                <a:ea typeface="KaiTi" charset="-122"/>
                <a:cs typeface="KaiTi" charset="-122"/>
              </a:rPr>
              <a:t>我的家很大／很小。</a:t>
            </a:r>
            <a:endParaRPr lang="en-US" altLang="zh-CN" sz="5400" dirty="0">
              <a:solidFill>
                <a:schemeClr val="accent2"/>
              </a:solidFill>
              <a:latin typeface="KaiTi" charset="-122"/>
              <a:ea typeface="KaiTi" charset="-122"/>
              <a:cs typeface="KaiTi" charset="-122"/>
            </a:endParaRPr>
          </a:p>
          <a:p>
            <a:endParaRPr lang="en-US" altLang="zh-CN" sz="54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这是你</a:t>
            </a:r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的</a:t>
            </a:r>
            <a:r>
              <a:rPr lang="zh-CN" altLang="en-US" sz="54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照片吗？</a:t>
            </a:r>
            <a:endParaRPr lang="en-US" altLang="zh-CN" sz="54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endParaRPr lang="en-US" altLang="zh-CN" sz="54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endParaRPr lang="en-US" altLang="zh-CN" sz="4000" dirty="0">
              <a:solidFill>
                <a:srgbClr val="7030A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55" y="34613"/>
            <a:ext cx="784254" cy="7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8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-1" y="29191"/>
            <a:ext cx="12115801" cy="117615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latin typeface="+mn-lt"/>
              </a:rPr>
              <a:t>Duì</a:t>
            </a:r>
            <a:r>
              <a:rPr lang="zh-CN" alt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huà</a:t>
            </a:r>
            <a:r>
              <a:rPr lang="en-US" sz="2800" dirty="0">
                <a:latin typeface="+mn-lt"/>
              </a:rPr>
              <a:t>                </a:t>
            </a:r>
            <a:r>
              <a:rPr lang="en-US" altLang="zh-CN" sz="2800" dirty="0" err="1">
                <a:latin typeface="+mn-lt"/>
              </a:rPr>
              <a:t>Bàifǎng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péngyǒu</a:t>
            </a:r>
            <a:r>
              <a:rPr lang="en-US" altLang="zh-CN" sz="2800" dirty="0">
                <a:latin typeface="+mn-lt"/>
              </a:rPr>
              <a:t> de </a:t>
            </a:r>
            <a:r>
              <a:rPr lang="en-US" altLang="zh-CN" sz="2800" dirty="0" err="1">
                <a:latin typeface="+mn-lt"/>
              </a:rPr>
              <a:t>jiā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sz="48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对话一：拜访朋友的家 </a:t>
            </a:r>
            <a:r>
              <a:rPr lang="en-US" altLang="zh-CN" sz="3200" kern="0" dirty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  <a:t>Visiting A Friend’s House</a:t>
            </a:r>
            <a:endParaRPr lang="zh-CN" altLang="en-US" sz="3200" dirty="0">
              <a:latin typeface="+mn-lt"/>
              <a:ea typeface="DFKai-S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35" y="94386"/>
            <a:ext cx="1066801" cy="1066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17" y="1345767"/>
            <a:ext cx="6676451" cy="53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23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313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89449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b="1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zh-CN" altLang="en-US" sz="6500" b="1" dirty="0">
                <a:latin typeface="Kaiti SC" charset="-122"/>
                <a:ea typeface="Kaiti SC" charset="-122"/>
                <a:cs typeface="Kaiti SC" charset="-122"/>
              </a:rPr>
              <a:t>才</a:t>
            </a:r>
            <a:r>
              <a:rPr lang="zh-CN" altLang="it-IT" sz="49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4900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it-IT" altLang="zh-CN" sz="4100" dirty="0" err="1">
                <a:latin typeface="Calibri" charset="0"/>
                <a:ea typeface="Calibri" charset="0"/>
                <a:cs typeface="Calibri" charset="0"/>
              </a:rPr>
              <a:t>cái</a:t>
            </a:r>
            <a:r>
              <a:rPr lang="it-IT" altLang="zh-CN" sz="4100" dirty="0">
                <a:latin typeface="Calibri" charset="0"/>
                <a:ea typeface="Calibri" charset="0"/>
                <a:cs typeface="Calibri" charset="0"/>
              </a:rPr>
              <a:t>       				</a:t>
            </a:r>
            <a:r>
              <a:rPr lang="it-IT" altLang="zh-CN" sz="4100" dirty="0" err="1">
                <a:latin typeface="Calibri" charset="0"/>
                <a:ea typeface="Calibri" charset="0"/>
                <a:cs typeface="Calibri" charset="0"/>
              </a:rPr>
              <a:t>not</a:t>
            </a:r>
            <a:r>
              <a:rPr lang="it-IT" altLang="zh-CN" sz="4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zh-CN" sz="4100" dirty="0" err="1">
                <a:latin typeface="Calibri" charset="0"/>
                <a:ea typeface="Calibri" charset="0"/>
                <a:cs typeface="Calibri" charset="0"/>
              </a:rPr>
              <a:t>unitl</a:t>
            </a:r>
            <a:r>
              <a:rPr lang="it-IT" altLang="zh-CN" sz="4100" dirty="0">
                <a:latin typeface="Calibri" charset="0"/>
                <a:ea typeface="Calibri" charset="0"/>
                <a:cs typeface="Calibri" charset="0"/>
              </a:rPr>
              <a:t>       (</a:t>
            </a:r>
            <a:r>
              <a:rPr lang="it-IT" altLang="zh-CN" sz="4100" dirty="0" err="1">
                <a:latin typeface="Calibri" charset="0"/>
                <a:ea typeface="Calibri" charset="0"/>
                <a:cs typeface="Calibri" charset="0"/>
              </a:rPr>
              <a:t>Adverb</a:t>
            </a:r>
            <a:r>
              <a:rPr lang="it-IT" altLang="zh-CN" sz="4100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41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91" y="135687"/>
            <a:ext cx="708096" cy="708096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6197" y="1220138"/>
            <a:ext cx="11759605" cy="5617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我们六点吃饭。 （她六点半来）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3600" dirty="0" err="1">
                <a:solidFill>
                  <a:srgbClr val="0070C0"/>
                </a:solidFill>
              </a:rPr>
              <a:t>Wǒmen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liù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diǎn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chīfàn</a:t>
            </a:r>
            <a:r>
              <a:rPr lang="en-US" sz="3600" dirty="0">
                <a:solidFill>
                  <a:srgbClr val="0070C0"/>
                </a:solidFill>
              </a:rPr>
              <a:t>.        (</a:t>
            </a:r>
            <a:r>
              <a:rPr lang="en-US" sz="3600" dirty="0" err="1">
                <a:solidFill>
                  <a:srgbClr val="0070C0"/>
                </a:solidFill>
              </a:rPr>
              <a:t>Tā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liù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diǎn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bàn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lái</a:t>
            </a:r>
            <a:r>
              <a:rPr lang="en-US" sz="3600" dirty="0">
                <a:solidFill>
                  <a:srgbClr val="0070C0"/>
                </a:solidFill>
              </a:rPr>
              <a:t>)</a:t>
            </a:r>
            <a:endParaRPr lang="en-US" sz="3600" dirty="0">
              <a:solidFill>
                <a:srgbClr val="0070C0"/>
              </a:solidFill>
              <a:ea typeface="Kaiti SC" charset="-122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ate at six.                         (She came at 6:30.)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							                                  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                                                          </a:t>
            </a:r>
            <a:r>
              <a:rPr lang="en-US" sz="3600" dirty="0" err="1">
                <a:solidFill>
                  <a:srgbClr val="C00000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cái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  <a:sym typeface="Symbol" charset="2"/>
              </a:rPr>
              <a:t>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我们六点吃饭，她六点半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才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来。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      </a:t>
            </a:r>
            <a:r>
              <a:rPr lang="en-US" sz="3600" dirty="0" err="1">
                <a:solidFill>
                  <a:srgbClr val="0070C0"/>
                </a:solidFill>
              </a:rPr>
              <a:t>Wǒmen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liù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diǎn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chīfàn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tā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liù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diǎn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bàn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cái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lái</a:t>
            </a:r>
            <a:endParaRPr lang="en-US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      We had dinner at six o'clock.  She came at 6:</a:t>
            </a:r>
            <a:r>
              <a:rPr lang="en-US" altLang="zh-CN" sz="3600" dirty="0">
                <a:solidFill>
                  <a:srgbClr val="0070C0"/>
                </a:solidFill>
              </a:rPr>
              <a:t>30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           					       She </a:t>
            </a:r>
            <a:r>
              <a:rPr lang="en-US" sz="3600" dirty="0">
                <a:solidFill>
                  <a:srgbClr val="C00000"/>
                </a:solidFill>
              </a:rPr>
              <a:t>didn’t</a:t>
            </a:r>
            <a:r>
              <a:rPr lang="en-US" sz="3600" dirty="0">
                <a:solidFill>
                  <a:srgbClr val="0070C0"/>
                </a:solidFill>
              </a:rPr>
              <a:t> come </a:t>
            </a:r>
            <a:r>
              <a:rPr lang="en-US" sz="3600" dirty="0">
                <a:solidFill>
                  <a:srgbClr val="C00000"/>
                </a:solidFill>
              </a:rPr>
              <a:t>until </a:t>
            </a:r>
            <a:r>
              <a:rPr lang="en-US" sz="3600" dirty="0">
                <a:solidFill>
                  <a:srgbClr val="0070C0"/>
                </a:solidFill>
              </a:rPr>
              <a:t>6:</a:t>
            </a:r>
            <a:r>
              <a:rPr lang="en-US" altLang="zh-CN" sz="3600" dirty="0">
                <a:solidFill>
                  <a:srgbClr val="0070C0"/>
                </a:solidFill>
              </a:rPr>
              <a:t>30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US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CN" sz="4400" dirty="0">
              <a:solidFill>
                <a:srgbClr val="0070C0"/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74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313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91892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b="1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zh-CN" altLang="en-US" sz="72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才</a:t>
            </a:r>
            <a:r>
              <a:rPr lang="zh-CN" altLang="it-IT" sz="49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zh-CN" altLang="en-US" sz="4900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it-IT" altLang="zh-CN" sz="4100" dirty="0" err="1">
                <a:latin typeface="Calibri" charset="0"/>
                <a:ea typeface="Calibri" charset="0"/>
                <a:cs typeface="Calibri" charset="0"/>
              </a:rPr>
              <a:t>cái</a:t>
            </a:r>
            <a:r>
              <a:rPr lang="it-IT" altLang="zh-CN" sz="4100" dirty="0">
                <a:latin typeface="Calibri" charset="0"/>
                <a:ea typeface="Calibri" charset="0"/>
                <a:cs typeface="Calibri" charset="0"/>
              </a:rPr>
              <a:t>       				</a:t>
            </a:r>
            <a:r>
              <a:rPr lang="it-IT" altLang="zh-CN" sz="4100" dirty="0" err="1">
                <a:latin typeface="Calibri" charset="0"/>
                <a:ea typeface="Calibri" charset="0"/>
                <a:cs typeface="Calibri" charset="0"/>
              </a:rPr>
              <a:t>not</a:t>
            </a:r>
            <a:r>
              <a:rPr lang="it-IT" altLang="zh-CN" sz="4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zh-CN" sz="4100" dirty="0" err="1">
                <a:latin typeface="Calibri" charset="0"/>
                <a:ea typeface="Calibri" charset="0"/>
                <a:cs typeface="Calibri" charset="0"/>
              </a:rPr>
              <a:t>unitl</a:t>
            </a:r>
            <a:r>
              <a:rPr lang="it-IT" altLang="zh-CN" sz="4100" dirty="0">
                <a:latin typeface="Calibri" charset="0"/>
                <a:ea typeface="Calibri" charset="0"/>
                <a:cs typeface="Calibri" charset="0"/>
              </a:rPr>
              <a:t>       (</a:t>
            </a:r>
            <a:r>
              <a:rPr lang="it-IT" altLang="zh-CN" sz="4100" dirty="0" err="1">
                <a:latin typeface="Calibri" charset="0"/>
                <a:ea typeface="Calibri" charset="0"/>
                <a:cs typeface="Calibri" charset="0"/>
              </a:rPr>
              <a:t>Adverb</a:t>
            </a:r>
            <a:r>
              <a:rPr lang="it-IT" altLang="zh-CN" sz="4100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41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1" y="80267"/>
            <a:ext cx="708096" cy="708096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995" y="1378634"/>
            <a:ext cx="11759605" cy="4873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我们七点看电影。 （高文中七点半来）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US" sz="3200" dirty="0" err="1">
                <a:solidFill>
                  <a:srgbClr val="0070C0"/>
                </a:solidFill>
              </a:rPr>
              <a:t>Wǒmen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qī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diǎn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kàn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diànyǐng</a:t>
            </a:r>
            <a:r>
              <a:rPr lang="en-US" sz="3200" dirty="0">
                <a:solidFill>
                  <a:srgbClr val="0070C0"/>
                </a:solidFill>
              </a:rPr>
              <a:t>.       (</a:t>
            </a:r>
            <a:r>
              <a:rPr lang="en-US" sz="3200" dirty="0" err="1">
                <a:solidFill>
                  <a:srgbClr val="0070C0"/>
                </a:solidFill>
              </a:rPr>
              <a:t>Gāo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wénzhōng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qī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diǎn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bàn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lái</a:t>
            </a:r>
            <a:r>
              <a:rPr lang="en-US" sz="3200" dirty="0">
                <a:solidFill>
                  <a:srgbClr val="0070C0"/>
                </a:solidFill>
              </a:rPr>
              <a:t>)</a:t>
            </a:r>
            <a:endParaRPr lang="en-US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We watched the movie at seven. (Gao </a:t>
            </a:r>
            <a:r>
              <a:rPr lang="en-US" sz="3000" dirty="0" err="1">
                <a:solidFill>
                  <a:srgbClr val="0070C0"/>
                </a:solidFill>
                <a:ea typeface="Kaiti SC" charset="-122"/>
                <a:cs typeface="Kaiti SC" charset="-122"/>
              </a:rPr>
              <a:t>Wenzhong</a:t>
            </a:r>
            <a:r>
              <a:rPr lang="en-US" sz="30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 came at half past seven)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								             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cái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  <a:sym typeface="Symbol" charset="2"/>
              </a:rPr>
              <a:t>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我们七点看电影，高文中七点半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才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来。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30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       </a:t>
            </a:r>
            <a:r>
              <a:rPr lang="en-US" sz="3000" dirty="0" err="1">
                <a:solidFill>
                  <a:srgbClr val="0070C0"/>
                </a:solidFill>
                <a:ea typeface="Kaiti SC" charset="-122"/>
                <a:cs typeface="Kaiti SC" charset="-122"/>
              </a:rPr>
              <a:t>Wǒmen</a:t>
            </a:r>
            <a:r>
              <a:rPr lang="en-US" sz="30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 </a:t>
            </a:r>
            <a:r>
              <a:rPr lang="en-US" sz="3000" dirty="0" err="1">
                <a:solidFill>
                  <a:srgbClr val="0070C0"/>
                </a:solidFill>
                <a:ea typeface="Kaiti SC" charset="-122"/>
                <a:cs typeface="Kaiti SC" charset="-122"/>
              </a:rPr>
              <a:t>qī</a:t>
            </a:r>
            <a:r>
              <a:rPr lang="en-US" sz="30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 </a:t>
            </a:r>
            <a:r>
              <a:rPr lang="en-US" sz="3000" dirty="0" err="1">
                <a:solidFill>
                  <a:srgbClr val="0070C0"/>
                </a:solidFill>
                <a:ea typeface="Kaiti SC" charset="-122"/>
                <a:cs typeface="Kaiti SC" charset="-122"/>
              </a:rPr>
              <a:t>diǎn</a:t>
            </a:r>
            <a:r>
              <a:rPr lang="en-US" sz="30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 </a:t>
            </a:r>
            <a:r>
              <a:rPr lang="en-US" sz="3000" dirty="0" err="1">
                <a:solidFill>
                  <a:srgbClr val="0070C0"/>
                </a:solidFill>
                <a:ea typeface="Kaiti SC" charset="-122"/>
                <a:cs typeface="Kaiti SC" charset="-122"/>
              </a:rPr>
              <a:t>kàn</a:t>
            </a:r>
            <a:r>
              <a:rPr lang="en-US" sz="30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 </a:t>
            </a:r>
            <a:r>
              <a:rPr lang="en-US" sz="3000" dirty="0" err="1">
                <a:solidFill>
                  <a:srgbClr val="0070C0"/>
                </a:solidFill>
                <a:ea typeface="Kaiti SC" charset="-122"/>
                <a:cs typeface="Kaiti SC" charset="-122"/>
              </a:rPr>
              <a:t>diànyǐng</a:t>
            </a:r>
            <a:r>
              <a:rPr lang="en-US" sz="30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, </a:t>
            </a:r>
            <a:r>
              <a:rPr lang="en-US" sz="3000" dirty="0" err="1">
                <a:solidFill>
                  <a:srgbClr val="0070C0"/>
                </a:solidFill>
                <a:ea typeface="Kaiti SC" charset="-122"/>
                <a:cs typeface="Kaiti SC" charset="-122"/>
              </a:rPr>
              <a:t>gāo</a:t>
            </a:r>
            <a:r>
              <a:rPr lang="en-US" sz="30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 </a:t>
            </a:r>
            <a:r>
              <a:rPr lang="en-US" sz="3000" dirty="0" err="1">
                <a:solidFill>
                  <a:srgbClr val="0070C0"/>
                </a:solidFill>
                <a:ea typeface="Kaiti SC" charset="-122"/>
                <a:cs typeface="Kaiti SC" charset="-122"/>
              </a:rPr>
              <a:t>wénzhōng</a:t>
            </a:r>
            <a:r>
              <a:rPr lang="en-US" sz="30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 </a:t>
            </a:r>
            <a:r>
              <a:rPr lang="en-US" sz="3000" dirty="0" err="1">
                <a:solidFill>
                  <a:srgbClr val="0070C0"/>
                </a:solidFill>
                <a:ea typeface="Kaiti SC" charset="-122"/>
                <a:cs typeface="Kaiti SC" charset="-122"/>
              </a:rPr>
              <a:t>qī</a:t>
            </a:r>
            <a:r>
              <a:rPr lang="en-US" sz="30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 </a:t>
            </a:r>
            <a:r>
              <a:rPr lang="en-US" sz="3000" dirty="0" err="1">
                <a:solidFill>
                  <a:srgbClr val="0070C0"/>
                </a:solidFill>
                <a:ea typeface="Kaiti SC" charset="-122"/>
                <a:cs typeface="Kaiti SC" charset="-122"/>
              </a:rPr>
              <a:t>diǎn</a:t>
            </a:r>
            <a:r>
              <a:rPr lang="en-US" sz="30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 </a:t>
            </a:r>
            <a:r>
              <a:rPr lang="en-US" sz="3000" dirty="0" err="1">
                <a:solidFill>
                  <a:srgbClr val="0070C0"/>
                </a:solidFill>
                <a:ea typeface="Kaiti SC" charset="-122"/>
                <a:cs typeface="Kaiti SC" charset="-122"/>
              </a:rPr>
              <a:t>bàn</a:t>
            </a:r>
            <a:r>
              <a:rPr lang="en-US" sz="30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 </a:t>
            </a:r>
            <a:r>
              <a:rPr lang="en-US" sz="3000" dirty="0" err="1">
                <a:solidFill>
                  <a:srgbClr val="0070C0"/>
                </a:solidFill>
                <a:ea typeface="Kaiti SC" charset="-122"/>
                <a:cs typeface="Kaiti SC" charset="-122"/>
              </a:rPr>
              <a:t>cái</a:t>
            </a:r>
            <a:r>
              <a:rPr lang="en-US" sz="30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 </a:t>
            </a:r>
            <a:r>
              <a:rPr lang="en-US" sz="3000" dirty="0" err="1">
                <a:solidFill>
                  <a:srgbClr val="0070C0"/>
                </a:solidFill>
                <a:ea typeface="Kaiti SC" charset="-122"/>
                <a:cs typeface="Kaiti SC" charset="-122"/>
              </a:rPr>
              <a:t>lái</a:t>
            </a:r>
            <a:endParaRPr lang="en-US" sz="3000" dirty="0">
              <a:solidFill>
                <a:srgbClr val="0070C0"/>
              </a:solidFill>
              <a:ea typeface="Kaiti SC" charset="-122"/>
              <a:cs typeface="Kaiti SC" charset="-12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We watched the movie at seven o‘clock. Gao </a:t>
            </a:r>
            <a:r>
              <a:rPr lang="en-US" sz="2800" dirty="0" err="1">
                <a:solidFill>
                  <a:srgbClr val="0070C0"/>
                </a:solidFill>
                <a:ea typeface="Kaiti SC" charset="-122"/>
                <a:cs typeface="Kaiti SC" charset="-122"/>
              </a:rPr>
              <a:t>Wenzhong</a:t>
            </a:r>
            <a:r>
              <a:rPr lang="en-US" sz="28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 didn’t come until 7:30.</a:t>
            </a:r>
          </a:p>
          <a:p>
            <a:pPr marL="0" indent="0">
              <a:buNone/>
            </a:pPr>
            <a:endParaRPr lang="en-US" altLang="zh-CN" sz="4400" dirty="0">
              <a:solidFill>
                <a:srgbClr val="0070C0"/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392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982" y="1378634"/>
            <a:ext cx="11759605" cy="612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      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Wǒmen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shí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diǎn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zhōng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huí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jiā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.    (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Wáng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péng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shíyī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diǎn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huí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jiā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en-US" altLang="zh-CN" sz="32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我们十点钟回家。（王朋十一点回家）</a:t>
            </a:r>
            <a:endParaRPr lang="en-US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>
              <a:buFont typeface="Symbol" charset="2"/>
              <a:buChar char="®"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我们十点钟回家，王朋十一点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才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回家）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>
              <a:buFont typeface="Symbol" charset="2"/>
              <a:buChar char="®"/>
            </a:pPr>
            <a:endParaRPr lang="en-US" altLang="zh-CN" sz="1200" dirty="0">
              <a:solidFill>
                <a:srgbClr val="FF0000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0" indent="0">
              <a:buNone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	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Wǒmen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shíyī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diǎn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shuìjiào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.          (Li you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shí'èr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diǎn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shuìjiào</a:t>
            </a:r>
            <a:r>
              <a:rPr lang="en-US" sz="32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914400" indent="-914400">
              <a:buFont typeface="+mj-lt"/>
              <a:buAutoNum type="arabicPeriod" startAt="2"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我们十一点睡觉。（李友十二点睡觉）</a:t>
            </a:r>
            <a:endParaRPr lang="en-US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  <a:sym typeface="Symbol" charset="2"/>
              </a:rPr>
              <a:t>  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我们十一点睡觉，李友十二点</a:t>
            </a:r>
            <a:r>
              <a:rPr lang="zh-CN" altLang="en-US" sz="4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才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睡觉。</a:t>
            </a:r>
            <a:endParaRPr lang="en-US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black">
          <a:xfrm>
            <a:off x="15118" y="19908"/>
            <a:ext cx="12176881" cy="91283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 </a:t>
            </a:r>
            <a:r>
              <a:rPr lang="zh-CN" altLang="en-US" sz="72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才</a:t>
            </a:r>
            <a:r>
              <a:rPr lang="zh-CN" altLang="it-IT" sz="72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zh-CN" altLang="en-US" sz="72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zh-CN" altLang="en-US" sz="49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it-IT" altLang="zh-CN" sz="4100" dirty="0" err="1">
                <a:latin typeface="Calibri" charset="0"/>
                <a:ea typeface="Calibri" charset="0"/>
                <a:cs typeface="Calibri" charset="0"/>
              </a:rPr>
              <a:t>cái</a:t>
            </a:r>
            <a:r>
              <a:rPr lang="it-IT" altLang="zh-CN" sz="4100" dirty="0">
                <a:latin typeface="Calibri" charset="0"/>
                <a:ea typeface="Calibri" charset="0"/>
                <a:cs typeface="Calibri" charset="0"/>
              </a:rPr>
              <a:t>       	      		</a:t>
            </a:r>
            <a:r>
              <a:rPr lang="it-IT" altLang="zh-CN" sz="4100" dirty="0" err="1">
                <a:latin typeface="Calibri" charset="0"/>
                <a:ea typeface="Calibri" charset="0"/>
                <a:cs typeface="Calibri" charset="0"/>
              </a:rPr>
              <a:t>not</a:t>
            </a:r>
            <a:r>
              <a:rPr lang="it-IT" altLang="zh-CN" sz="4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zh-CN" sz="4100" dirty="0" err="1">
                <a:latin typeface="Calibri" charset="0"/>
                <a:ea typeface="Calibri" charset="0"/>
                <a:cs typeface="Calibri" charset="0"/>
              </a:rPr>
              <a:t>unitl</a:t>
            </a:r>
            <a:r>
              <a:rPr lang="it-IT" altLang="zh-CN" sz="4100" dirty="0">
                <a:latin typeface="Calibri" charset="0"/>
                <a:ea typeface="Calibri" charset="0"/>
                <a:cs typeface="Calibri" charset="0"/>
              </a:rPr>
              <a:t>       (</a:t>
            </a:r>
            <a:r>
              <a:rPr lang="it-IT" altLang="zh-CN" sz="4100" dirty="0" err="1">
                <a:latin typeface="Calibri" charset="0"/>
                <a:ea typeface="Calibri" charset="0"/>
                <a:cs typeface="Calibri" charset="0"/>
              </a:rPr>
              <a:t>Adverb</a:t>
            </a:r>
            <a:r>
              <a:rPr lang="it-IT" altLang="zh-CN" sz="4100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41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1" y="80267"/>
            <a:ext cx="708096" cy="70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6817" y="1304754"/>
            <a:ext cx="12035182" cy="5553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         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Wǒmen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yīdiǎn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chī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wǎnfàn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(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Gāoxiǎoyīn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qī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diǎn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chī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wǎnfàn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14400" indent="-914400">
              <a:spcBef>
                <a:spcPts val="0"/>
              </a:spcBef>
              <a:buClr>
                <a:srgbClr val="0070C0"/>
              </a:buClr>
              <a:buFont typeface="+mj-lt"/>
              <a:buAutoNum type="arabicPeriod" startAt="3"/>
            </a:pPr>
            <a:r>
              <a:rPr lang="zh-CN" altLang="en-US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我们一点半吃晚饭。（高小音七点半吃晚饭）</a:t>
            </a:r>
            <a:endParaRPr lang="en-US" altLang="zh-CN" sz="40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  <a:sym typeface="Symbol" charset="2"/>
              </a:rPr>
              <a:t>   </a:t>
            </a:r>
            <a:r>
              <a:rPr lang="zh-CN" altLang="en-US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我们一点半吃晚饭，高小音七点半</a:t>
            </a:r>
            <a:r>
              <a:rPr lang="zh-CN" alt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才</a:t>
            </a:r>
            <a:r>
              <a:rPr lang="zh-CN" altLang="en-US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吃晚饭。</a:t>
            </a:r>
            <a:endParaRPr lang="en-US" altLang="zh-CN" sz="40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indent="0">
              <a:buNone/>
            </a:pPr>
            <a:endParaRPr lang="en-US" sz="4000" dirty="0">
              <a:solidFill>
                <a:srgbClr val="0070C0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0" indent="0">
              <a:buNone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28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Wǒmen</a:t>
            </a:r>
            <a:r>
              <a:rPr lang="en-US" sz="2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liǎng</a:t>
            </a:r>
            <a:r>
              <a:rPr lang="en-US" sz="2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diǎn</a:t>
            </a:r>
            <a:r>
              <a:rPr lang="en-US" sz="2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qù</a:t>
            </a:r>
            <a:r>
              <a:rPr lang="en-US" sz="2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dǎqiú</a:t>
            </a:r>
            <a:r>
              <a:rPr lang="en-US" sz="2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.       (</a:t>
            </a:r>
            <a:r>
              <a:rPr lang="en-US" sz="28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Bái</a:t>
            </a:r>
            <a:r>
              <a:rPr lang="en-US" sz="2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yīng</a:t>
            </a:r>
            <a:r>
              <a:rPr lang="en-US" sz="2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ài</a:t>
            </a:r>
            <a:r>
              <a:rPr lang="en-US" sz="2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sān</a:t>
            </a:r>
            <a:r>
              <a:rPr lang="en-US" sz="2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diǎn</a:t>
            </a:r>
            <a:r>
              <a:rPr lang="en-US" sz="2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zhōng</a:t>
            </a:r>
            <a:r>
              <a:rPr lang="en-US" sz="2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qù</a:t>
            </a:r>
            <a:r>
              <a:rPr lang="en-US" sz="2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dǎqiú</a:t>
            </a:r>
            <a:r>
              <a:rPr lang="en-US" sz="2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en-US" altLang="zh-CN" sz="2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742950" indent="-742950">
              <a:spcBef>
                <a:spcPts val="0"/>
              </a:spcBef>
              <a:buClr>
                <a:srgbClr val="0070C0"/>
              </a:buClr>
              <a:buFont typeface="+mj-lt"/>
              <a:buAutoNum type="arabicPeriod" startAt="4"/>
            </a:pPr>
            <a:r>
              <a:rPr lang="zh-CN" altLang="en-US" sz="4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我们两点去打球。（白英爱三点钟去打球）</a:t>
            </a:r>
            <a:endParaRPr lang="en-US" altLang="zh-CN" sz="4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  <a:sym typeface="Symbol" charset="2"/>
              </a:rPr>
              <a:t> </a:t>
            </a:r>
            <a:r>
              <a:rPr lang="zh-CN" altLang="en-US" sz="4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我们两点去打球，白英爱三点钟</a:t>
            </a:r>
            <a:r>
              <a:rPr lang="zh-CN" altLang="en-US" sz="4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才</a:t>
            </a:r>
            <a:r>
              <a:rPr lang="zh-CN" altLang="en-US" sz="4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去打球。</a:t>
            </a:r>
            <a:endParaRPr lang="en-US" altLang="zh-CN" sz="4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15118" y="19909"/>
            <a:ext cx="12176881" cy="83933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才</a:t>
            </a:r>
            <a:r>
              <a:rPr lang="zh-CN" altLang="it-IT" sz="55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</a:t>
            </a:r>
            <a:r>
              <a:rPr lang="zh-CN" altLang="en-US" sz="5500" dirty="0">
                <a:latin typeface="KaiTi" panose="02010609060101010101" pitchFamily="49" charset="-122"/>
                <a:ea typeface="KaiTi" panose="02010609060101010101" pitchFamily="49" charset="-122"/>
                <a:cs typeface="Calibri" charset="0"/>
              </a:rPr>
              <a:t>  </a:t>
            </a:r>
            <a:r>
              <a:rPr lang="it-IT" altLang="zh-CN" sz="4100" dirty="0" err="1">
                <a:latin typeface="Calibri" charset="0"/>
                <a:ea typeface="Calibri" charset="0"/>
                <a:cs typeface="Calibri" charset="0"/>
              </a:rPr>
              <a:t>cái</a:t>
            </a:r>
            <a:r>
              <a:rPr lang="it-IT" altLang="zh-CN" sz="4100" dirty="0">
                <a:latin typeface="Calibri" charset="0"/>
                <a:ea typeface="Calibri" charset="0"/>
                <a:cs typeface="Calibri" charset="0"/>
              </a:rPr>
              <a:t>       		</a:t>
            </a:r>
            <a:r>
              <a:rPr lang="it-IT" altLang="zh-CN" sz="4100" dirty="0" err="1">
                <a:latin typeface="Calibri" charset="0"/>
                <a:ea typeface="Calibri" charset="0"/>
                <a:cs typeface="Calibri" charset="0"/>
              </a:rPr>
              <a:t>not</a:t>
            </a:r>
            <a:r>
              <a:rPr lang="it-IT" altLang="zh-CN" sz="41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zh-CN" sz="4100" dirty="0" err="1">
                <a:latin typeface="Calibri" charset="0"/>
                <a:ea typeface="Calibri" charset="0"/>
                <a:cs typeface="Calibri" charset="0"/>
              </a:rPr>
              <a:t>unitl</a:t>
            </a:r>
            <a:r>
              <a:rPr lang="it-IT" altLang="zh-CN" sz="4100" dirty="0">
                <a:latin typeface="Calibri" charset="0"/>
                <a:ea typeface="Calibri" charset="0"/>
                <a:cs typeface="Calibri" charset="0"/>
              </a:rPr>
              <a:t>       (</a:t>
            </a:r>
            <a:r>
              <a:rPr lang="it-IT" altLang="zh-CN" sz="4100" dirty="0" err="1">
                <a:latin typeface="Calibri" charset="0"/>
                <a:ea typeface="Calibri" charset="0"/>
                <a:cs typeface="Calibri" charset="0"/>
              </a:rPr>
              <a:t>Adverb</a:t>
            </a:r>
            <a:r>
              <a:rPr lang="it-IT" altLang="zh-CN" sz="4100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41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547" y="170688"/>
            <a:ext cx="668647" cy="66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6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-4476"/>
            <a:ext cx="12176881" cy="1003222"/>
          </a:xfrm>
          <a:prstGeom prst="rect">
            <a:avLst/>
          </a:prstGeom>
          <a:solidFill>
            <a:srgbClr val="FFFFFF"/>
          </a:solidFill>
          <a:ln w="63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6000" dirty="0">
                <a:solidFill>
                  <a:schemeClr val="tx1"/>
                </a:solidFill>
                <a:latin typeface="KaiTi" charset="-122"/>
                <a:ea typeface="KaiTi" charset="-122"/>
                <a:cs typeface="KaiTi" charset="-122"/>
              </a:rPr>
              <a:t>一起</a:t>
            </a:r>
            <a:r>
              <a:rPr lang="en-US" altLang="zh-CN" sz="6000" dirty="0">
                <a:solidFill>
                  <a:schemeClr val="tx1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en-US" altLang="zh-CN" sz="41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YìQǐ</a:t>
            </a:r>
            <a:r>
              <a:rPr lang="it-IT" altLang="zh-CN" sz="41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             </a:t>
            </a:r>
            <a:r>
              <a:rPr lang="it-IT" altLang="zh-CN" sz="41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zh-CN" sz="4100" dirty="0" err="1">
                <a:latin typeface="Calibri" charset="0"/>
                <a:ea typeface="Calibri" charset="0"/>
                <a:cs typeface="Calibri" charset="0"/>
              </a:rPr>
              <a:t>together</a:t>
            </a:r>
            <a:r>
              <a:rPr lang="it-IT" altLang="zh-CN" sz="4100" dirty="0">
                <a:latin typeface="Calibri" charset="0"/>
                <a:ea typeface="Calibri" charset="0"/>
                <a:cs typeface="Calibri" charset="0"/>
              </a:rPr>
              <a:t>)  </a:t>
            </a:r>
            <a:r>
              <a:rPr lang="it-IT" altLang="zh-CN" sz="4100" dirty="0" err="1">
                <a:latin typeface="Calibri" charset="0"/>
                <a:ea typeface="Calibri" charset="0"/>
                <a:cs typeface="Calibri" charset="0"/>
              </a:rPr>
              <a:t>adverb</a:t>
            </a:r>
            <a:endParaRPr lang="en-US" sz="41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258" y="86918"/>
            <a:ext cx="803097" cy="80309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0462" y="1378634"/>
            <a:ext cx="10468629" cy="55528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昨天我们</a:t>
            </a:r>
            <a:r>
              <a:rPr lang="zh-CN" altLang="en-US" sz="4800" u="sng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去看电影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。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zh-CN" altLang="en-US" sz="1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endParaRPr lang="en-US" altLang="zh-CN" sz="3200" dirty="0">
              <a:solidFill>
                <a:srgbClr val="0070C0"/>
              </a:solidFill>
              <a:latin typeface="Calibri" panose="020F0502020204030204" pitchFamily="34" charset="0"/>
              <a:ea typeface="Kaiti SC" charset="-122"/>
              <a:cs typeface="Calibri" panose="020F0502020204030204" pitchFamily="34" charset="0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昨天我们</a:t>
            </a:r>
            <a:r>
              <a:rPr lang="zh-CN" altLang="en-US" sz="4800" dirty="0">
                <a:solidFill>
                  <a:srgbClr val="C9673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一起</a:t>
            </a:r>
            <a:r>
              <a:rPr lang="zh-CN" altLang="en-US" sz="4800" u="sng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去看电影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。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    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Zuótiān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wǒmen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yīqǐ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qù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kàn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diànyǐng</a:t>
            </a:r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Yesterday we went to see a movie </a:t>
            </a:r>
            <a:r>
              <a:rPr lang="en-US" altLang="zh-C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together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900" dirty="0">
              <a:solidFill>
                <a:srgbClr val="0070C0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900" dirty="0">
              <a:solidFill>
                <a:srgbClr val="0070C0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900" dirty="0">
              <a:solidFill>
                <a:srgbClr val="0070C0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：昨天我们</a:t>
            </a:r>
            <a:r>
              <a:rPr lang="zh-CN" altLang="en-US" sz="4800" dirty="0">
                <a:solidFill>
                  <a:srgbClr val="C9673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一起</a:t>
            </a:r>
            <a:r>
              <a:rPr lang="zh-CN" altLang="en-US" sz="4800" u="sng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做什么</a:t>
            </a:r>
            <a:r>
              <a:rPr lang="zh-CN" altLang="en-US" sz="5900" dirty="0">
                <a:solidFill>
                  <a:srgbClr val="C9673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？</a:t>
            </a:r>
            <a:endParaRPr lang="en-US" altLang="zh-CN" sz="5900" dirty="0">
              <a:solidFill>
                <a:srgbClr val="C96731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Zuótiān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wǒmen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yīqǐ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zuò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shénme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What did we do together yesterday?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：昨天我们</a:t>
            </a:r>
            <a:r>
              <a:rPr lang="zh-CN" altLang="en-US" sz="4800" dirty="0">
                <a:solidFill>
                  <a:srgbClr val="C9673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一起</a:t>
            </a:r>
            <a:r>
              <a:rPr lang="zh-CN" altLang="en-US" sz="4800" u="sng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去看电影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。</a:t>
            </a:r>
            <a:endParaRPr lang="en-US" altLang="zh-CN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99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995" y="1105844"/>
            <a:ext cx="11759605" cy="2976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Q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：你和朋友</a:t>
            </a:r>
            <a:r>
              <a:rPr lang="zh-CN" altLang="en-US" sz="5400" dirty="0">
                <a:solidFill>
                  <a:srgbClr val="C9673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一起</a:t>
            </a:r>
            <a:r>
              <a:rPr lang="zh-CN" altLang="en-US" sz="5400" u="sng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做什么</a:t>
            </a:r>
            <a:r>
              <a:rPr lang="zh-CN" altLang="en-US" sz="5400" dirty="0">
                <a:solidFill>
                  <a:srgbClr val="C9673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？</a:t>
            </a:r>
            <a:endParaRPr lang="en-US" altLang="zh-CN" sz="5400" dirty="0">
              <a:solidFill>
                <a:srgbClr val="C96731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600" dirty="0">
                <a:solidFill>
                  <a:srgbClr val="0070C0"/>
                </a:solidFill>
              </a:rPr>
              <a:t>            </a:t>
            </a:r>
            <a:r>
              <a:rPr lang="en-US" sz="3600" dirty="0" err="1">
                <a:solidFill>
                  <a:srgbClr val="0070C0"/>
                </a:solidFill>
              </a:rPr>
              <a:t>Nǐ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hé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péngyǒu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yīqǐ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zuò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shénme</a:t>
            </a:r>
            <a:endParaRPr lang="en-US" altLang="zh-CN" sz="5400" dirty="0">
              <a:solidFill>
                <a:srgbClr val="C96731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0070C0"/>
                </a:solidFill>
                <a:ea typeface="Kaiti SC" charset="-122"/>
                <a:cs typeface="Kaiti SC" charset="-122"/>
              </a:rPr>
              <a:t>           What do you do with your friends?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A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：我们</a:t>
            </a:r>
            <a:r>
              <a:rPr lang="zh-CN" altLang="en-US" sz="5400" dirty="0">
                <a:solidFill>
                  <a:srgbClr val="C96731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一起</a:t>
            </a:r>
            <a:r>
              <a:rPr lang="en-US" altLang="zh-CN" sz="5400" dirty="0">
                <a:solidFill>
                  <a:srgbClr val="007935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_____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。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4800" dirty="0">
              <a:solidFill>
                <a:srgbClr val="0070C0"/>
              </a:solidFill>
              <a:ea typeface="SimSun" panose="02010600030101010101" pitchFamily="2" charset="-122"/>
              <a:cs typeface="Kaiti SC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164" y="4370502"/>
            <a:ext cx="2879436" cy="20386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" y="4040372"/>
            <a:ext cx="2160455" cy="2817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999" y="4558145"/>
            <a:ext cx="3280385" cy="185099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EC2D08C-EC7C-2B4A-9813-40DD5C1E8510}"/>
              </a:ext>
            </a:extLst>
          </p:cNvPr>
          <p:cNvSpPr txBox="1">
            <a:spLocks/>
          </p:cNvSpPr>
          <p:nvPr/>
        </p:nvSpPr>
        <p:spPr bwMode="black">
          <a:xfrm>
            <a:off x="15118" y="-4476"/>
            <a:ext cx="12176881" cy="1003222"/>
          </a:xfrm>
          <a:prstGeom prst="rect">
            <a:avLst/>
          </a:prstGeom>
          <a:solidFill>
            <a:srgbClr val="FFFFFF"/>
          </a:solidFill>
          <a:ln w="63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6000" dirty="0">
                <a:solidFill>
                  <a:schemeClr val="tx1"/>
                </a:solidFill>
                <a:latin typeface="KaiTi" charset="-122"/>
                <a:ea typeface="KaiTi" charset="-122"/>
                <a:cs typeface="KaiTi" charset="-122"/>
              </a:rPr>
              <a:t>一起</a:t>
            </a:r>
            <a:r>
              <a:rPr lang="en-US" altLang="zh-CN" sz="6000" dirty="0">
                <a:solidFill>
                  <a:schemeClr val="tx1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en-US" altLang="zh-CN" sz="41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YìQǐ</a:t>
            </a:r>
            <a:r>
              <a:rPr lang="it-IT" altLang="zh-CN" sz="41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             </a:t>
            </a:r>
            <a:r>
              <a:rPr lang="it-IT" altLang="zh-CN" sz="41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zh-CN" sz="4100" dirty="0" err="1">
                <a:latin typeface="Calibri" charset="0"/>
                <a:ea typeface="Calibri" charset="0"/>
                <a:cs typeface="Calibri" charset="0"/>
              </a:rPr>
              <a:t>together</a:t>
            </a:r>
            <a:r>
              <a:rPr lang="it-IT" altLang="zh-CN" sz="4100" dirty="0">
                <a:latin typeface="Calibri" charset="0"/>
                <a:ea typeface="Calibri" charset="0"/>
                <a:cs typeface="Calibri" charset="0"/>
              </a:rPr>
              <a:t>)  </a:t>
            </a:r>
            <a:r>
              <a:rPr lang="it-IT" altLang="zh-CN" sz="4100" dirty="0" err="1">
                <a:latin typeface="Calibri" charset="0"/>
                <a:ea typeface="Calibri" charset="0"/>
                <a:cs typeface="Calibri" charset="0"/>
              </a:rPr>
              <a:t>adverb</a:t>
            </a:r>
            <a:endParaRPr lang="en-US" sz="41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85B10E-7232-5642-95D6-9C49D3D80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258" y="86918"/>
            <a:ext cx="803097" cy="8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809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97248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6000" dirty="0">
                <a:solidFill>
                  <a:schemeClr val="tx1"/>
                </a:solidFill>
                <a:latin typeface="KaiTi" charset="-122"/>
                <a:ea typeface="KaiTi" charset="-122"/>
                <a:cs typeface="KaiTi" charset="-122"/>
              </a:rPr>
              <a:t>回</a:t>
            </a:r>
            <a:r>
              <a:rPr lang="en-US" altLang="zh-CN" sz="6000" dirty="0">
                <a:solidFill>
                  <a:schemeClr val="tx1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en-US" altLang="zh-CN" sz="37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huí</a:t>
            </a:r>
            <a:r>
              <a:rPr lang="it-IT" altLang="zh-CN" sz="37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             </a:t>
            </a:r>
            <a:r>
              <a:rPr lang="it-IT" altLang="zh-CN" sz="3700" dirty="0">
                <a:latin typeface="Calibri" charset="0"/>
                <a:ea typeface="Calibri" charset="0"/>
                <a:cs typeface="Calibri" charset="0"/>
              </a:rPr>
              <a:t>(to </a:t>
            </a:r>
            <a:r>
              <a:rPr lang="it-IT" altLang="zh-CN" sz="3700" dirty="0" err="1">
                <a:latin typeface="Calibri" charset="0"/>
                <a:ea typeface="Calibri" charset="0"/>
                <a:cs typeface="Calibri" charset="0"/>
              </a:rPr>
              <a:t>return</a:t>
            </a:r>
            <a:r>
              <a:rPr lang="it-IT" altLang="zh-CN" sz="3700" dirty="0">
                <a:latin typeface="Calibri" charset="0"/>
                <a:ea typeface="Calibri" charset="0"/>
                <a:cs typeface="Calibri" charset="0"/>
              </a:rPr>
              <a:t>)  </a:t>
            </a:r>
            <a:r>
              <a:rPr lang="it-IT" altLang="zh-CN" sz="3700" dirty="0" err="1">
                <a:latin typeface="Calibri" charset="0"/>
                <a:ea typeface="Calibri" charset="0"/>
                <a:cs typeface="Calibri" charset="0"/>
              </a:rPr>
              <a:t>verb</a:t>
            </a:r>
            <a:endParaRPr lang="en-US" sz="37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177" y="135687"/>
            <a:ext cx="717754" cy="717754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2409" y="1443226"/>
            <a:ext cx="11759605" cy="5552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我们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一起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回家吧</a:t>
            </a:r>
            <a:r>
              <a:rPr lang="en-US" altLang="zh-CN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!    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4800" dirty="0">
                <a:solidFill>
                  <a:srgbClr val="0070C0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    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Wǒmen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yīqǐ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huí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jiā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endParaRPr lang="en-US" altLang="zh-CN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900" dirty="0">
                <a:solidFill>
                  <a:srgbClr val="0070C0"/>
                </a:solidFill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       Let’s go home together!</a:t>
            </a:r>
            <a:endParaRPr lang="en-US" altLang="zh-CN" dirty="0">
              <a:solidFill>
                <a:srgbClr val="0070C0"/>
              </a:solidFill>
              <a:latin typeface="Calibri" panose="020F0502020204030204" pitchFamily="34" charset="0"/>
              <a:ea typeface="Kaiti SC" charset="-122"/>
              <a:cs typeface="Calibri" panose="020F0502020204030204" pitchFamily="34" charset="0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endParaRPr lang="en-US" altLang="zh-CN" sz="900" dirty="0">
              <a:solidFill>
                <a:srgbClr val="0070C0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昨天晚上我们十一点钟</a:t>
            </a:r>
            <a:r>
              <a:rPr lang="zh-CN" altLang="en-US" sz="5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才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回家。</a:t>
            </a:r>
            <a:endParaRPr lang="en-US" altLang="zh-CN" sz="54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  <a:cs typeface="Kaiti SC" charset="-122"/>
            </a:endParaRP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Zuótiān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wǎnshàng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wǒmen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shíyī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diǎn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zhōng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huí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jiā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4" indent="0">
              <a:spcBef>
                <a:spcPts val="0"/>
              </a:spcBef>
              <a:buClrTx/>
              <a:buNone/>
              <a:defRPr/>
            </a:pP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Last night we did not go home until 11 o'clock.</a:t>
            </a:r>
          </a:p>
        </p:txBody>
      </p:sp>
    </p:spTree>
    <p:extLst>
      <p:ext uri="{BB962C8B-B14F-4D97-AF65-F5344CB8AC3E}">
        <p14:creationId xmlns:p14="http://schemas.microsoft.com/office/powerpoint/2010/main" val="35554056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15118" y="19908"/>
            <a:ext cx="12176881" cy="96764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7200" dirty="0">
                <a:solidFill>
                  <a:schemeClr val="tx1"/>
                </a:solidFill>
                <a:latin typeface="KaiTi" charset="-122"/>
                <a:ea typeface="KaiTi" charset="-122"/>
                <a:cs typeface="KaiTi" charset="-122"/>
              </a:rPr>
              <a:t>回</a:t>
            </a:r>
            <a:r>
              <a:rPr lang="en-US" altLang="zh-CN" sz="7200" dirty="0">
                <a:solidFill>
                  <a:schemeClr val="tx1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en-US" altLang="zh-CN" sz="43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huí</a:t>
            </a:r>
            <a:r>
              <a:rPr lang="it-IT" altLang="zh-CN" sz="43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             </a:t>
            </a:r>
            <a:r>
              <a:rPr lang="it-IT" altLang="zh-CN" sz="4300" dirty="0">
                <a:latin typeface="Calibri" charset="0"/>
                <a:ea typeface="Calibri" charset="0"/>
                <a:cs typeface="Calibri" charset="0"/>
              </a:rPr>
              <a:t>(to </a:t>
            </a:r>
            <a:r>
              <a:rPr lang="it-IT" altLang="zh-CN" sz="4300" dirty="0" err="1">
                <a:latin typeface="Calibri" charset="0"/>
                <a:ea typeface="Calibri" charset="0"/>
                <a:cs typeface="Calibri" charset="0"/>
              </a:rPr>
              <a:t>return</a:t>
            </a:r>
            <a:r>
              <a:rPr lang="it-IT" altLang="zh-CN" sz="4300" dirty="0">
                <a:latin typeface="Calibri" charset="0"/>
                <a:ea typeface="Calibri" charset="0"/>
                <a:cs typeface="Calibri" charset="0"/>
              </a:rPr>
              <a:t>)  </a:t>
            </a:r>
            <a:r>
              <a:rPr lang="it-IT" altLang="zh-CN" sz="4300" dirty="0" err="1">
                <a:latin typeface="Calibri" charset="0"/>
                <a:ea typeface="Calibri" charset="0"/>
                <a:cs typeface="Calibri" charset="0"/>
              </a:rPr>
              <a:t>verb</a:t>
            </a:r>
            <a:endParaRPr lang="en-US" sz="4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528" y="72842"/>
            <a:ext cx="723059" cy="72305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35269" y="2109523"/>
            <a:ext cx="8562043" cy="2840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回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家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	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Huí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jiā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zh-CN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(Go home.)</a:t>
            </a: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回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去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	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Huí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qù</a:t>
            </a:r>
            <a:r>
              <a:rPr lang="zh-CN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(Go back.)</a:t>
            </a:r>
          </a:p>
          <a:p>
            <a:pPr marL="685800" lvl="4" indent="-685800">
              <a:spcBef>
                <a:spcPts val="0"/>
              </a:spcBef>
              <a:buClrTx/>
              <a:defRPr/>
            </a:pP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回</a:t>
            </a:r>
            <a:r>
              <a:rPr lang="zh-CN" altLang="en-US" sz="48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来</a:t>
            </a:r>
            <a:r>
              <a:rPr lang="zh-CN" altLang="en-US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 </a:t>
            </a:r>
            <a:r>
              <a:rPr lang="en-US" altLang="zh-CN" sz="4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SC" charset="-122"/>
              </a:rPr>
              <a:t>	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Huí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lái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(Come back.)     </a:t>
            </a:r>
          </a:p>
        </p:txBody>
      </p:sp>
    </p:spTree>
    <p:extLst>
      <p:ext uri="{BB962C8B-B14F-4D97-AF65-F5344CB8AC3E}">
        <p14:creationId xmlns:p14="http://schemas.microsoft.com/office/powerpoint/2010/main" val="13592012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930"/>
            <a:ext cx="12191999" cy="114842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来</a:t>
            </a:r>
            <a:r>
              <a:rPr lang="en-US" altLang="zh-CN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/</a:t>
            </a:r>
            <a:r>
              <a:rPr lang="zh-CN" altLang="en-US" sz="54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去</a:t>
            </a:r>
            <a:r>
              <a:rPr lang="zh-CN" altLang="en-US" sz="4800" dirty="0">
                <a:solidFill>
                  <a:srgbClr val="0070C0"/>
                </a:solidFill>
              </a:rPr>
              <a:t> </a:t>
            </a:r>
            <a:r>
              <a:rPr lang="en-US" altLang="zh-CN" sz="4000" dirty="0">
                <a:solidFill>
                  <a:srgbClr val="0070C0"/>
                </a:solidFill>
                <a:latin typeface="+mn-lt"/>
              </a:rPr>
              <a:t>come/go</a:t>
            </a:r>
            <a:r>
              <a:rPr lang="zh-CN" altLang="en-US" sz="4000" b="1" dirty="0">
                <a:solidFill>
                  <a:srgbClr val="C00000"/>
                </a:solidFill>
                <a:latin typeface="+mn-lt"/>
                <a:ea typeface="宋体" pitchFamily="2" charset="-122"/>
              </a:rPr>
              <a:t> </a:t>
            </a:r>
            <a:r>
              <a:rPr lang="en-US" altLang="zh-CN" sz="4000" dirty="0">
                <a:solidFill>
                  <a:srgbClr val="C00000"/>
                </a:solidFill>
                <a:latin typeface="+mn-lt"/>
                <a:ea typeface="宋体" pitchFamily="2" charset="-122"/>
              </a:rPr>
              <a:t>(</a:t>
            </a:r>
            <a:r>
              <a:rPr lang="en-US" altLang="zh-CN" sz="4000" dirty="0">
                <a:solidFill>
                  <a:srgbClr val="C00000"/>
                </a:solidFill>
                <a:latin typeface="+mn-lt"/>
              </a:rPr>
              <a:t>directional complements</a:t>
            </a:r>
            <a:r>
              <a:rPr lang="en-US" altLang="zh-CN" sz="4000" dirty="0">
                <a:solidFill>
                  <a:srgbClr val="C00000"/>
                </a:solidFill>
                <a:latin typeface="+mn-lt"/>
                <a:ea typeface="宋体" pitchFamily="2" charset="-122"/>
              </a:rPr>
              <a:t>)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14" y="212525"/>
            <a:ext cx="801233" cy="801233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1294" y="1541532"/>
            <a:ext cx="10830320" cy="5129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ClrTx/>
              <a:buNone/>
            </a:pP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lái</a:t>
            </a:r>
            <a:endParaRPr lang="en-US" sz="4000" dirty="0">
              <a:solidFill>
                <a:srgbClr val="0070C0"/>
              </a:solidFill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来</a:t>
            </a:r>
            <a:r>
              <a:rPr lang="en-US" altLang="zh-CN" sz="6600" dirty="0">
                <a:solidFill>
                  <a:srgbClr val="0070C0"/>
                </a:solidFill>
              </a:rPr>
              <a:t>  </a:t>
            </a:r>
            <a:r>
              <a:rPr lang="en-US" altLang="zh-CN" sz="4000" dirty="0">
                <a:solidFill>
                  <a:srgbClr val="0070C0"/>
                </a:solidFill>
              </a:rPr>
              <a:t>movement toward the speaker  </a:t>
            </a:r>
          </a:p>
          <a:p>
            <a:pPr marL="0" indent="0">
              <a:spcBef>
                <a:spcPct val="20000"/>
              </a:spcBef>
              <a:buClrTx/>
              <a:buNone/>
            </a:pPr>
            <a:endParaRPr lang="en-US" sz="4000" dirty="0">
              <a:solidFill>
                <a:srgbClr val="0070C0"/>
              </a:solidFill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qù</a:t>
            </a:r>
            <a:endParaRPr lang="en-US" sz="4000" dirty="0">
              <a:solidFill>
                <a:srgbClr val="0070C0"/>
              </a:solidFill>
            </a:endParaRPr>
          </a:p>
          <a:p>
            <a:pPr marL="0" indent="0">
              <a:spcBef>
                <a:spcPct val="20000"/>
              </a:spcBef>
              <a:buClrTx/>
              <a:buNone/>
            </a:pPr>
            <a:r>
              <a:rPr lang="zh-CN" altLang="en-US" sz="66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  <a:cs typeface="Kaiti TC" charset="-120"/>
              </a:rPr>
              <a:t>去</a:t>
            </a:r>
            <a:r>
              <a:rPr lang="en-US" altLang="zh-CN" sz="6600" dirty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6600" dirty="0">
                <a:solidFill>
                  <a:srgbClr val="0070C0"/>
                </a:solidFill>
              </a:rPr>
              <a:t> </a:t>
            </a:r>
            <a:r>
              <a:rPr lang="en-US" altLang="zh-CN" sz="4000" dirty="0">
                <a:solidFill>
                  <a:srgbClr val="0070C0"/>
                </a:solidFill>
              </a:rPr>
              <a:t>movement away from the speaker  </a:t>
            </a:r>
          </a:p>
          <a:p>
            <a:pPr marL="0" indent="0">
              <a:spcBef>
                <a:spcPct val="20000"/>
              </a:spcBef>
              <a:buClrTx/>
              <a:buNone/>
            </a:pPr>
            <a:endParaRPr lang="en-US" altLang="zh-CN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65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-1" y="29191"/>
            <a:ext cx="12115801" cy="113199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zh-CN" altLang="en-US" sz="3100" dirty="0">
                <a:latin typeface="+mn-lt"/>
              </a:rPr>
              <a:t>                </a:t>
            </a:r>
            <a:r>
              <a:rPr lang="en-US" altLang="zh-CN" sz="3100" dirty="0" err="1">
                <a:latin typeface="+mn-lt"/>
              </a:rPr>
              <a:t>Xùshù</a:t>
            </a:r>
            <a:r>
              <a:rPr lang="en-US" altLang="zh-CN" sz="3100" dirty="0">
                <a:latin typeface="+mn-lt"/>
              </a:rPr>
              <a:t> </a:t>
            </a:r>
            <a:r>
              <a:rPr lang="en-US" altLang="zh-CN" sz="3100" dirty="0" err="1">
                <a:latin typeface="+mn-lt"/>
              </a:rPr>
              <a:t>wén</a:t>
            </a:r>
            <a:r>
              <a:rPr lang="en-US" altLang="zh-CN" sz="3100" dirty="0">
                <a:latin typeface="+mn-lt"/>
              </a:rPr>
              <a:t>       </a:t>
            </a:r>
            <a:r>
              <a:rPr lang="en-US" altLang="zh-CN" sz="3100" dirty="0" err="1">
                <a:latin typeface="+mn-lt"/>
              </a:rPr>
              <a:t>B</a:t>
            </a:r>
            <a:r>
              <a:rPr lang="en-US" sz="3100" dirty="0" err="1">
                <a:latin typeface="+mn-lt"/>
              </a:rPr>
              <a:t>àifǎng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péngyǒu</a:t>
            </a:r>
            <a:r>
              <a:rPr lang="en-US" sz="3100" dirty="0">
                <a:latin typeface="+mn-lt"/>
              </a:rPr>
              <a:t> de </a:t>
            </a:r>
            <a:r>
              <a:rPr lang="en-US" sz="3100" dirty="0" err="1">
                <a:latin typeface="+mn-lt"/>
              </a:rPr>
              <a:t>jiā</a:t>
            </a:r>
            <a:r>
              <a:rPr lang="en-US" sz="3100" dirty="0">
                <a:latin typeface="+mn-lt"/>
              </a:rPr>
              <a:t>       Narrative </a:t>
            </a:r>
            <a:r>
              <a:rPr lang="en-US" sz="3100" kern="0" dirty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  <a:t/>
            </a:r>
            <a:br>
              <a:rPr lang="en-US" sz="3100" kern="0" dirty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</a:br>
            <a:r>
              <a:rPr lang="zh-CN" altLang="en-US" sz="3600" kern="0" dirty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  <a:t>（二）</a:t>
            </a:r>
            <a:r>
              <a:rPr lang="zh-CN" altLang="en-US" sz="48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叙述文：拜访朋友的家  </a:t>
            </a:r>
            <a:r>
              <a:rPr lang="en-US" altLang="zh-CN" sz="3200" kern="0" dirty="0">
                <a:solidFill>
                  <a:prstClr val="black"/>
                </a:solidFill>
                <a:latin typeface="+mn-lt"/>
                <a:ea typeface="KaiTi" charset="-122"/>
                <a:cs typeface="KaiTi" charset="-122"/>
              </a:rPr>
              <a:t>Visiting A Friend’s House</a:t>
            </a:r>
            <a:endParaRPr lang="zh-CN" altLang="en-US" sz="3200" dirty="0">
              <a:latin typeface="+mn-lt"/>
              <a:ea typeface="DFKai-S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667" y="207818"/>
            <a:ext cx="953369" cy="953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851" y="1451897"/>
            <a:ext cx="6255045" cy="499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0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378634"/>
            <a:ext cx="11805587" cy="568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575" lvl="8" indent="-685800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altLang="zh-CN" sz="5400" dirty="0">
              <a:solidFill>
                <a:srgbClr val="0070C0"/>
              </a:solidFill>
              <a:latin typeface="Kaiti SC" charset="-122"/>
              <a:ea typeface="SimSun" panose="02010600030101010101" pitchFamily="2" charset="-122"/>
              <a:cs typeface="Kaiti SC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9521" y="1318956"/>
            <a:ext cx="11852370" cy="5378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u="sng" dirty="0">
                <a:solidFill>
                  <a:schemeClr val="tx1"/>
                </a:solidFill>
              </a:rPr>
              <a:t>LEARNING OBJECTIVES: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In this lesson, you will learn to use Chinese to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Welcome a visitor;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Introduce one person to another;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Compliment someone on his/her house;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Ask for beverages as a guest at someone else’s place;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Offer beverages to a visitor;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rgbClr val="007935"/>
                </a:solidFill>
              </a:rPr>
              <a:t>Briefly y describe a visit to a friend’s place.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589162C7-C745-AA4D-A480-F8109A8D8056}"/>
              </a:ext>
            </a:extLst>
          </p:cNvPr>
          <p:cNvSpPr txBox="1">
            <a:spLocks/>
          </p:cNvSpPr>
          <p:nvPr/>
        </p:nvSpPr>
        <p:spPr>
          <a:xfrm>
            <a:off x="-1" y="29191"/>
            <a:ext cx="12192001" cy="1043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Dì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 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kè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zh-CN" alt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      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kàn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péng</a:t>
            </a:r>
            <a:r>
              <a:rPr lang="en-US" altLang="zh-CN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kern="0" dirty="0" err="1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yǒu</a:t>
            </a:r>
            <a:r>
              <a:rPr lang="en-US" sz="2800" kern="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sz="54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sz="4800" kern="0" dirty="0">
                <a:solidFill>
                  <a:prstClr val="black"/>
                </a:solidFill>
                <a:latin typeface="KaiTi" charset="-122"/>
                <a:ea typeface="KaiTi" charset="-122"/>
                <a:cs typeface="KaiTi" charset="-122"/>
              </a:rPr>
              <a:t>第五课：看朋友 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</a:rPr>
              <a:t>Lesson Five: Visiting Friends</a:t>
            </a:r>
            <a:endParaRPr lang="zh-CN" altLang="en-US" sz="3200" dirty="0">
              <a:latin typeface="DFKai-SB" charset="0"/>
              <a:ea typeface="DFKai-SB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20FDEF-112A-7F4B-84C8-98C426ABB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315" y="103632"/>
            <a:ext cx="861576" cy="86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14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10191</TotalTime>
  <Words>3140</Words>
  <Application>Microsoft Office PowerPoint</Application>
  <PresentationFormat>Widescreen</PresentationFormat>
  <Paragraphs>591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4" baseType="lpstr">
      <vt:lpstr>等线</vt:lpstr>
      <vt:lpstr>等线 Light</vt:lpstr>
      <vt:lpstr>DFKai-SB</vt:lpstr>
      <vt:lpstr>KaiTi</vt:lpstr>
      <vt:lpstr>Kaiti SC</vt:lpstr>
      <vt:lpstr>Kaiti TC</vt:lpstr>
      <vt:lpstr>Roboto</vt:lpstr>
      <vt:lpstr>宋体</vt:lpstr>
      <vt:lpstr>宋体</vt:lpstr>
      <vt:lpstr>游ゴシック Light</vt:lpstr>
      <vt:lpstr>Arial</vt:lpstr>
      <vt:lpstr>Calibri</vt:lpstr>
      <vt:lpstr>Calibri Light</vt:lpstr>
      <vt:lpstr>Symbol</vt:lpstr>
      <vt:lpstr>Wingdings</vt:lpstr>
      <vt:lpstr>Office Theme</vt:lpstr>
      <vt:lpstr>PowerPoint Presentation</vt:lpstr>
      <vt:lpstr>Duì  huà                Bàifǎng péngyǒu de jiā 对话一：拜访朋友的家 Visiting A Friend’s House</vt:lpstr>
      <vt:lpstr>                Xùshù wén       Bàifǎng péngyǒu de jiā       Narrative  （二）叙述文：拜访朋友的家  Visiting A Friend’s House</vt:lpstr>
      <vt:lpstr>PowerPoint Presentation</vt:lpstr>
      <vt:lpstr>PowerPoint Presentation</vt:lpstr>
      <vt:lpstr>PowerPoint Presentation</vt:lpstr>
      <vt:lpstr>Duì  huà                Bàifǎng péngyǒu de jiā 对话一：拜访朋友的家 Visiting A Friend’s House</vt:lpstr>
      <vt:lpstr>                Xùshù wén       Bàifǎng péngyǒu de jiā       Narrative  （二）叙述文：拜访朋友的家  Visiting A Friend’s House</vt:lpstr>
      <vt:lpstr>PowerPoint Presentation</vt:lpstr>
      <vt:lpstr>PowerPoint Presentation</vt:lpstr>
      <vt:lpstr>pretty?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Describe this family using 高 矮 胖 瘦       Ex: 爸爸很 . . . 。</vt:lpstr>
      <vt:lpstr>PowerPoint Presentation</vt:lpstr>
      <vt:lpstr>高 gāo  tall 矮 ǎi   short 胖 pang  fat 瘦 shòu  thin</vt:lpstr>
      <vt:lpstr>Tall? 高不高？</vt:lpstr>
      <vt:lpstr>PowerPoint Presentation</vt:lpstr>
      <vt:lpstr>Describe this family using Chinese adjectives      Ex: 我哥哥很 . . . 。</vt:lpstr>
      <vt:lpstr>Describe your family using the Chinese adjectives: 可爱 kěài、漂亮 piàoliàng、高 gāo、帅 shuài 、酷 kù</vt:lpstr>
      <vt:lpstr>PowerPoint Presentation</vt:lpstr>
      <vt:lpstr>PowerPoint Presentation</vt:lpstr>
      <vt:lpstr>介绍      jièshào             (to introduce)          verb</vt:lpstr>
      <vt:lpstr>Greeting  英式中文     (English Chinese)</vt:lpstr>
      <vt:lpstr>一下；一点儿 (moderating the tone of the voice)</vt:lpstr>
      <vt:lpstr>一下 yí xià  (literally “once”) to moderate the tone of the voice</vt:lpstr>
      <vt:lpstr>一下 yí xià  (literally “once”) to moderate the tone of the voice</vt:lpstr>
      <vt:lpstr>一点儿  yì diǎnr   (a bit)   to moderate the tone of the voice</vt:lpstr>
      <vt:lpstr>一下；一点儿 (moderating the tone of the voice)</vt:lpstr>
      <vt:lpstr>进     jìn    (to enter)    verb</vt:lpstr>
      <vt:lpstr>进     jìn      (to enter)   verb</vt:lpstr>
      <vt:lpstr>来/去 come/go (directional complements)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Big?  Small?    大 dà？小 xiǎo？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Chinese &amp; English        Exclamations (Interjections)</vt:lpstr>
      <vt:lpstr>很   hěn         (very)    adverb</vt:lpstr>
      <vt:lpstr>很   hěn         (very)    adverb</vt:lpstr>
      <vt:lpstr>很   hěn         (very)    adverb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的 de                     Chinese Particle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来/去 come/go (directional complements)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miaowen chang</dc:creator>
  <cp:lastModifiedBy>Chang, Miaowen    IHS - Staff</cp:lastModifiedBy>
  <cp:revision>1173</cp:revision>
  <cp:lastPrinted>2018-11-21T13:54:34Z</cp:lastPrinted>
  <dcterms:created xsi:type="dcterms:W3CDTF">2016-07-30T18:46:43Z</dcterms:created>
  <dcterms:modified xsi:type="dcterms:W3CDTF">2020-04-17T23:23:54Z</dcterms:modified>
</cp:coreProperties>
</file>