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279" r:id="rId2"/>
    <p:sldId id="281" r:id="rId3"/>
    <p:sldId id="282" r:id="rId4"/>
    <p:sldId id="334" r:id="rId5"/>
    <p:sldId id="335" r:id="rId6"/>
    <p:sldId id="2507" r:id="rId7"/>
    <p:sldId id="2470" r:id="rId8"/>
    <p:sldId id="2524" r:id="rId9"/>
    <p:sldId id="2523" r:id="rId10"/>
    <p:sldId id="2521" r:id="rId11"/>
    <p:sldId id="2527" r:id="rId12"/>
    <p:sldId id="3718" r:id="rId13"/>
    <p:sldId id="2500" r:id="rId14"/>
    <p:sldId id="2502" r:id="rId15"/>
    <p:sldId id="2503" r:id="rId16"/>
    <p:sldId id="3719" r:id="rId17"/>
    <p:sldId id="3706" r:id="rId18"/>
    <p:sldId id="3707" r:id="rId19"/>
    <p:sldId id="3657" r:id="rId20"/>
    <p:sldId id="2533" r:id="rId21"/>
    <p:sldId id="2583" r:id="rId22"/>
    <p:sldId id="2564" r:id="rId23"/>
    <p:sldId id="2360" r:id="rId24"/>
    <p:sldId id="3666" r:id="rId25"/>
    <p:sldId id="3669" r:id="rId26"/>
    <p:sldId id="3681" r:id="rId27"/>
    <p:sldId id="3710" r:id="rId28"/>
    <p:sldId id="3711" r:id="rId29"/>
    <p:sldId id="3712" r:id="rId30"/>
    <p:sldId id="3713" r:id="rId31"/>
    <p:sldId id="3714" r:id="rId32"/>
    <p:sldId id="3715" r:id="rId33"/>
    <p:sldId id="3716" r:id="rId34"/>
    <p:sldId id="3717" r:id="rId35"/>
    <p:sldId id="3665" r:id="rId36"/>
    <p:sldId id="2585" r:id="rId37"/>
    <p:sldId id="2586" r:id="rId38"/>
    <p:sldId id="2364" r:id="rId39"/>
    <p:sldId id="2366" r:id="rId40"/>
    <p:sldId id="2738" r:id="rId41"/>
    <p:sldId id="2743" r:id="rId42"/>
    <p:sldId id="3720" r:id="rId43"/>
    <p:sldId id="3721" r:id="rId44"/>
    <p:sldId id="2737" r:id="rId45"/>
    <p:sldId id="2702" r:id="rId46"/>
    <p:sldId id="2693" r:id="rId47"/>
    <p:sldId id="3722" r:id="rId48"/>
    <p:sldId id="2706" r:id="rId49"/>
    <p:sldId id="2707" r:id="rId50"/>
    <p:sldId id="2711" r:id="rId51"/>
    <p:sldId id="3686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/>
    <p:restoredTop sz="94640"/>
  </p:normalViewPr>
  <p:slideViewPr>
    <p:cSldViewPr snapToGrid="0" snapToObjects="1">
      <p:cViewPr varScale="1">
        <p:scale>
          <a:sx n="62" d="100"/>
          <a:sy n="62" d="100"/>
        </p:scale>
        <p:origin x="1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D4A93-37C2-EF49-8D8A-3F1C92CDEB4E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39D8F-4F67-0C46-A42D-797B9F33A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00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221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1653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5165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2753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88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0799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613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100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63004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78BF3-C2E9-3B45-AB47-F97799447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3F74B5-5BC5-7D41-8A94-CCCC5E540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B30C7-6CE9-0446-86F1-817BE3998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1A3A-48B8-9F44-86FD-B548BB60BD0F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16725-B694-BE4F-817A-5C5B749E7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05154-B497-964E-9D94-442442E60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93BF-3A04-504C-9446-E9C43250E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68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3CEB6-4BED-AD40-9157-B499AB02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2A35B1-B8D7-D144-991D-2AC6749590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E91A3-6B23-D44D-8BE3-2CF180783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1A3A-48B8-9F44-86FD-B548BB60BD0F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A9A7-6CB4-964B-B68D-082117EB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55E58-CE43-AE45-BD7F-4263CE56F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93BF-3A04-504C-9446-E9C43250E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89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A05758-3505-1B45-B738-FA05F0B404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1B5A08-D679-9B49-A895-04AB2B1AB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ABF0A-8488-A541-91C8-EE391D6B3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1A3A-48B8-9F44-86FD-B548BB60BD0F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EA92B-D0D3-2042-B4B4-ED2215B42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001DE-BDD9-984C-8487-C0ECE46B8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93BF-3A04-504C-9446-E9C43250E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0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020B7-3D24-D247-891A-684E42909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0CC7C-1B76-6A40-8CAC-A361E0426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CD539-96FE-1F46-AF27-DBCE85D58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1A3A-48B8-9F44-86FD-B548BB60BD0F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6478F-B850-0F4E-BF61-1D7000F1B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E3631-6BC0-2145-94A5-0A2EB1AEE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93BF-3A04-504C-9446-E9C43250E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4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EA644-09DC-2F48-AE2E-39751AEAB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B6719A-C7E0-7B42-A858-563C955D0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7A624-7A9C-A248-B8C2-3327342B1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1A3A-48B8-9F44-86FD-B548BB60BD0F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13EB2-C119-8044-8C18-596353DEC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7C14F-6217-3A4C-91FE-4A9EB558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93BF-3A04-504C-9446-E9C43250E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9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AFCE-A2E2-8D42-BD9C-6D43322D1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11B1E-EA92-6C41-A97D-A85B855432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55980F-E692-D746-B0CC-35F2E8986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213372-B73F-7244-81AD-4E63B99B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1A3A-48B8-9F44-86FD-B548BB60BD0F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0C5535-7F12-664C-9A64-207163ADF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8E2336-CC9F-6E4B-8EE6-F65C5E07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93BF-3A04-504C-9446-E9C43250E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2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EC8B6-27CC-8846-8958-87E34E716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9F1DB-A62F-B241-93E6-6F93A0F5D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C5EC6-6AB1-EB4B-9830-82CA1D037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14DF99-23AE-AA4A-B06E-E5BBBA49D6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90C586-8B81-1045-BEFA-88BD067651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00C6CB-EE39-A148-A1ED-35BEB27C6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1A3A-48B8-9F44-86FD-B548BB60BD0F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C55963-688D-C74E-86BC-0E3F8DAC4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B2C7A4-280A-A543-BA3A-D5A9076A5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93BF-3A04-504C-9446-E9C43250E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4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03C34-307C-6742-B19A-7D919E96D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F4DB21-BEF0-1548-87D8-EFC6550CC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1A3A-48B8-9F44-86FD-B548BB60BD0F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7DACC1-FBCD-DB49-9CF1-687EDCC10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F32BA9-66FD-214C-A635-ECF77E163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93BF-3A04-504C-9446-E9C43250E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2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9DAA32-BC35-3443-9BDA-C5E7A5637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1A3A-48B8-9F44-86FD-B548BB60BD0F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F5922B-B1E5-6447-9ACE-CD116E021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DC52C-2FA3-1A49-8047-7AF3FEE0B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93BF-3A04-504C-9446-E9C43250E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77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85F93-85C9-1346-A848-1D90C5330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DA467-1C3E-2E47-9F55-4CF448079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92DFE3-11A8-D14E-9A07-94742786C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074F10-7D18-2F4F-A9E9-BFA93A276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1A3A-48B8-9F44-86FD-B548BB60BD0F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9E1D9-E2F5-6741-A61F-E8353C424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A65AC-0A3F-BB43-9E77-BE5585F55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93BF-3A04-504C-9446-E9C43250E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39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81F3-6F41-A94A-B73F-B7D4C7C3F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FD2F53-A066-144A-B73D-0AE6989132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36B633-F596-4249-BB09-4CE18619E5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52364B-CA78-4141-88E5-F93ADE884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1A3A-48B8-9F44-86FD-B548BB60BD0F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19BFDA-144E-8C4E-92A8-D2651BD49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6ABC6-511C-3847-AE3B-9837CAC99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93BF-3A04-504C-9446-E9C43250E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4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706AB0-893A-0C47-9B67-DBF09C9F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480B3-0BAA-9F4C-9848-BCE67DCEB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C4BB4-E6A2-2548-9685-77CB6000A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71A3A-48B8-9F44-86FD-B548BB60BD0F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D2B5A-0638-9D43-ABD7-980618365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78D33-A0DA-B948-AAA7-D9D8DAE0F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193BF-3A04-504C-9446-E9C43250E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2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if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tionary.org/wiki/&#23601;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6.jpg"/><Relationship Id="rId7" Type="http://schemas.openxmlformats.org/officeDocument/2006/relationships/hyperlink" Target="https://www.youtube.com/watch?v=d1EnW4kn1k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ELuFw17jerY" TargetMode="Externa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youtube.com/watch?v=hGt0vtVTv_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-1" y="29191"/>
            <a:ext cx="12115801" cy="13295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Dì</a:t>
            </a:r>
            <a:r>
              <a:rPr lang="zh-CN" alt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zh-CN" alt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          </a:t>
            </a:r>
            <a:r>
              <a:rPr lang="en-US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kè</a:t>
            </a:r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zh-CN" alt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      </a:t>
            </a:r>
            <a:r>
              <a:rPr lang="en-US" altLang="zh-CN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yuē</a:t>
            </a:r>
            <a:r>
              <a:rPr lang="en-US" altLang="zh-CN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</a:t>
            </a:r>
            <a:r>
              <a:rPr lang="en-US" altLang="zh-CN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shí</a:t>
            </a:r>
            <a:r>
              <a:rPr lang="en-US" altLang="zh-CN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 </a:t>
            </a:r>
            <a:r>
              <a:rPr lang="en-US" altLang="zh-CN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jiān</a:t>
            </a:r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/>
            </a:r>
            <a:b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</a:br>
            <a:r>
              <a:rPr lang="zh-CN" altLang="en-US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第六课：约时间 </a:t>
            </a: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Lesson Six: Making Appointments</a:t>
            </a:r>
            <a:endParaRPr lang="zh-CN" altLang="en-US" sz="3200" dirty="0">
              <a:latin typeface="DFKai-SB" charset="0"/>
              <a:ea typeface="DFKai-SB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460" y="235526"/>
            <a:ext cx="1013725" cy="10137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308" y="1458563"/>
            <a:ext cx="4502727" cy="540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3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0" y="1274757"/>
            <a:ext cx="8928100" cy="2105751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4000" dirty="0">
                <a:solidFill>
                  <a:srgbClr val="007935"/>
                </a:solidFill>
              </a:rPr>
              <a:t>On the phone:</a:t>
            </a:r>
          </a:p>
          <a:p>
            <a:pPr marL="0" indent="0">
              <a:buNone/>
            </a:pPr>
            <a:endParaRPr lang="en-US" altLang="zh-CN" sz="4000" dirty="0"/>
          </a:p>
          <a:p>
            <a:pPr marL="0" indent="0" eaLnBrk="1" hangingPunct="1">
              <a:buNone/>
            </a:pP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请问，您是</a:t>
            </a:r>
            <a:r>
              <a:rPr lang="zh-CN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哪位</a:t>
            </a: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？</a:t>
            </a:r>
            <a:endParaRPr lang="en-US" sz="5400" dirty="0"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272" y="4001815"/>
            <a:ext cx="12053455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007935"/>
                </a:solidFill>
              </a:rPr>
              <a:t>In a restaurant  (Waiter)</a:t>
            </a:r>
            <a:r>
              <a:rPr lang="zh-CN" altLang="en-US" sz="4000" dirty="0">
                <a:solidFill>
                  <a:srgbClr val="007935"/>
                </a:solidFill>
              </a:rPr>
              <a:t>：</a:t>
            </a:r>
            <a:endParaRPr lang="en-US" altLang="zh-CN" sz="4000" dirty="0">
              <a:solidFill>
                <a:srgbClr val="007935"/>
              </a:solidFill>
            </a:endParaRPr>
          </a:p>
          <a:p>
            <a:endParaRPr lang="en-US" altLang="zh-CN" sz="4000" dirty="0"/>
          </a:p>
          <a:p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请问，你们几位</a:t>
            </a:r>
            <a:r>
              <a:rPr lang="en-US" altLang="zh-CN" sz="54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?</a:t>
            </a: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  </a:t>
            </a:r>
            <a:r>
              <a:rPr lang="en-US" altLang="zh-CN" sz="4000" dirty="0"/>
              <a:t>How many do you have?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" y="0"/>
            <a:ext cx="12191999" cy="9421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>
              <a:lnSpc>
                <a:spcPct val="100000"/>
              </a:lnSpc>
              <a:spcBef>
                <a:spcPts val="0"/>
              </a:spcBef>
            </a:pPr>
            <a:r>
              <a:rPr lang="zh-CN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哪位</a:t>
            </a:r>
            <a:r>
              <a:rPr lang="en-US" altLang="zh-CN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?   </a:t>
            </a:r>
            <a:r>
              <a:rPr lang="en-US" altLang="zh-CN" sz="3600" dirty="0">
                <a:latin typeface="+mn-lt"/>
                <a:ea typeface="SimSun" pitchFamily="2" charset="-122"/>
              </a:rPr>
              <a:t>	</a:t>
            </a:r>
            <a:r>
              <a:rPr lang="zh-CN" altLang="en-US" sz="3600" dirty="0">
                <a:latin typeface="+mn-lt"/>
                <a:ea typeface="SimSun" pitchFamily="2" charset="-122"/>
              </a:rPr>
              <a:t> </a:t>
            </a:r>
            <a:r>
              <a:rPr lang="en-US" altLang="zh-CN" sz="3600" dirty="0" err="1">
                <a:latin typeface="+mn-lt"/>
                <a:ea typeface="SimSun" pitchFamily="2" charset="-122"/>
              </a:rPr>
              <a:t>Nǎ</a:t>
            </a:r>
            <a:r>
              <a:rPr lang="en-US" altLang="zh-CN" sz="3600" dirty="0">
                <a:latin typeface="+mn-lt"/>
                <a:ea typeface="SimSun" pitchFamily="2" charset="-122"/>
              </a:rPr>
              <a:t> </a:t>
            </a:r>
            <a:r>
              <a:rPr lang="en-US" altLang="zh-CN" sz="3600" dirty="0" err="1">
                <a:latin typeface="+mn-lt"/>
                <a:ea typeface="SimSun" pitchFamily="2" charset="-122"/>
              </a:rPr>
              <a:t>wèi</a:t>
            </a:r>
            <a:r>
              <a:rPr lang="en-US" altLang="zh-CN" sz="3600" dirty="0">
                <a:latin typeface="+mn-lt"/>
                <a:ea typeface="SimSun" pitchFamily="2" charset="-122"/>
              </a:rPr>
              <a:t>			(</a:t>
            </a:r>
            <a:r>
              <a:rPr lang="en-US" sz="3600" dirty="0">
                <a:solidFill>
                  <a:prstClr val="black"/>
                </a:solidFill>
                <a:latin typeface="+mn-lt"/>
                <a:ea typeface="SimSun" pitchFamily="2" charset="-122"/>
              </a:rPr>
              <a:t>Who is this?)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618" y="67840"/>
            <a:ext cx="803564" cy="80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07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06072"/>
            <a:ext cx="11385551" cy="416949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endParaRPr lang="en-US" sz="4000" dirty="0">
              <a:solidFill>
                <a:srgbClr val="007935"/>
              </a:solidFill>
            </a:endParaRPr>
          </a:p>
          <a:p>
            <a:r>
              <a:rPr lang="zh-CN" altLang="en-US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一</a:t>
            </a:r>
            <a:r>
              <a:rPr lang="zh-CN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位</a:t>
            </a:r>
            <a:r>
              <a:rPr lang="zh-CN" altLang="en-US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老师</a:t>
            </a:r>
            <a:r>
              <a:rPr lang="en-US" altLang="zh-CN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/</a:t>
            </a:r>
            <a:r>
              <a:rPr lang="zh-CN" altLang="en-US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先生</a:t>
            </a:r>
            <a:r>
              <a:rPr lang="en-US" altLang="zh-CN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/</a:t>
            </a:r>
            <a:r>
              <a:rPr lang="zh-CN" altLang="en-US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小姐</a:t>
            </a:r>
            <a:endParaRPr lang="en-US" altLang="zh-CN" sz="54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r>
              <a:rPr lang="zh-CN" altLang="en-US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一</a:t>
            </a:r>
            <a:r>
              <a:rPr lang="zh-CN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个</a:t>
            </a:r>
            <a:r>
              <a:rPr lang="zh-CN" altLang="en-US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人</a:t>
            </a:r>
            <a:r>
              <a:rPr lang="en-US" altLang="zh-CN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/</a:t>
            </a:r>
            <a:r>
              <a:rPr lang="zh-CN" altLang="en-US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朋友</a:t>
            </a:r>
            <a:r>
              <a:rPr lang="en-US" altLang="zh-CN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/</a:t>
            </a:r>
            <a:r>
              <a:rPr lang="zh-CN" altLang="en-US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同学</a:t>
            </a:r>
            <a:endParaRPr lang="en-US" altLang="zh-CN" sz="54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endParaRPr lang="en-US" altLang="zh-CN" sz="5400" dirty="0">
              <a:solidFill>
                <a:srgbClr val="007935"/>
              </a:solidFill>
              <a:latin typeface="Kaiti SC" charset="-122"/>
              <a:ea typeface="Kaiti SC" charset="-122"/>
              <a:cs typeface="Kaiti SC" charset="-122"/>
            </a:endParaRPr>
          </a:p>
          <a:p>
            <a:r>
              <a:rPr lang="zh-CN" altLang="en-US" sz="5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哪</a:t>
            </a:r>
            <a:r>
              <a:rPr lang="zh-CN" altLang="en-US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国人？哪个人？</a:t>
            </a:r>
            <a:r>
              <a:rPr lang="zh-CN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哪</a:t>
            </a:r>
            <a:r>
              <a:rPr lang="zh-CN" altLang="en-US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天？哪年？</a:t>
            </a:r>
            <a:endParaRPr lang="en-US" altLang="zh-CN" sz="54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endParaRPr lang="en-US" altLang="zh-CN" sz="5400" dirty="0">
              <a:latin typeface="Kaiti SC" charset="-122"/>
              <a:ea typeface="Kaiti SC" charset="-122"/>
              <a:cs typeface="Kaiti SC" charset="-122"/>
            </a:endParaRPr>
          </a:p>
          <a:p>
            <a:pPr>
              <a:lnSpc>
                <a:spcPct val="80000"/>
              </a:lnSpc>
              <a:buNone/>
            </a:pPr>
            <a:endParaRPr lang="en-US" sz="4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52CE-A059-4DD2-9772-068A95E268B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" y="0"/>
            <a:ext cx="12191999" cy="9421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lnSpc>
                <a:spcPct val="80000"/>
              </a:lnSpc>
              <a:spcBef>
                <a:spcPts val="1000"/>
              </a:spcBef>
            </a:pP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位</a:t>
            </a:r>
            <a:r>
              <a:rPr lang="en-US" altLang="zh-CN" sz="5400" dirty="0">
                <a:latin typeface="Kaiti TC" charset="-120"/>
                <a:ea typeface="Kaiti TC" charset="-120"/>
                <a:cs typeface="Kaiti TC" charset="-120"/>
              </a:rPr>
              <a:t>		</a:t>
            </a:r>
            <a:r>
              <a:rPr lang="zh-CN" altLang="en-US" sz="3600" dirty="0">
                <a:latin typeface="Calibri" panose="020F0502020204030204"/>
                <a:ea typeface="SimSun" pitchFamily="2" charset="-122"/>
              </a:rPr>
              <a:t>w</a:t>
            </a:r>
            <a:r>
              <a:rPr lang="zh-CN" altLang="zh-CN" sz="3600" dirty="0">
                <a:latin typeface="Arial" pitchFamily="34" charset="0"/>
                <a:ea typeface="SimSun" pitchFamily="2" charset="-122"/>
              </a:rPr>
              <a:t>è</a:t>
            </a:r>
            <a:r>
              <a:rPr lang="zh-CN" altLang="zh-CN" sz="3600" dirty="0">
                <a:latin typeface="Calibri" panose="020F0502020204030204"/>
                <a:ea typeface="SimSun" pitchFamily="2" charset="-122"/>
              </a:rPr>
              <a:t>i</a:t>
            </a:r>
            <a:r>
              <a:rPr lang="en-US" altLang="zh-CN" sz="3600" dirty="0">
                <a:latin typeface="Calibri" panose="020F0502020204030204"/>
                <a:ea typeface="SimSun" pitchFamily="2" charset="-122"/>
              </a:rPr>
              <a:t> 			</a:t>
            </a:r>
            <a:r>
              <a:rPr lang="en-US" sz="3600" dirty="0">
                <a:latin typeface="Calibri" panose="020F0502020204030204"/>
              </a:rPr>
              <a:t>a polite </a:t>
            </a:r>
            <a:r>
              <a:rPr lang="en-US" sz="3600" dirty="0">
                <a:solidFill>
                  <a:srgbClr val="C00000"/>
                </a:solidFill>
                <a:latin typeface="Calibri" panose="020F0502020204030204"/>
              </a:rPr>
              <a:t>measure word </a:t>
            </a:r>
            <a:r>
              <a:rPr lang="en-US" sz="3600" dirty="0">
                <a:latin typeface="Calibri" panose="020F0502020204030204"/>
              </a:rPr>
              <a:t>for people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618" y="67840"/>
            <a:ext cx="803564" cy="803564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" y="5760720"/>
            <a:ext cx="12191999" cy="105984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>
              <a:lnSpc>
                <a:spcPct val="60000"/>
              </a:lnSpc>
              <a:spcBef>
                <a:spcPts val="1000"/>
              </a:spcBef>
            </a:pP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哪位</a:t>
            </a:r>
            <a:r>
              <a:rPr lang="en-US" altLang="zh-CN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?</a:t>
            </a:r>
            <a:r>
              <a:rPr lang="en-US" altLang="zh-CN" sz="4800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4800" dirty="0">
                <a:latin typeface="+mn-lt"/>
                <a:ea typeface="Kaiti TC" charset="-120"/>
                <a:cs typeface="Kaiti TC" charset="-120"/>
              </a:rPr>
              <a:t>    </a:t>
            </a:r>
            <a:r>
              <a:rPr lang="en-US" altLang="zh-CN" sz="3600" dirty="0" err="1">
                <a:latin typeface="+mn-lt"/>
                <a:ea typeface="SimSun" pitchFamily="2" charset="-122"/>
              </a:rPr>
              <a:t>Nǎ</a:t>
            </a:r>
            <a:r>
              <a:rPr lang="en-US" altLang="zh-CN" sz="3600" dirty="0">
                <a:latin typeface="+mn-lt"/>
                <a:ea typeface="SimSun" pitchFamily="2" charset="-122"/>
              </a:rPr>
              <a:t> </a:t>
            </a:r>
            <a:r>
              <a:rPr lang="en-US" altLang="zh-CN" sz="3600" dirty="0" err="1">
                <a:latin typeface="+mn-lt"/>
                <a:ea typeface="SimSun" pitchFamily="2" charset="-122"/>
              </a:rPr>
              <a:t>wèi</a:t>
            </a:r>
            <a:r>
              <a:rPr lang="en-US" altLang="zh-CN" sz="3600" dirty="0">
                <a:latin typeface="+mn-lt"/>
                <a:ea typeface="SimSun" pitchFamily="2" charset="-122"/>
              </a:rPr>
              <a:t>		  (</a:t>
            </a:r>
            <a:r>
              <a:rPr lang="en-US" sz="3600" dirty="0">
                <a:solidFill>
                  <a:prstClr val="black"/>
                </a:solidFill>
                <a:latin typeface="+mn-lt"/>
                <a:ea typeface="SimSun" pitchFamily="2" charset="-122"/>
              </a:rPr>
              <a:t>Who is this?) </a:t>
            </a:r>
          </a:p>
        </p:txBody>
      </p:sp>
    </p:spTree>
    <p:extLst>
      <p:ext uri="{BB962C8B-B14F-4D97-AF65-F5344CB8AC3E}">
        <p14:creationId xmlns:p14="http://schemas.microsoft.com/office/powerpoint/2010/main" val="1551083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矩形 6"/>
          <p:cNvSpPr>
            <a:spLocks noChangeArrowheads="1"/>
          </p:cNvSpPr>
          <p:nvPr/>
        </p:nvSpPr>
        <p:spPr bwMode="auto">
          <a:xfrm>
            <a:off x="340087" y="2038849"/>
            <a:ext cx="11511826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zh-CN" sz="4800" dirty="0" smtClean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    </a:t>
            </a:r>
            <a:r>
              <a:rPr lang="en-US" altLang="zh-CN" sz="3200" dirty="0" err="1">
                <a:solidFill>
                  <a:srgbClr val="C00000"/>
                </a:solidFill>
                <a:latin typeface="+mn-lt"/>
              </a:rPr>
              <a:t>g</a:t>
            </a:r>
            <a:r>
              <a:rPr lang="en-US" sz="3200" dirty="0" err="1" smtClean="0">
                <a:solidFill>
                  <a:srgbClr val="C00000"/>
                </a:solidFill>
                <a:latin typeface="+mn-lt"/>
              </a:rPr>
              <a:t>ěi</a:t>
            </a:r>
            <a:r>
              <a:rPr lang="en-US" sz="32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n-lt"/>
              </a:rPr>
              <a:t>shéi</a:t>
            </a:r>
            <a:endParaRPr lang="en-US" altLang="zh-CN" sz="3200" dirty="0" smtClean="0">
              <a:solidFill>
                <a:srgbClr val="C00000"/>
              </a:solidFill>
              <a:latin typeface="+mn-lt"/>
              <a:ea typeface="KaiTi" panose="02010609060101010101" pitchFamily="49" charset="-122"/>
              <a:cs typeface="Kaiti TC" charset="-120"/>
            </a:endParaRPr>
          </a:p>
          <a:p>
            <a:pPr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zh-CN" sz="4800" dirty="0" smtClean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Q</a:t>
            </a:r>
            <a:r>
              <a:rPr lang="zh-CN" altLang="en-US" sz="48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：你</a:t>
            </a: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给谁</a:t>
            </a:r>
            <a:r>
              <a:rPr lang="zh-CN" altLang="en-US" sz="48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打电话？</a:t>
            </a:r>
            <a:r>
              <a:rPr lang="en-US" altLang="zh-CN" sz="4800" dirty="0">
                <a:solidFill>
                  <a:srgbClr val="000000"/>
                </a:solidFill>
                <a:latin typeface="Kaiti TC" charset="-120"/>
                <a:ea typeface="Kaiti TC" charset="-120"/>
                <a:cs typeface="Kaiti TC" charset="-120"/>
              </a:rPr>
              <a:t>	</a:t>
            </a:r>
            <a:r>
              <a:rPr lang="en-US" altLang="zh-CN" sz="3600" dirty="0" smtClean="0">
                <a:solidFill>
                  <a:srgbClr val="000000"/>
                </a:solidFill>
                <a:latin typeface="+mn-lt"/>
                <a:ea typeface="Kaiti TC" charset="-120"/>
                <a:cs typeface="Kaiti TC" charset="-120"/>
              </a:rPr>
              <a:t>Whom </a:t>
            </a:r>
            <a:r>
              <a:rPr lang="en-US" altLang="zh-CN" sz="3600" dirty="0">
                <a:solidFill>
                  <a:srgbClr val="000000"/>
                </a:solidFill>
                <a:latin typeface="+mn-lt"/>
                <a:ea typeface="Kaiti TC" charset="-120"/>
                <a:cs typeface="Kaiti TC" charset="-120"/>
              </a:rPr>
              <a:t>did you call?</a:t>
            </a:r>
          </a:p>
          <a:p>
            <a:pPr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zh-CN" sz="3600" dirty="0">
                <a:solidFill>
                  <a:srgbClr val="000000"/>
                </a:solidFill>
                <a:latin typeface="+mn-lt"/>
                <a:ea typeface="Kaiti TC" charset="-120"/>
                <a:cs typeface="Kaiti TC" charset="-120"/>
              </a:rPr>
              <a:t> </a:t>
            </a:r>
            <a:endParaRPr lang="zh-CN" altLang="en-US" sz="3600" dirty="0">
              <a:solidFill>
                <a:srgbClr val="000000"/>
              </a:solidFill>
              <a:latin typeface="+mn-lt"/>
              <a:ea typeface="Kaiti TC" charset="-120"/>
              <a:cs typeface="Kaiti TC" charset="-120"/>
            </a:endParaRPr>
          </a:p>
          <a:p>
            <a:pPr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zh-CN" sz="48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A</a:t>
            </a:r>
            <a:r>
              <a:rPr lang="zh-CN" altLang="en-US" sz="48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：我</a:t>
            </a: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给</a:t>
            </a:r>
            <a:r>
              <a:rPr lang="en-US" altLang="zh-CN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__</a:t>
            </a:r>
            <a:r>
              <a:rPr lang="zh-CN" altLang="en-US" sz="48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打电话。</a:t>
            </a:r>
            <a:r>
              <a:rPr lang="en-US" altLang="zh-CN" sz="48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+mn-lt"/>
                <a:ea typeface="Kaiti TC" charset="-120"/>
                <a:cs typeface="Kaiti TC" charset="-120"/>
              </a:rPr>
              <a:t>I </a:t>
            </a:r>
            <a:r>
              <a:rPr lang="en-US" altLang="zh-CN" sz="3600" dirty="0">
                <a:solidFill>
                  <a:srgbClr val="000000"/>
                </a:solidFill>
                <a:latin typeface="+mn-lt"/>
                <a:ea typeface="Kaiti TC" charset="-120"/>
                <a:cs typeface="Kaiti TC" charset="-120"/>
              </a:rPr>
              <a:t>called______.</a:t>
            </a:r>
            <a:endParaRPr lang="zh-CN" altLang="en-US" sz="3600" dirty="0">
              <a:solidFill>
                <a:srgbClr val="000000"/>
              </a:solidFill>
              <a:latin typeface="+mn-lt"/>
              <a:ea typeface="Kaiti TC" charset="-120"/>
              <a:cs typeface="Kaiti TC" charset="-12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15118" y="19908"/>
            <a:ext cx="12176881" cy="1026989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68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给</a:t>
            </a:r>
            <a:r>
              <a:rPr lang="zh-CN" altLang="en-US" sz="68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</a:t>
            </a:r>
            <a:r>
              <a:rPr lang="zh-CN" altLang="en-US" sz="3300" dirty="0"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altLang="zh-CN" sz="3300" dirty="0" err="1">
                <a:latin typeface="Calibri" charset="0"/>
                <a:ea typeface="Calibri" charset="0"/>
                <a:cs typeface="Calibri" charset="0"/>
              </a:rPr>
              <a:t>gěi</a:t>
            </a:r>
            <a:r>
              <a:rPr lang="en-US" altLang="zh-CN" sz="2900" dirty="0">
                <a:latin typeface="Calibri" charset="0"/>
                <a:ea typeface="Calibri" charset="0"/>
                <a:cs typeface="Calibri" charset="0"/>
              </a:rPr>
              <a:t>           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(to; for)            preposition</a:t>
            </a:r>
            <a:endParaRPr lang="en-US" sz="33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909" y="94122"/>
            <a:ext cx="858982" cy="85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9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矩形 4"/>
          <p:cNvSpPr>
            <a:spLocks noChangeArrowheads="1"/>
          </p:cNvSpPr>
          <p:nvPr/>
        </p:nvSpPr>
        <p:spPr bwMode="auto">
          <a:xfrm>
            <a:off x="254000" y="1333501"/>
            <a:ext cx="45448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Q: </a:t>
            </a:r>
            <a:r>
              <a:rPr lang="zh-CN" altLang="en-US" sz="4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她</a:t>
            </a:r>
            <a:r>
              <a:rPr lang="zh-CN" altLang="x-none" sz="4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给谁</a:t>
            </a:r>
            <a:r>
              <a:rPr lang="zh-CN" altLang="x-none" sz="4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打电话？</a:t>
            </a:r>
            <a:endParaRPr lang="zh-CN" altLang="en-US" sz="4000" dirty="0">
              <a:solidFill>
                <a:srgbClr val="00000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charset="0"/>
            </a:endParaRPr>
          </a:p>
        </p:txBody>
      </p:sp>
      <p:sp>
        <p:nvSpPr>
          <p:cNvPr id="6149" name="矩形 5"/>
          <p:cNvSpPr>
            <a:spLocks noChangeArrowheads="1"/>
          </p:cNvSpPr>
          <p:nvPr/>
        </p:nvSpPr>
        <p:spPr bwMode="auto">
          <a:xfrm>
            <a:off x="9990140" y="3950998"/>
            <a:ext cx="1004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x-none" sz="3200" dirty="0">
                <a:solidFill>
                  <a:srgbClr val="000000"/>
                </a:solidFill>
                <a:latin typeface="Times New Roman" charset="0"/>
                <a:ea typeface="华文楷体" charset="-122"/>
                <a:cs typeface="Times New Roman" charset="0"/>
              </a:rPr>
              <a:t>妈妈</a:t>
            </a:r>
            <a:endParaRPr lang="zh-CN" altLang="en-US" sz="3200" dirty="0">
              <a:solidFill>
                <a:srgbClr val="000000"/>
              </a:solidFill>
              <a:ea typeface="华文楷体" charset="-122"/>
              <a:cs typeface="Times New Roman" charset="0"/>
            </a:endParaRPr>
          </a:p>
        </p:txBody>
      </p:sp>
      <p:pic>
        <p:nvPicPr>
          <p:cNvPr id="6151" name="Picture 7" descr="D:\Chinese PPT\International Chinese picture\Lesson 1\200811320394685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264" y="2313709"/>
            <a:ext cx="2327112" cy="327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D:\Chinese PPT\International Chinese picture\Lesson 6\2007613121950805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082" y="2189018"/>
            <a:ext cx="2353517" cy="304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矩形 6"/>
          <p:cNvSpPr>
            <a:spLocks noChangeArrowheads="1"/>
          </p:cNvSpPr>
          <p:nvPr/>
        </p:nvSpPr>
        <p:spPr bwMode="auto">
          <a:xfrm>
            <a:off x="6957478" y="1149490"/>
            <a:ext cx="50577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A: </a:t>
            </a:r>
            <a:r>
              <a:rPr lang="zh-CN" altLang="en-US" sz="4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她</a:t>
            </a:r>
            <a:r>
              <a:rPr lang="zh-CN" altLang="x-none" sz="4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给妈妈</a:t>
            </a:r>
            <a:r>
              <a:rPr lang="zh-CN" altLang="x-none" sz="4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打电话</a:t>
            </a:r>
            <a:r>
              <a:rPr lang="zh-CN" altLang="en-US" sz="4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。</a:t>
            </a:r>
          </a:p>
        </p:txBody>
      </p:sp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254000" y="5538767"/>
            <a:ext cx="45448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Q: </a:t>
            </a:r>
            <a:r>
              <a:rPr lang="zh-CN" altLang="en-US" sz="4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她</a:t>
            </a:r>
            <a:r>
              <a:rPr lang="zh-CN" altLang="x-none" sz="4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打电话</a:t>
            </a:r>
            <a:r>
              <a:rPr lang="zh-CN" altLang="x-none" sz="4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给谁</a:t>
            </a:r>
            <a:r>
              <a:rPr lang="zh-CN" altLang="x-none" sz="4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？</a:t>
            </a:r>
            <a:endParaRPr lang="zh-CN" altLang="en-US" sz="4000" dirty="0">
              <a:solidFill>
                <a:srgbClr val="00000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charset="0"/>
            </a:endParaRPr>
          </a:p>
        </p:txBody>
      </p:sp>
      <p:sp>
        <p:nvSpPr>
          <p:cNvPr id="9" name="矩形 6"/>
          <p:cNvSpPr>
            <a:spLocks noChangeArrowheads="1"/>
          </p:cNvSpPr>
          <p:nvPr/>
        </p:nvSpPr>
        <p:spPr bwMode="auto">
          <a:xfrm>
            <a:off x="7075478" y="5538767"/>
            <a:ext cx="50577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A: </a:t>
            </a:r>
            <a:r>
              <a:rPr lang="zh-CN" altLang="en-US" sz="4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她</a:t>
            </a:r>
            <a:r>
              <a:rPr lang="zh-CN" altLang="x-none" sz="4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打电话</a:t>
            </a:r>
            <a:r>
              <a:rPr lang="zh-CN" altLang="x-none" sz="4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给妈妈</a:t>
            </a:r>
            <a:r>
              <a:rPr lang="zh-CN" altLang="en-US" sz="4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。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0" y="-15874"/>
            <a:ext cx="12192000" cy="98973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x-none" sz="4800" dirty="0"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给谁</a:t>
            </a:r>
            <a:r>
              <a:rPr lang="zh-CN" altLang="en-US" sz="4800" dirty="0">
                <a:latin typeface="Times New Roman" charset="0"/>
                <a:ea typeface="华文楷体" charset="-122"/>
                <a:cs typeface="Times New Roman" charset="0"/>
              </a:rPr>
              <a:t>？</a:t>
            </a:r>
            <a:r>
              <a:rPr lang="en-US" altLang="zh-CN" sz="4800" dirty="0">
                <a:latin typeface="Times New Roman" charset="0"/>
                <a:ea typeface="华文楷体" charset="-122"/>
                <a:cs typeface="Times New Roman" charset="0"/>
              </a:rPr>
              <a:t> 	</a:t>
            </a:r>
            <a:r>
              <a:rPr lang="en-US" altLang="zh-CN" sz="3600" dirty="0" err="1">
                <a:solidFill>
                  <a:srgbClr val="000000"/>
                </a:solidFill>
                <a:latin typeface="+mn-lt"/>
                <a:ea typeface="Kaiti TC" charset="-120"/>
                <a:cs typeface="Kaiti TC" charset="-120"/>
              </a:rPr>
              <a:t>g</a:t>
            </a:r>
            <a:r>
              <a:rPr lang="en-US" sz="3600" dirty="0" err="1">
                <a:solidFill>
                  <a:srgbClr val="000000"/>
                </a:solidFill>
                <a:latin typeface="+mn-lt"/>
                <a:ea typeface="Kaiti TC" charset="-120"/>
                <a:cs typeface="Kaiti TC" charset="-120"/>
              </a:rPr>
              <a:t>ěi</a:t>
            </a:r>
            <a:r>
              <a:rPr lang="en-US" sz="3600" dirty="0">
                <a:solidFill>
                  <a:srgbClr val="000000"/>
                </a:solidFill>
                <a:latin typeface="+mn-lt"/>
                <a:ea typeface="Kaiti TC" charset="-120"/>
                <a:cs typeface="Kaiti TC" charset="-12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n-lt"/>
                <a:ea typeface="Kaiti TC" charset="-120"/>
                <a:cs typeface="Kaiti TC" charset="-120"/>
              </a:rPr>
              <a:t>shéi</a:t>
            </a:r>
            <a:r>
              <a:rPr lang="en-US" sz="3600" dirty="0">
                <a:solidFill>
                  <a:srgbClr val="000000"/>
                </a:solidFill>
                <a:latin typeface="+mn-lt"/>
                <a:ea typeface="Kaiti TC" charset="-120"/>
                <a:cs typeface="Kaiti TC" charset="-120"/>
              </a:rPr>
              <a:t>	</a:t>
            </a:r>
            <a:r>
              <a:rPr lang="en-US" altLang="zh-CN" sz="3600" dirty="0">
                <a:solidFill>
                  <a:srgbClr val="000000"/>
                </a:solidFill>
                <a:latin typeface="+mn-lt"/>
                <a:ea typeface="Kaiti TC" charset="-120"/>
                <a:cs typeface="Kaiti TC" charset="-12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+mn-lt"/>
                <a:ea typeface="Kaiti TC" charset="-120"/>
                <a:cs typeface="Kaiti TC" charset="-120"/>
              </a:rPr>
              <a:t>	 </a:t>
            </a:r>
            <a:r>
              <a:rPr lang="en-US" altLang="zh-CN" sz="3600" dirty="0">
                <a:solidFill>
                  <a:srgbClr val="000000"/>
                </a:solidFill>
                <a:latin typeface="+mn-lt"/>
                <a:ea typeface="Kaiti TC" charset="-120"/>
                <a:cs typeface="Kaiti TC" charset="-120"/>
              </a:rPr>
              <a:t>(To whom?)  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611" y="35987"/>
            <a:ext cx="886014" cy="88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1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/>
      <p:bldP spid="6150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矩形 4"/>
          <p:cNvSpPr>
            <a:spLocks noChangeArrowheads="1"/>
          </p:cNvSpPr>
          <p:nvPr/>
        </p:nvSpPr>
        <p:spPr bwMode="auto">
          <a:xfrm>
            <a:off x="325438" y="1216233"/>
            <a:ext cx="54168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48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Q: </a:t>
            </a:r>
            <a:r>
              <a:rPr lang="zh-CN" altLang="en-US" sz="48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她</a:t>
            </a:r>
            <a:r>
              <a:rPr lang="zh-CN" altLang="x-none" sz="4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给谁</a:t>
            </a:r>
            <a:r>
              <a:rPr lang="zh-CN" altLang="x-none" sz="48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打电话？</a:t>
            </a:r>
            <a:endParaRPr lang="zh-CN" altLang="en-US" sz="4800" dirty="0">
              <a:solidFill>
                <a:srgbClr val="00000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charset="0"/>
            </a:endParaRPr>
          </a:p>
        </p:txBody>
      </p:sp>
      <p:sp>
        <p:nvSpPr>
          <p:cNvPr id="10245" name="矩形 5"/>
          <p:cNvSpPr>
            <a:spLocks noChangeArrowheads="1"/>
          </p:cNvSpPr>
          <p:nvPr/>
        </p:nvSpPr>
        <p:spPr bwMode="auto">
          <a:xfrm>
            <a:off x="10090235" y="3351213"/>
            <a:ext cx="1004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x-none" sz="3200" dirty="0">
                <a:solidFill>
                  <a:srgbClr val="000000"/>
                </a:solidFill>
                <a:latin typeface="Times New Roman" charset="0"/>
                <a:ea typeface="华文楷体" charset="-122"/>
                <a:cs typeface="Times New Roman" charset="0"/>
              </a:rPr>
              <a:t>医生</a:t>
            </a:r>
            <a:endParaRPr lang="zh-CN" altLang="en-US" sz="3200" dirty="0">
              <a:solidFill>
                <a:srgbClr val="000000"/>
              </a:solidFill>
              <a:ea typeface="华文楷体" charset="-122"/>
              <a:cs typeface="Times New Roman" charset="0"/>
            </a:endParaRPr>
          </a:p>
        </p:txBody>
      </p:sp>
      <p:sp>
        <p:nvSpPr>
          <p:cNvPr id="10246" name="矩形 6"/>
          <p:cNvSpPr>
            <a:spLocks noChangeArrowheads="1"/>
          </p:cNvSpPr>
          <p:nvPr/>
        </p:nvSpPr>
        <p:spPr bwMode="auto">
          <a:xfrm>
            <a:off x="6428232" y="1245210"/>
            <a:ext cx="60324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48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A: </a:t>
            </a:r>
            <a:r>
              <a:rPr lang="zh-CN" altLang="en-US" sz="48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她</a:t>
            </a:r>
            <a:r>
              <a:rPr lang="zh-CN" altLang="x-none" sz="4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给</a:t>
            </a:r>
            <a:r>
              <a:rPr lang="zh-CN" altLang="en-US" sz="4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医生</a:t>
            </a:r>
            <a:r>
              <a:rPr lang="zh-CN" altLang="x-none" sz="48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打电话</a:t>
            </a:r>
            <a:r>
              <a:rPr lang="zh-CN" altLang="en-US" sz="48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。</a:t>
            </a:r>
          </a:p>
        </p:txBody>
      </p:sp>
      <p:pic>
        <p:nvPicPr>
          <p:cNvPr id="10247" name="Picture 7" descr="D:\Chinese PPT\International Chinese picture\Lesson 9\2007613103822836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6" y="1952626"/>
            <a:ext cx="2500312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D:\Chinese PPT\International Chinese picture\Lesson 6\200811701641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000251"/>
            <a:ext cx="2525712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384048" y="5429252"/>
            <a:ext cx="60441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48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Q: </a:t>
            </a:r>
            <a:r>
              <a:rPr lang="zh-CN" altLang="en-US" sz="48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她</a:t>
            </a:r>
            <a:r>
              <a:rPr lang="zh-CN" altLang="x-none" sz="48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打电话</a:t>
            </a:r>
            <a:r>
              <a:rPr lang="zh-CN" altLang="x-none" sz="4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给谁</a:t>
            </a:r>
            <a:r>
              <a:rPr lang="zh-CN" altLang="x-none" sz="48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？</a:t>
            </a:r>
            <a:endParaRPr lang="zh-CN" altLang="en-US" sz="4800" dirty="0">
              <a:solidFill>
                <a:srgbClr val="00000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charset="0"/>
            </a:endParaRPr>
          </a:p>
        </p:txBody>
      </p:sp>
      <p:sp>
        <p:nvSpPr>
          <p:cNvPr id="9" name="矩形 6"/>
          <p:cNvSpPr>
            <a:spLocks noChangeArrowheads="1"/>
          </p:cNvSpPr>
          <p:nvPr/>
        </p:nvSpPr>
        <p:spPr bwMode="auto">
          <a:xfrm>
            <a:off x="6428232" y="5498737"/>
            <a:ext cx="60324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48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A: </a:t>
            </a:r>
            <a:r>
              <a:rPr lang="zh-CN" altLang="en-US" sz="48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她</a:t>
            </a:r>
            <a:r>
              <a:rPr lang="zh-CN" altLang="x-none" sz="48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打电话</a:t>
            </a:r>
            <a:r>
              <a:rPr lang="zh-CN" altLang="x-none" sz="4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给</a:t>
            </a:r>
            <a:r>
              <a:rPr lang="zh-CN" altLang="en-US" sz="4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医生</a:t>
            </a:r>
            <a:r>
              <a:rPr lang="zh-CN" altLang="en-US" sz="48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。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0" y="-15874"/>
            <a:ext cx="12192000" cy="98973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x-none" sz="4800" dirty="0"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给谁</a:t>
            </a:r>
            <a:r>
              <a:rPr lang="zh-CN" altLang="en-US" sz="4800" dirty="0">
                <a:latin typeface="Times New Roman" charset="0"/>
                <a:ea typeface="华文楷体" charset="-122"/>
                <a:cs typeface="Times New Roman" charset="0"/>
              </a:rPr>
              <a:t>？</a:t>
            </a:r>
            <a:r>
              <a:rPr lang="en-US" altLang="zh-CN" sz="4800" dirty="0">
                <a:latin typeface="Times New Roman" charset="0"/>
                <a:ea typeface="华文楷体" charset="-122"/>
                <a:cs typeface="Times New Roman" charset="0"/>
              </a:rPr>
              <a:t> 	</a:t>
            </a:r>
            <a:r>
              <a:rPr lang="en-US" altLang="zh-CN" sz="3600" dirty="0" err="1">
                <a:solidFill>
                  <a:srgbClr val="000000"/>
                </a:solidFill>
                <a:latin typeface="+mn-lt"/>
                <a:ea typeface="Kaiti TC" charset="-120"/>
                <a:cs typeface="Kaiti TC" charset="-120"/>
              </a:rPr>
              <a:t>g</a:t>
            </a:r>
            <a:r>
              <a:rPr lang="en-US" sz="3600" dirty="0" err="1">
                <a:solidFill>
                  <a:srgbClr val="000000"/>
                </a:solidFill>
                <a:latin typeface="+mn-lt"/>
                <a:ea typeface="Kaiti TC" charset="-120"/>
                <a:cs typeface="Kaiti TC" charset="-120"/>
              </a:rPr>
              <a:t>ěi</a:t>
            </a:r>
            <a:r>
              <a:rPr lang="en-US" sz="3600" dirty="0">
                <a:solidFill>
                  <a:srgbClr val="000000"/>
                </a:solidFill>
                <a:latin typeface="+mn-lt"/>
                <a:ea typeface="Kaiti TC" charset="-120"/>
                <a:cs typeface="Kaiti TC" charset="-12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n-lt"/>
                <a:ea typeface="Kaiti TC" charset="-120"/>
                <a:cs typeface="Kaiti TC" charset="-120"/>
              </a:rPr>
              <a:t>shéi</a:t>
            </a:r>
            <a:r>
              <a:rPr lang="en-US" sz="3600" dirty="0">
                <a:solidFill>
                  <a:srgbClr val="000000"/>
                </a:solidFill>
                <a:latin typeface="+mn-lt"/>
                <a:ea typeface="Kaiti TC" charset="-120"/>
                <a:cs typeface="Kaiti TC" charset="-120"/>
              </a:rPr>
              <a:t>	</a:t>
            </a:r>
            <a:r>
              <a:rPr lang="en-US" altLang="zh-CN" sz="3600" dirty="0">
                <a:solidFill>
                  <a:srgbClr val="000000"/>
                </a:solidFill>
                <a:latin typeface="+mn-lt"/>
                <a:ea typeface="Kaiti TC" charset="-120"/>
                <a:cs typeface="Kaiti TC" charset="-12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+mn-lt"/>
                <a:ea typeface="Kaiti TC" charset="-120"/>
                <a:cs typeface="Kaiti TC" charset="-120"/>
              </a:rPr>
              <a:t>	 </a:t>
            </a:r>
            <a:r>
              <a:rPr lang="en-US" altLang="zh-CN" sz="3600" dirty="0">
                <a:solidFill>
                  <a:srgbClr val="000000"/>
                </a:solidFill>
                <a:latin typeface="+mn-lt"/>
                <a:ea typeface="Kaiti TC" charset="-120"/>
                <a:cs typeface="Kaiti TC" charset="-120"/>
              </a:rPr>
              <a:t>(To whom?)  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611" y="35987"/>
            <a:ext cx="886014" cy="88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6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1024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矩形 6"/>
          <p:cNvSpPr>
            <a:spLocks noChangeArrowheads="1"/>
          </p:cNvSpPr>
          <p:nvPr/>
        </p:nvSpPr>
        <p:spPr bwMode="auto">
          <a:xfrm>
            <a:off x="204788" y="1916987"/>
            <a:ext cx="11220881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zh-CN" sz="48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Q1: </a:t>
            </a:r>
            <a:r>
              <a:rPr lang="zh-CN" altLang="en-US" sz="48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你常常</a:t>
            </a:r>
            <a:r>
              <a:rPr lang="zh-CN" altLang="en-US" sz="4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给谁</a:t>
            </a:r>
            <a:r>
              <a:rPr lang="zh-CN" altLang="en-US" sz="48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打电话？</a:t>
            </a:r>
            <a:endParaRPr lang="en-US" altLang="zh-CN" sz="4800" dirty="0">
              <a:solidFill>
                <a:srgbClr val="00000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zh-CN" sz="48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A1: </a:t>
            </a:r>
            <a:r>
              <a:rPr lang="zh-CN" altLang="en-US" sz="48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我常常</a:t>
            </a:r>
            <a:r>
              <a:rPr lang="zh-CN" altLang="en-US" sz="4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给</a:t>
            </a:r>
            <a:r>
              <a:rPr lang="en-US" altLang="zh-CN" sz="4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__</a:t>
            </a:r>
            <a:r>
              <a:rPr lang="zh-CN" altLang="en-US" sz="48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打电话。</a:t>
            </a:r>
          </a:p>
          <a:p>
            <a:pPr eaLnBrk="1" fontAlgn="base" hangingPunct="1">
              <a:spcBef>
                <a:spcPts val="600"/>
              </a:spcBef>
              <a:spcAft>
                <a:spcPts val="600"/>
              </a:spcAft>
            </a:pPr>
            <a:endParaRPr lang="zh-CN" altLang="en-US" sz="4800" dirty="0">
              <a:solidFill>
                <a:srgbClr val="000000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pPr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zh-CN" sz="48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Q2: </a:t>
            </a:r>
            <a:r>
              <a:rPr lang="zh-CN" altLang="en-US" sz="48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昨天你</a:t>
            </a:r>
            <a:r>
              <a:rPr lang="zh-CN" altLang="en-US" sz="4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给谁</a:t>
            </a:r>
            <a:r>
              <a:rPr lang="zh-CN" altLang="en-US" sz="48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打电话了？</a:t>
            </a:r>
            <a:endParaRPr lang="en-US" altLang="zh-CN" sz="4800" dirty="0">
              <a:solidFill>
                <a:srgbClr val="00000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zh-CN" sz="48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A2: </a:t>
            </a:r>
            <a:r>
              <a:rPr lang="zh-CN" altLang="en-US" sz="48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昨天我</a:t>
            </a:r>
            <a:r>
              <a:rPr lang="zh-CN" altLang="en-US" sz="4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给</a:t>
            </a:r>
            <a:r>
              <a:rPr lang="en-US" altLang="zh-CN" sz="4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__</a:t>
            </a:r>
            <a:r>
              <a:rPr lang="zh-CN" altLang="en-US" sz="48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打电话了。</a:t>
            </a:r>
          </a:p>
          <a:p>
            <a:pPr eaLnBrk="1" fontAlgn="base" hangingPunct="1">
              <a:spcBef>
                <a:spcPts val="600"/>
              </a:spcBef>
              <a:spcAft>
                <a:spcPts val="600"/>
              </a:spcAft>
            </a:pPr>
            <a:endParaRPr lang="zh-CN" altLang="en-US" sz="4800" dirty="0">
              <a:solidFill>
                <a:srgbClr val="000000"/>
              </a:solidFill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12292" name="矩形 3"/>
          <p:cNvSpPr>
            <a:spLocks noChangeArrowheads="1"/>
          </p:cNvSpPr>
          <p:nvPr/>
        </p:nvSpPr>
        <p:spPr bwMode="auto">
          <a:xfrm>
            <a:off x="204788" y="1274619"/>
            <a:ext cx="2114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i="1">
                <a:solidFill>
                  <a:srgbClr val="173D89"/>
                </a:solidFill>
                <a:latin typeface="Times New Roman" charset="0"/>
                <a:ea typeface="宋体" charset="-122"/>
              </a:rPr>
              <a:t>(Pair work)</a:t>
            </a:r>
            <a:endParaRPr lang="zh-CN" altLang="en-US" sz="3200" b="1" dirty="0">
              <a:solidFill>
                <a:srgbClr val="173D89"/>
              </a:solidFill>
              <a:latin typeface="Times New Roman" charset="0"/>
              <a:ea typeface="宋体" charset="-122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-15874"/>
            <a:ext cx="12192000" cy="98973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x-none" sz="4800" dirty="0"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给谁</a:t>
            </a:r>
            <a:r>
              <a:rPr lang="zh-CN" altLang="en-US" sz="4800" dirty="0">
                <a:latin typeface="Times New Roman" charset="0"/>
                <a:ea typeface="华文楷体" charset="-122"/>
                <a:cs typeface="Times New Roman" charset="0"/>
              </a:rPr>
              <a:t>？</a:t>
            </a:r>
            <a:r>
              <a:rPr lang="en-US" altLang="zh-CN" sz="4800" dirty="0">
                <a:latin typeface="Times New Roman" charset="0"/>
                <a:ea typeface="华文楷体" charset="-122"/>
                <a:cs typeface="Times New Roman" charset="0"/>
              </a:rPr>
              <a:t> 	</a:t>
            </a:r>
            <a:r>
              <a:rPr lang="en-US" altLang="zh-CN" sz="3600" dirty="0" err="1">
                <a:solidFill>
                  <a:srgbClr val="000000"/>
                </a:solidFill>
                <a:latin typeface="+mn-lt"/>
                <a:ea typeface="Kaiti TC" charset="-120"/>
                <a:cs typeface="Kaiti TC" charset="-120"/>
              </a:rPr>
              <a:t>g</a:t>
            </a:r>
            <a:r>
              <a:rPr lang="en-US" sz="3600" dirty="0" err="1">
                <a:solidFill>
                  <a:srgbClr val="000000"/>
                </a:solidFill>
                <a:latin typeface="+mn-lt"/>
                <a:ea typeface="Kaiti TC" charset="-120"/>
                <a:cs typeface="Kaiti TC" charset="-120"/>
              </a:rPr>
              <a:t>ěi</a:t>
            </a:r>
            <a:r>
              <a:rPr lang="en-US" sz="3600" dirty="0">
                <a:solidFill>
                  <a:srgbClr val="000000"/>
                </a:solidFill>
                <a:latin typeface="+mn-lt"/>
                <a:ea typeface="Kaiti TC" charset="-120"/>
                <a:cs typeface="Kaiti TC" charset="-12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n-lt"/>
                <a:ea typeface="Kaiti TC" charset="-120"/>
                <a:cs typeface="Kaiti TC" charset="-120"/>
              </a:rPr>
              <a:t>shéi</a:t>
            </a:r>
            <a:r>
              <a:rPr lang="en-US" sz="3600" dirty="0">
                <a:solidFill>
                  <a:srgbClr val="000000"/>
                </a:solidFill>
                <a:latin typeface="+mn-lt"/>
                <a:ea typeface="Kaiti TC" charset="-120"/>
                <a:cs typeface="Kaiti TC" charset="-120"/>
              </a:rPr>
              <a:t>	</a:t>
            </a:r>
            <a:r>
              <a:rPr lang="en-US" altLang="zh-CN" sz="3600" dirty="0">
                <a:solidFill>
                  <a:srgbClr val="000000"/>
                </a:solidFill>
                <a:latin typeface="+mn-lt"/>
                <a:ea typeface="Kaiti TC" charset="-120"/>
                <a:cs typeface="Kaiti TC" charset="-12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+mn-lt"/>
                <a:ea typeface="Kaiti TC" charset="-120"/>
                <a:cs typeface="Kaiti TC" charset="-120"/>
              </a:rPr>
              <a:t>	 </a:t>
            </a:r>
            <a:r>
              <a:rPr lang="en-US" altLang="zh-CN" sz="3600" dirty="0">
                <a:solidFill>
                  <a:srgbClr val="000000"/>
                </a:solidFill>
                <a:latin typeface="+mn-lt"/>
                <a:ea typeface="Kaiti TC" charset="-120"/>
                <a:cs typeface="Kaiti TC" charset="-120"/>
              </a:rPr>
              <a:t>(To whom?) 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611" y="35987"/>
            <a:ext cx="886014" cy="88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4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15118" y="19908"/>
            <a:ext cx="12176881" cy="1026989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6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给</a:t>
            </a:r>
            <a:r>
              <a:rPr lang="zh-CN" altLang="en-US" sz="6800" b="1" dirty="0">
                <a:solidFill>
                  <a:srgbClr val="7030A0"/>
                </a:solidFill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zh-CN" altLang="en-US" sz="3300" dirty="0"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altLang="zh-CN" sz="3300" dirty="0" err="1">
                <a:latin typeface="Calibri" charset="0"/>
                <a:ea typeface="Calibri" charset="0"/>
                <a:cs typeface="Calibri" charset="0"/>
              </a:rPr>
              <a:t>gěi</a:t>
            </a:r>
            <a:r>
              <a:rPr lang="en-US" altLang="zh-CN" sz="2900" dirty="0">
                <a:latin typeface="Calibri" charset="0"/>
                <a:ea typeface="Calibri" charset="0"/>
                <a:cs typeface="Calibri" charset="0"/>
              </a:rPr>
              <a:t>           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(to; for)            preposition</a:t>
            </a:r>
            <a:endParaRPr lang="en-US" sz="33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909" y="94122"/>
            <a:ext cx="858982" cy="858982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88329" y="5507291"/>
            <a:ext cx="11630457" cy="135070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lnSpc>
                <a:spcPct val="170000"/>
              </a:lnSpc>
              <a:spcBef>
                <a:spcPts val="0"/>
              </a:spcBef>
              <a:buClrTx/>
              <a:buNone/>
              <a:defRPr/>
            </a:pPr>
            <a:r>
              <a:rPr lang="zh-CN" altLang="en-US" sz="101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请</a:t>
            </a:r>
            <a:r>
              <a:rPr lang="zh-CN" altLang="en-US" sz="10100" u="sng" dirty="0" smtClean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给</a:t>
            </a:r>
            <a:r>
              <a:rPr lang="zh-CN" altLang="en-US" sz="10100" u="sng" dirty="0" smtClean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</a:t>
            </a:r>
            <a:r>
              <a:rPr lang="zh-CN" altLang="en-US" sz="10100" dirty="0" smtClean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一瓶可乐，可以吗</a:t>
            </a:r>
            <a:r>
              <a:rPr lang="zh-CN" altLang="en-US" sz="101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？</a:t>
            </a:r>
            <a:r>
              <a:rPr lang="en-US" altLang="zh-CN" sz="10100" dirty="0" smtClean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			</a:t>
            </a:r>
            <a:endParaRPr lang="en-US" altLang="zh-CN" sz="8000" dirty="0">
              <a:solidFill>
                <a:srgbClr val="0070C0"/>
              </a:solidFill>
              <a:ea typeface="Kaiti TC" charset="-120"/>
              <a:cs typeface="Kaiti TC" charset="-12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5130" y="1316584"/>
            <a:ext cx="11630457" cy="324289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lnSpc>
                <a:spcPct val="170000"/>
              </a:lnSpc>
              <a:spcBef>
                <a:spcPts val="0"/>
              </a:spcBef>
              <a:buClrTx/>
              <a:buNone/>
              <a:defRPr/>
            </a:pPr>
            <a:r>
              <a:rPr lang="zh-CN" altLang="en-US" sz="125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</a:t>
            </a:r>
            <a:r>
              <a:rPr lang="zh-CN" altLang="en-US" sz="12500" u="sng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给   </a:t>
            </a:r>
            <a:r>
              <a:rPr lang="en-US" altLang="zh-CN" sz="12500" u="sng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zh-CN" altLang="en-US" sz="125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听音乐</a:t>
            </a:r>
            <a:r>
              <a:rPr lang="en-US" altLang="zh-CN" sz="125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zh-CN" altLang="en-US" sz="12000" dirty="0">
                <a:solidFill>
                  <a:srgbClr val="0070C0"/>
                </a:solidFill>
                <a:latin typeface="Kaiti TC" charset="-120"/>
                <a:ea typeface="Kaiti TC" charset="-120"/>
                <a:cs typeface="Kaiti TC" charset="-120"/>
              </a:rPr>
              <a:t>。 </a:t>
            </a:r>
            <a:r>
              <a:rPr lang="en-US" altLang="zh-CN" sz="12000" dirty="0">
                <a:solidFill>
                  <a:srgbClr val="0070C0"/>
                </a:solidFill>
                <a:latin typeface="Kaiti TC" charset="-120"/>
                <a:ea typeface="Kaiti TC" charset="-120"/>
                <a:cs typeface="Kaiti TC" charset="-120"/>
              </a:rPr>
              <a:t>		  </a:t>
            </a:r>
            <a:r>
              <a:rPr lang="en-US" altLang="zh-CN" sz="9600" dirty="0" err="1">
                <a:solidFill>
                  <a:srgbClr val="0070C0"/>
                </a:solidFill>
                <a:ea typeface="Kaiti TC" charset="-120"/>
                <a:cs typeface="Kaiti TC" charset="-120"/>
              </a:rPr>
              <a:t>tīng</a:t>
            </a:r>
            <a:r>
              <a:rPr lang="en-US" altLang="zh-CN" sz="96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 </a:t>
            </a:r>
            <a:r>
              <a:rPr lang="en-US" altLang="zh-CN" sz="9600" dirty="0" err="1">
                <a:solidFill>
                  <a:srgbClr val="0070C0"/>
                </a:solidFill>
                <a:ea typeface="Kaiti TC" charset="-120"/>
                <a:cs typeface="Kaiti TC" charset="-120"/>
              </a:rPr>
              <a:t>yīng</a:t>
            </a:r>
            <a:r>
              <a:rPr lang="en-US" altLang="zh-CN" sz="96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 </a:t>
            </a:r>
            <a:r>
              <a:rPr lang="en-US" altLang="zh-CN" sz="9600" dirty="0" err="1">
                <a:solidFill>
                  <a:srgbClr val="0070C0"/>
                </a:solidFill>
                <a:ea typeface="Kaiti TC" charset="-120"/>
                <a:cs typeface="Kaiti TC" charset="-120"/>
              </a:rPr>
              <a:t>yuè</a:t>
            </a:r>
            <a:endParaRPr lang="en-US" altLang="zh-CN" sz="9600" dirty="0">
              <a:solidFill>
                <a:srgbClr val="0070C0"/>
              </a:solidFill>
              <a:ea typeface="Kaiti TC" charset="-120"/>
              <a:cs typeface="Kaiti TC" charset="-120"/>
            </a:endParaRPr>
          </a:p>
          <a:p>
            <a:pPr marL="0" lvl="4" indent="0">
              <a:lnSpc>
                <a:spcPct val="170000"/>
              </a:lnSpc>
              <a:spcBef>
                <a:spcPts val="0"/>
              </a:spcBef>
              <a:buClrTx/>
              <a:buNone/>
              <a:defRPr/>
            </a:pPr>
            <a:r>
              <a:rPr lang="zh-CN" altLang="en-US" sz="125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</a:t>
            </a:r>
            <a:r>
              <a:rPr lang="zh-CN" altLang="en-US" sz="12500" u="sng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给   </a:t>
            </a:r>
            <a:r>
              <a:rPr lang="en-US" altLang="zh-CN" sz="12500" u="sng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zh-CN" altLang="en-US" sz="125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看照片</a:t>
            </a:r>
            <a:r>
              <a:rPr lang="en-US" altLang="zh-CN" sz="125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zh-CN" altLang="en-US" sz="12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。 </a:t>
            </a:r>
            <a:r>
              <a:rPr lang="en-US" altLang="zh-CN" sz="12000" dirty="0">
                <a:solidFill>
                  <a:srgbClr val="0070C0"/>
                </a:solidFill>
                <a:latin typeface="Kaiti TC" charset="-120"/>
                <a:ea typeface="Kaiti TC" charset="-120"/>
                <a:cs typeface="Kaiti TC" charset="-120"/>
              </a:rPr>
              <a:t>		  </a:t>
            </a:r>
            <a:r>
              <a:rPr lang="en-US" altLang="zh-CN" sz="9600" dirty="0" err="1">
                <a:solidFill>
                  <a:srgbClr val="0070C0"/>
                </a:solidFill>
                <a:ea typeface="Kaiti TC" charset="-120"/>
                <a:cs typeface="Kaiti TC" charset="-120"/>
              </a:rPr>
              <a:t>kàn</a:t>
            </a:r>
            <a:r>
              <a:rPr lang="en-US" altLang="zh-CN" sz="96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 </a:t>
            </a:r>
            <a:r>
              <a:rPr lang="en-US" altLang="zh-CN" sz="9600" dirty="0" err="1">
                <a:solidFill>
                  <a:srgbClr val="0070C0"/>
                </a:solidFill>
                <a:ea typeface="Kaiti TC" charset="-120"/>
                <a:cs typeface="Kaiti TC" charset="-120"/>
              </a:rPr>
              <a:t>zhào</a:t>
            </a:r>
            <a:r>
              <a:rPr lang="en-US" altLang="zh-CN" sz="96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 </a:t>
            </a:r>
            <a:r>
              <a:rPr lang="en-US" altLang="zh-CN" sz="9600" dirty="0" err="1">
                <a:solidFill>
                  <a:srgbClr val="0070C0"/>
                </a:solidFill>
                <a:ea typeface="Kaiti TC" charset="-120"/>
                <a:cs typeface="Kaiti TC" charset="-120"/>
              </a:rPr>
              <a:t>piàn</a:t>
            </a:r>
            <a:endParaRPr lang="en-US" altLang="zh-CN" sz="9600" dirty="0">
              <a:solidFill>
                <a:srgbClr val="0070C0"/>
              </a:solidFill>
              <a:ea typeface="Kaiti TC" charset="-120"/>
              <a:cs typeface="Kaiti TC" charset="-120"/>
            </a:endParaRPr>
          </a:p>
          <a:p>
            <a:pPr marL="0" lvl="4" indent="0">
              <a:lnSpc>
                <a:spcPct val="170000"/>
              </a:lnSpc>
              <a:spcBef>
                <a:spcPts val="0"/>
              </a:spcBef>
              <a:buClrTx/>
              <a:buNone/>
              <a:defRPr/>
            </a:pPr>
            <a:endParaRPr lang="en-US" altLang="zh-CN" sz="8000" dirty="0">
              <a:solidFill>
                <a:srgbClr val="0070C0"/>
              </a:solidFill>
              <a:ea typeface="Kaiti TC" charset="-120"/>
              <a:cs typeface="Kaiti TC" charset="-12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black">
          <a:xfrm>
            <a:off x="0" y="4354297"/>
            <a:ext cx="12176881" cy="1026989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6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给</a:t>
            </a:r>
            <a:r>
              <a:rPr lang="zh-CN" altLang="en-US" sz="6800" b="1" dirty="0">
                <a:solidFill>
                  <a:srgbClr val="7030A0"/>
                </a:solidFill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zh-CN" altLang="en-US" sz="3300" dirty="0"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altLang="zh-CN" sz="3300" dirty="0" err="1">
                <a:latin typeface="Calibri" charset="0"/>
                <a:ea typeface="Calibri" charset="0"/>
                <a:cs typeface="Calibri" charset="0"/>
              </a:rPr>
              <a:t>gěi</a:t>
            </a:r>
            <a:r>
              <a:rPr lang="en-US" altLang="zh-CN" sz="2900" dirty="0">
                <a:latin typeface="Calibri" charset="0"/>
                <a:ea typeface="Calibri" charset="0"/>
                <a:cs typeface="Calibri" charset="0"/>
              </a:rPr>
              <a:t>           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n-US" altLang="zh-CN" sz="3300" dirty="0" smtClean="0">
                <a:latin typeface="Calibri" charset="0"/>
                <a:ea typeface="Calibri" charset="0"/>
                <a:cs typeface="Calibri" charset="0"/>
              </a:rPr>
              <a:t>to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300" dirty="0" smtClean="0">
                <a:latin typeface="Calibri" charset="0"/>
                <a:ea typeface="Calibri" charset="0"/>
                <a:cs typeface="Calibri" charset="0"/>
              </a:rPr>
              <a:t>give)             Verb</a:t>
            </a:r>
            <a:endParaRPr lang="en-US" sz="33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41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75130" y="1039764"/>
            <a:ext cx="11630457" cy="5832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lnSpc>
                <a:spcPct val="170000"/>
              </a:lnSpc>
              <a:spcBef>
                <a:spcPts val="0"/>
              </a:spcBef>
              <a:buClrTx/>
              <a:buNone/>
              <a:defRPr/>
            </a:pPr>
            <a:r>
              <a:rPr lang="zh-CN" altLang="en-US" sz="12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</a:t>
            </a:r>
            <a:r>
              <a:rPr lang="zh-CN" altLang="en-US" sz="12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要</a:t>
            </a:r>
            <a:r>
              <a:rPr lang="zh-CN" altLang="en-US" sz="12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听音乐</a:t>
            </a:r>
            <a:r>
              <a:rPr lang="zh-CN" altLang="en-US" sz="12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zh-CN" altLang="en-US" sz="12000" dirty="0">
                <a:solidFill>
                  <a:srgbClr val="0070C0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sz="8000" dirty="0" err="1">
                <a:solidFill>
                  <a:srgbClr val="0070C0"/>
                </a:solidFill>
                <a:ea typeface="Kaiti TC" charset="-120"/>
                <a:cs typeface="Kaiti TC" charset="-120"/>
              </a:rPr>
              <a:t>tīng</a:t>
            </a:r>
            <a:r>
              <a:rPr lang="en-US" altLang="zh-CN" sz="80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 </a:t>
            </a:r>
            <a:r>
              <a:rPr lang="en-US" altLang="zh-CN" sz="8000" dirty="0" err="1">
                <a:solidFill>
                  <a:srgbClr val="0070C0"/>
                </a:solidFill>
                <a:ea typeface="Kaiti TC" charset="-120"/>
                <a:cs typeface="Kaiti TC" charset="-120"/>
              </a:rPr>
              <a:t>yīng</a:t>
            </a:r>
            <a:r>
              <a:rPr lang="en-US" altLang="zh-CN" sz="80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 </a:t>
            </a:r>
            <a:r>
              <a:rPr lang="en-US" altLang="zh-CN" sz="8000" dirty="0" err="1">
                <a:solidFill>
                  <a:srgbClr val="0070C0"/>
                </a:solidFill>
                <a:ea typeface="Kaiti TC" charset="-120"/>
                <a:cs typeface="Kaiti TC" charset="-120"/>
              </a:rPr>
              <a:t>yuè</a:t>
            </a:r>
            <a:r>
              <a:rPr lang="en-US" altLang="zh-CN" sz="80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		</a:t>
            </a:r>
            <a:r>
              <a:rPr lang="en-US" altLang="zh-CN" sz="8000" dirty="0">
                <a:solidFill>
                  <a:srgbClr val="C00000"/>
                </a:solidFill>
                <a:ea typeface="Kaiti TC" charset="-120"/>
                <a:cs typeface="Kaiti TC" charset="-120"/>
              </a:rPr>
              <a:t>(Modal Verb + Verb)</a:t>
            </a:r>
            <a:r>
              <a:rPr lang="zh-CN" altLang="en-US" sz="8000" dirty="0">
                <a:solidFill>
                  <a:srgbClr val="C00000"/>
                </a:solidFill>
                <a:ea typeface="Kaiti TC" charset="-120"/>
                <a:cs typeface="Kaiti TC" charset="-120"/>
              </a:rPr>
              <a:t>         </a:t>
            </a:r>
            <a:endParaRPr lang="en-US" altLang="zh-CN" sz="8000" dirty="0">
              <a:solidFill>
                <a:srgbClr val="C00000"/>
              </a:solidFill>
              <a:ea typeface="Kaiti TC" charset="-120"/>
              <a:cs typeface="Kaiti TC" charset="-120"/>
            </a:endParaRPr>
          </a:p>
          <a:p>
            <a:pPr marL="0" lvl="4" indent="0">
              <a:lnSpc>
                <a:spcPct val="170000"/>
              </a:lnSpc>
              <a:spcBef>
                <a:spcPts val="0"/>
              </a:spcBef>
              <a:buClrTx/>
              <a:buNone/>
              <a:defRPr/>
            </a:pPr>
            <a:r>
              <a:rPr lang="zh-CN" altLang="en-US" sz="12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</a:t>
            </a:r>
            <a:r>
              <a:rPr lang="zh-CN" altLang="en-US" sz="12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要</a:t>
            </a:r>
            <a:r>
              <a:rPr lang="zh-CN" altLang="en-US" sz="12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打电话。</a:t>
            </a:r>
            <a:r>
              <a:rPr lang="en-US" altLang="zh-CN" sz="12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8000" dirty="0" err="1">
                <a:solidFill>
                  <a:srgbClr val="0070C0"/>
                </a:solidFill>
                <a:ea typeface="Kaiti TC" charset="-120"/>
                <a:cs typeface="Kaiti TC" charset="-120"/>
              </a:rPr>
              <a:t>dǎ</a:t>
            </a:r>
            <a:r>
              <a:rPr lang="en-US" altLang="zh-CN" sz="80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 </a:t>
            </a:r>
            <a:r>
              <a:rPr lang="en-US" altLang="zh-CN" sz="8000" dirty="0" err="1">
                <a:solidFill>
                  <a:srgbClr val="0070C0"/>
                </a:solidFill>
                <a:ea typeface="Kaiti TC" charset="-120"/>
                <a:cs typeface="Kaiti TC" charset="-120"/>
              </a:rPr>
              <a:t>diàn</a:t>
            </a:r>
            <a:r>
              <a:rPr lang="en-US" altLang="zh-CN" sz="80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 </a:t>
            </a:r>
            <a:r>
              <a:rPr lang="en-US" altLang="zh-CN" sz="8000" dirty="0" err="1">
                <a:solidFill>
                  <a:srgbClr val="0070C0"/>
                </a:solidFill>
                <a:ea typeface="Kaiti TC" charset="-120"/>
                <a:cs typeface="Kaiti TC" charset="-120"/>
              </a:rPr>
              <a:t>huà</a:t>
            </a:r>
            <a:endParaRPr lang="en-US" altLang="zh-CN" sz="8000" dirty="0">
              <a:solidFill>
                <a:srgbClr val="0070C0"/>
              </a:solidFill>
              <a:ea typeface="Kaiti TC" charset="-120"/>
              <a:cs typeface="Kaiti TC" charset="-120"/>
            </a:endParaRPr>
          </a:p>
          <a:p>
            <a:pPr marL="0" lvl="4" indent="0">
              <a:lnSpc>
                <a:spcPct val="170000"/>
              </a:lnSpc>
              <a:spcBef>
                <a:spcPts val="0"/>
              </a:spcBef>
              <a:buClrTx/>
              <a:buNone/>
              <a:defRPr/>
            </a:pPr>
            <a:r>
              <a:rPr lang="zh-CN" altLang="en-US" sz="12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</a:t>
            </a:r>
            <a:r>
              <a:rPr lang="zh-CN" altLang="en-US" sz="12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要</a:t>
            </a:r>
            <a:r>
              <a:rPr lang="zh-CN" altLang="en-US" sz="12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看照片。</a:t>
            </a:r>
            <a:r>
              <a:rPr lang="en-US" altLang="zh-CN" sz="12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8000" dirty="0" err="1">
                <a:solidFill>
                  <a:srgbClr val="0070C0"/>
                </a:solidFill>
                <a:ea typeface="Kaiti TC" charset="-120"/>
                <a:cs typeface="Kaiti TC" charset="-120"/>
              </a:rPr>
              <a:t>kàn</a:t>
            </a:r>
            <a:r>
              <a:rPr lang="en-US" altLang="zh-CN" sz="80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 </a:t>
            </a:r>
            <a:r>
              <a:rPr lang="en-US" altLang="zh-CN" sz="8000" dirty="0" err="1">
                <a:solidFill>
                  <a:srgbClr val="0070C0"/>
                </a:solidFill>
                <a:ea typeface="Kaiti TC" charset="-120"/>
                <a:cs typeface="Kaiti TC" charset="-120"/>
              </a:rPr>
              <a:t>zhào</a:t>
            </a:r>
            <a:r>
              <a:rPr lang="en-US" altLang="zh-CN" sz="80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 </a:t>
            </a:r>
            <a:r>
              <a:rPr lang="en-US" altLang="zh-CN" sz="8000" dirty="0" err="1">
                <a:solidFill>
                  <a:srgbClr val="0070C0"/>
                </a:solidFill>
                <a:ea typeface="Kaiti TC" charset="-120"/>
                <a:cs typeface="Kaiti TC" charset="-120"/>
              </a:rPr>
              <a:t>piàn</a:t>
            </a:r>
            <a:endParaRPr lang="en-US" altLang="zh-CN" sz="8000" dirty="0">
              <a:solidFill>
                <a:srgbClr val="0070C0"/>
              </a:solidFill>
              <a:ea typeface="Kaiti TC" charset="-120"/>
              <a:cs typeface="Kaiti TC" charset="-120"/>
            </a:endParaRPr>
          </a:p>
          <a:p>
            <a:pPr marL="0" lvl="4" indent="0">
              <a:lnSpc>
                <a:spcPct val="170000"/>
              </a:lnSpc>
              <a:spcBef>
                <a:spcPts val="0"/>
              </a:spcBef>
              <a:buClrTx/>
              <a:buNone/>
              <a:defRPr/>
            </a:pPr>
            <a:endParaRPr lang="en-US" altLang="zh-CN" sz="120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lvl="4" indent="0">
              <a:lnSpc>
                <a:spcPct val="170000"/>
              </a:lnSpc>
              <a:spcBef>
                <a:spcPts val="0"/>
              </a:spcBef>
              <a:buClrTx/>
              <a:buNone/>
              <a:defRPr/>
            </a:pPr>
            <a:r>
              <a:rPr lang="en-US" altLang="zh-TW" sz="10000" dirty="0" err="1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Cf</a:t>
            </a:r>
            <a:r>
              <a:rPr lang="en-US" altLang="zh-TW" sz="10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: </a:t>
            </a:r>
            <a:r>
              <a:rPr lang="zh-TW" altLang="en-US" sz="12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</a:t>
            </a:r>
            <a:r>
              <a:rPr lang="zh-TW" altLang="en-US" sz="12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要</a:t>
            </a:r>
            <a:r>
              <a:rPr lang="zh-TW" altLang="en-US" sz="12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一杯可乐</a:t>
            </a:r>
            <a:r>
              <a:rPr lang="zh-CN" altLang="en-US" sz="12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en-US" altLang="zh-CN" sz="12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	</a:t>
            </a:r>
            <a:r>
              <a:rPr lang="en-US" altLang="zh-CN" sz="12000" dirty="0" smtClean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</a:t>
            </a:r>
            <a:r>
              <a:rPr lang="en-US" altLang="zh-CN" sz="8000" dirty="0" smtClean="0">
                <a:solidFill>
                  <a:srgbClr val="0070C0"/>
                </a:solidFill>
                <a:ea typeface="Kaiti TC" charset="-120"/>
              </a:rPr>
              <a:t>(</a:t>
            </a:r>
            <a:r>
              <a:rPr lang="en-US" altLang="zh-CN" sz="8000" dirty="0" err="1">
                <a:solidFill>
                  <a:srgbClr val="0070C0"/>
                </a:solidFill>
                <a:ea typeface="Kaiti TC" charset="-120"/>
              </a:rPr>
              <a:t>Verb+noun</a:t>
            </a:r>
            <a:r>
              <a:rPr lang="en-US" altLang="zh-CN" sz="8000" dirty="0">
                <a:solidFill>
                  <a:srgbClr val="0070C0"/>
                </a:solidFill>
                <a:ea typeface="Kaiti TC" charset="-120"/>
              </a:rPr>
              <a:t>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black">
          <a:xfrm>
            <a:off x="0" y="24883"/>
            <a:ext cx="12176881" cy="923539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68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要</a:t>
            </a:r>
            <a:r>
              <a:rPr lang="zh-CN" altLang="en-US" sz="6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</a:t>
            </a:r>
            <a:r>
              <a:rPr lang="zh-CN" altLang="en-US" sz="3300" dirty="0"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altLang="zh-CN" sz="3700" dirty="0" err="1">
                <a:latin typeface="Calibri" charset="0"/>
                <a:ea typeface="Calibri" charset="0"/>
                <a:cs typeface="Calibri" charset="0"/>
              </a:rPr>
              <a:t>yào</a:t>
            </a:r>
            <a:r>
              <a:rPr lang="en-US" altLang="zh-CN" sz="3700" dirty="0">
                <a:latin typeface="Calibri" charset="0"/>
                <a:ea typeface="Calibri" charset="0"/>
                <a:cs typeface="Calibri" charset="0"/>
              </a:rPr>
              <a:t>    (will; be going to)		    </a:t>
            </a:r>
            <a:r>
              <a:rPr lang="en-US" altLang="zh-CN" sz="3700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modal verb</a:t>
            </a:r>
            <a:endParaRPr lang="en-US" sz="3700" dirty="0">
              <a:solidFill>
                <a:srgbClr val="7030A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778" y="116225"/>
            <a:ext cx="789840" cy="78984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black">
          <a:xfrm>
            <a:off x="15119" y="4512977"/>
            <a:ext cx="12176881" cy="923539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68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要</a:t>
            </a:r>
            <a:r>
              <a:rPr lang="zh-CN" altLang="en-US" sz="6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</a:t>
            </a:r>
            <a:r>
              <a:rPr lang="zh-CN" altLang="en-US" sz="3300" dirty="0"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altLang="zh-CN" sz="3700" dirty="0" err="1">
                <a:latin typeface="Calibri" charset="0"/>
                <a:ea typeface="Calibri" charset="0"/>
                <a:cs typeface="Calibri" charset="0"/>
              </a:rPr>
              <a:t>yào</a:t>
            </a:r>
            <a:r>
              <a:rPr lang="en-US" altLang="zh-CN" sz="3700" dirty="0">
                <a:latin typeface="Calibri" charset="0"/>
                <a:ea typeface="Calibri" charset="0"/>
                <a:cs typeface="Calibri" charset="0"/>
              </a:rPr>
              <a:t>    </a:t>
            </a:r>
            <a:r>
              <a:rPr lang="en-US" altLang="zh-CN" sz="3700" dirty="0" smtClean="0">
                <a:latin typeface="Calibri" charset="0"/>
                <a:ea typeface="Calibri" charset="0"/>
                <a:cs typeface="Calibri" charset="0"/>
              </a:rPr>
              <a:t>(to want)</a:t>
            </a:r>
            <a:r>
              <a:rPr lang="en-US" altLang="zh-CN" sz="3700" dirty="0">
                <a:latin typeface="Calibri" charset="0"/>
                <a:ea typeface="Calibri" charset="0"/>
                <a:cs typeface="Calibri" charset="0"/>
              </a:rPr>
              <a:t>		    </a:t>
            </a:r>
            <a:r>
              <a:rPr lang="en-US" altLang="zh-CN" sz="3700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altLang="zh-CN" sz="3700" dirty="0" smtClean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	     verb</a:t>
            </a:r>
            <a:endParaRPr lang="en-US" sz="3700" dirty="0">
              <a:solidFill>
                <a:srgbClr val="7030A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91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black">
          <a:xfrm>
            <a:off x="15119" y="1136069"/>
            <a:ext cx="12176881" cy="983676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93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给</a:t>
            </a:r>
            <a:r>
              <a:rPr lang="zh-CN" altLang="en-US" sz="8300" b="1" dirty="0">
                <a:solidFill>
                  <a:schemeClr val="tx1"/>
                </a:solidFill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zh-CN" altLang="en-US" sz="3300" dirty="0">
                <a:latin typeface="Kaiti SC" charset="-122"/>
                <a:ea typeface="Kaiti SC" charset="-122"/>
                <a:cs typeface="Kaiti SC" charset="-122"/>
              </a:rPr>
              <a:t>  </a:t>
            </a:r>
            <a:r>
              <a:rPr lang="en-US" altLang="zh-CN" sz="4700" dirty="0" err="1">
                <a:latin typeface="Calibri" charset="0"/>
                <a:ea typeface="Calibri" charset="0"/>
                <a:cs typeface="Calibri" charset="0"/>
              </a:rPr>
              <a:t>gěi</a:t>
            </a:r>
            <a:r>
              <a:rPr lang="en-US" altLang="zh-CN" sz="4700" dirty="0">
                <a:latin typeface="Calibri" charset="0"/>
                <a:ea typeface="Calibri" charset="0"/>
                <a:cs typeface="Calibri" charset="0"/>
              </a:rPr>
              <a:t>        (to; for)            </a:t>
            </a:r>
            <a:r>
              <a:rPr lang="zh-CN" altLang="en-US" sz="4700" dirty="0">
                <a:latin typeface="Calibri" charset="0"/>
                <a:ea typeface="Calibri" charset="0"/>
                <a:cs typeface="Calibri" charset="0"/>
              </a:rPr>
              <a:t>                     </a:t>
            </a:r>
            <a:r>
              <a:rPr lang="en-US" altLang="zh-CN" sz="4700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preposition</a:t>
            </a:r>
            <a:endParaRPr lang="en-US" sz="4700" dirty="0">
              <a:solidFill>
                <a:srgbClr val="7030A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908" y="1191489"/>
            <a:ext cx="803432" cy="80343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 bwMode="black">
          <a:xfrm>
            <a:off x="0" y="25593"/>
            <a:ext cx="12176881" cy="103940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68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要</a:t>
            </a:r>
            <a:r>
              <a:rPr lang="zh-CN" altLang="en-US" sz="6800" b="1" dirty="0">
                <a:solidFill>
                  <a:srgbClr val="7030A0"/>
                </a:solidFill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zh-CN" altLang="en-US" sz="3300" dirty="0"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altLang="zh-CN" sz="3900" dirty="0" err="1">
                <a:latin typeface="Calibri" charset="0"/>
                <a:ea typeface="Calibri" charset="0"/>
                <a:cs typeface="Calibri" charset="0"/>
              </a:rPr>
              <a:t>yào</a:t>
            </a:r>
            <a:r>
              <a:rPr lang="en-US" altLang="zh-CN" sz="3900" dirty="0">
                <a:latin typeface="Calibri" charset="0"/>
                <a:ea typeface="Calibri" charset="0"/>
                <a:cs typeface="Calibri" charset="0"/>
              </a:rPr>
              <a:t>    (will; be going to; must)    </a:t>
            </a:r>
            <a:r>
              <a:rPr lang="en-US" altLang="zh-CN" sz="3900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modal verb</a:t>
            </a:r>
            <a:endParaRPr lang="en-US" sz="3900" dirty="0">
              <a:solidFill>
                <a:srgbClr val="7030A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161" y="48881"/>
            <a:ext cx="858982" cy="858982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20811" y="2590668"/>
            <a:ext cx="11846332" cy="364387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en-US" sz="5100" dirty="0" err="1">
                <a:solidFill>
                  <a:srgbClr val="007935"/>
                </a:solidFill>
              </a:rPr>
              <a:t>Wǒ</a:t>
            </a:r>
            <a:r>
              <a:rPr lang="en-US" sz="5100" dirty="0">
                <a:solidFill>
                  <a:srgbClr val="007935"/>
                </a:solidFill>
              </a:rPr>
              <a:t> </a:t>
            </a:r>
            <a:r>
              <a:rPr lang="en-US" sz="5100" dirty="0" err="1">
                <a:solidFill>
                  <a:srgbClr val="007935"/>
                </a:solidFill>
              </a:rPr>
              <a:t>yào</a:t>
            </a:r>
            <a:r>
              <a:rPr lang="en-US" sz="5100" dirty="0">
                <a:solidFill>
                  <a:srgbClr val="007935"/>
                </a:solidFill>
              </a:rPr>
              <a:t> </a:t>
            </a:r>
            <a:r>
              <a:rPr lang="en-US" sz="5100" dirty="0" err="1">
                <a:solidFill>
                  <a:srgbClr val="007935"/>
                </a:solidFill>
              </a:rPr>
              <a:t>gěi</a:t>
            </a:r>
            <a:r>
              <a:rPr lang="en-US" sz="5100" dirty="0">
                <a:solidFill>
                  <a:srgbClr val="007935"/>
                </a:solidFill>
              </a:rPr>
              <a:t> </a:t>
            </a:r>
            <a:r>
              <a:rPr lang="en-US" sz="5100" dirty="0" err="1">
                <a:solidFill>
                  <a:srgbClr val="007935"/>
                </a:solidFill>
              </a:rPr>
              <a:t>xuéshēng</a:t>
            </a:r>
            <a:r>
              <a:rPr lang="en-US" sz="5100" dirty="0">
                <a:solidFill>
                  <a:srgbClr val="007935"/>
                </a:solidFill>
              </a:rPr>
              <a:t> </a:t>
            </a:r>
            <a:r>
              <a:rPr lang="en-US" sz="5100" dirty="0" err="1">
                <a:solidFill>
                  <a:srgbClr val="007935"/>
                </a:solidFill>
              </a:rPr>
              <a:t>dǎ</a:t>
            </a:r>
            <a:r>
              <a:rPr lang="en-US" sz="5100" dirty="0">
                <a:solidFill>
                  <a:srgbClr val="007935"/>
                </a:solidFill>
              </a:rPr>
              <a:t> </a:t>
            </a:r>
            <a:r>
              <a:rPr lang="en-US" sz="5100" dirty="0" err="1">
                <a:solidFill>
                  <a:srgbClr val="007935"/>
                </a:solidFill>
              </a:rPr>
              <a:t>diànhuà</a:t>
            </a:r>
            <a:endParaRPr lang="en-US" altLang="zh-CN" sz="5100" dirty="0">
              <a:solidFill>
                <a:srgbClr val="007935"/>
              </a:solidFill>
              <a:ea typeface="Kaiti TC" charset="-120"/>
              <a:cs typeface="Kaiti TC" charset="-120"/>
            </a:endParaRP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zh-CN" altLang="en-US" sz="87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</a:t>
            </a:r>
            <a:r>
              <a:rPr lang="zh-CN" altLang="en-US" sz="87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要</a:t>
            </a:r>
            <a:r>
              <a:rPr lang="zh-CN" altLang="en-US" sz="8700" u="sng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给学生</a:t>
            </a:r>
            <a:r>
              <a:rPr lang="zh-CN" altLang="en-US" sz="87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打电话。</a:t>
            </a:r>
            <a:r>
              <a:rPr lang="en-US" altLang="zh-CN" sz="87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5100" dirty="0">
                <a:solidFill>
                  <a:srgbClr val="007935"/>
                </a:solidFill>
                <a:ea typeface="Kaiti TC" charset="-120"/>
                <a:cs typeface="Kaiti TC" charset="-120"/>
              </a:rPr>
              <a:t>I am going to call my student.</a:t>
            </a:r>
            <a:endParaRPr lang="en-US" sz="5800" dirty="0">
              <a:solidFill>
                <a:srgbClr val="007935"/>
              </a:solidFill>
            </a:endParaRP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endParaRPr lang="en-US" sz="5800" dirty="0">
              <a:solidFill>
                <a:srgbClr val="007935"/>
              </a:solidFill>
            </a:endParaRP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en-US" sz="5100" dirty="0" err="1">
                <a:solidFill>
                  <a:srgbClr val="007935"/>
                </a:solidFill>
              </a:rPr>
              <a:t>Wǒ</a:t>
            </a:r>
            <a:r>
              <a:rPr lang="en-US" sz="5100" dirty="0">
                <a:solidFill>
                  <a:srgbClr val="007935"/>
                </a:solidFill>
              </a:rPr>
              <a:t> </a:t>
            </a:r>
            <a:r>
              <a:rPr lang="en-US" sz="5100" dirty="0" err="1">
                <a:solidFill>
                  <a:srgbClr val="007935"/>
                </a:solidFill>
              </a:rPr>
              <a:t>yào</a:t>
            </a:r>
            <a:r>
              <a:rPr lang="en-US" sz="5100" dirty="0">
                <a:solidFill>
                  <a:srgbClr val="007935"/>
                </a:solidFill>
              </a:rPr>
              <a:t> </a:t>
            </a:r>
            <a:r>
              <a:rPr lang="en-US" sz="5100" dirty="0" err="1">
                <a:solidFill>
                  <a:srgbClr val="007935"/>
                </a:solidFill>
              </a:rPr>
              <a:t>gěi</a:t>
            </a:r>
            <a:r>
              <a:rPr lang="en-US" sz="5100" dirty="0">
                <a:solidFill>
                  <a:srgbClr val="007935"/>
                </a:solidFill>
              </a:rPr>
              <a:t> </a:t>
            </a:r>
            <a:r>
              <a:rPr lang="en-US" sz="5100" dirty="0" err="1">
                <a:solidFill>
                  <a:srgbClr val="007935"/>
                </a:solidFill>
              </a:rPr>
              <a:t>xuéshēng</a:t>
            </a:r>
            <a:r>
              <a:rPr lang="en-US" sz="5100" dirty="0">
                <a:solidFill>
                  <a:srgbClr val="007935"/>
                </a:solidFill>
              </a:rPr>
              <a:t> </a:t>
            </a:r>
            <a:r>
              <a:rPr lang="en-US" sz="5100" dirty="0" err="1">
                <a:solidFill>
                  <a:srgbClr val="007935"/>
                </a:solidFill>
              </a:rPr>
              <a:t>dǎ</a:t>
            </a:r>
            <a:r>
              <a:rPr lang="en-US" sz="5100" dirty="0">
                <a:solidFill>
                  <a:srgbClr val="007935"/>
                </a:solidFill>
              </a:rPr>
              <a:t> </a:t>
            </a:r>
            <a:r>
              <a:rPr lang="en-US" sz="5100" dirty="0" err="1">
                <a:solidFill>
                  <a:srgbClr val="007935"/>
                </a:solidFill>
              </a:rPr>
              <a:t>diànhuà</a:t>
            </a:r>
            <a:endParaRPr lang="en-US" altLang="zh-CN" sz="5100" dirty="0">
              <a:solidFill>
                <a:srgbClr val="007935"/>
              </a:solidFill>
              <a:ea typeface="Kaiti TC" charset="-120"/>
              <a:cs typeface="Kaiti TC" charset="-120"/>
            </a:endParaRP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zh-CN" altLang="en-US" sz="87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</a:t>
            </a:r>
            <a:r>
              <a:rPr lang="zh-CN" altLang="en-US" sz="87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要</a:t>
            </a:r>
            <a:r>
              <a:rPr lang="zh-CN" altLang="en-US" sz="8700" u="sng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给学生</a:t>
            </a:r>
            <a:r>
              <a:rPr lang="zh-CN" altLang="en-US" sz="87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听音乐。</a:t>
            </a:r>
            <a:r>
              <a:rPr lang="en-US" altLang="zh-CN" sz="87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5100" dirty="0">
                <a:solidFill>
                  <a:srgbClr val="007935"/>
                </a:solidFill>
                <a:ea typeface="Kaiti TC" charset="-120"/>
                <a:cs typeface="Kaiti TC" charset="-120"/>
              </a:rPr>
              <a:t>I am going to play music to my students.</a:t>
            </a:r>
          </a:p>
        </p:txBody>
      </p:sp>
    </p:spTree>
    <p:extLst>
      <p:ext uri="{BB962C8B-B14F-4D97-AF65-F5344CB8AC3E}">
        <p14:creationId xmlns:p14="http://schemas.microsoft.com/office/powerpoint/2010/main" val="6024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87471" y="1342767"/>
            <a:ext cx="11430643" cy="53795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en-US" altLang="zh-CN" sz="5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Q:</a:t>
            </a:r>
            <a:r>
              <a:rPr lang="zh-CN" altLang="en-US" sz="5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你今天有</a:t>
            </a:r>
            <a:r>
              <a:rPr lang="zh-CN" altLang="en-US" sz="5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时间</a:t>
            </a:r>
            <a:r>
              <a:rPr lang="zh-CN" altLang="en-US" sz="5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吗？</a:t>
            </a:r>
            <a:r>
              <a:rPr lang="en-US" altLang="zh-CN" sz="5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</a:t>
            </a:r>
            <a:r>
              <a:rPr lang="en-US" altLang="zh-CN" sz="37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have time today?</a:t>
            </a: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en-US" altLang="zh-CN" sz="38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      </a:t>
            </a:r>
            <a:r>
              <a:rPr lang="en-US" sz="3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Nǐ</a:t>
            </a:r>
            <a:r>
              <a:rPr lang="en-US" sz="3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jīntiān</a:t>
            </a:r>
            <a:r>
              <a:rPr lang="en-US" sz="3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yǒu</a:t>
            </a:r>
            <a:r>
              <a:rPr lang="en-US" sz="3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shíjiān</a:t>
            </a:r>
            <a:r>
              <a:rPr lang="en-US" sz="3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ma? </a:t>
            </a: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endParaRPr lang="en-US" sz="3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en-US" altLang="zh-CN" sz="52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A1:</a:t>
            </a:r>
            <a:r>
              <a:rPr lang="zh-CN" altLang="en-US" sz="52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我今天有</a:t>
            </a:r>
            <a:r>
              <a:rPr lang="zh-CN" altLang="en-US" sz="52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时间</a:t>
            </a:r>
            <a:r>
              <a:rPr lang="zh-CN" altLang="en-US" sz="52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。有事儿吗？</a:t>
            </a:r>
            <a:r>
              <a:rPr lang="en-US" altLang="zh-CN" sz="52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 </a:t>
            </a: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en-US" sz="38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        </a:t>
            </a:r>
            <a:r>
              <a:rPr lang="en-US" sz="3800" dirty="0" err="1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Wǒ</a:t>
            </a:r>
            <a:r>
              <a:rPr lang="en-US" sz="38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jīntiān</a:t>
            </a:r>
            <a:r>
              <a:rPr lang="en-US" sz="38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yǒu</a:t>
            </a:r>
            <a:r>
              <a:rPr lang="en-US" sz="38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shíjiān</a:t>
            </a:r>
            <a:r>
              <a:rPr lang="en-US" sz="38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sz="3800" dirty="0" err="1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Yǒushì</a:t>
            </a:r>
            <a:r>
              <a:rPr lang="en-US" sz="38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er</a:t>
            </a:r>
            <a:r>
              <a:rPr lang="en-US" sz="38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ma? </a:t>
            </a: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en-US" altLang="zh-CN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I have time today.   Why?/What is it?/What’s the matter?</a:t>
            </a:r>
            <a:endParaRPr lang="en-US" altLang="zh-CN" sz="3800" dirty="0">
              <a:solidFill>
                <a:srgbClr val="0070C0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en-US" altLang="zh-CN" sz="52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A2:</a:t>
            </a:r>
            <a:r>
              <a:rPr lang="zh-CN" altLang="en-US" sz="52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对不起，我今天</a:t>
            </a:r>
            <a:r>
              <a:rPr lang="zh-CN" altLang="en-US" sz="52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很忙</a:t>
            </a:r>
            <a:r>
              <a:rPr lang="zh-CN" altLang="en-US" sz="52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sz="52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en-US" sz="38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        </a:t>
            </a:r>
            <a:r>
              <a:rPr lang="en-US" sz="3800" dirty="0" err="1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Duìbùqǐ</a:t>
            </a:r>
            <a:r>
              <a:rPr lang="en-US" sz="38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         </a:t>
            </a:r>
            <a:r>
              <a:rPr lang="en-US" sz="3800" dirty="0" err="1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wǒ</a:t>
            </a:r>
            <a:r>
              <a:rPr lang="en-US" sz="38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jīntiān</a:t>
            </a:r>
            <a:r>
              <a:rPr lang="en-US" sz="38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hěn</a:t>
            </a:r>
            <a:r>
              <a:rPr lang="en-US" sz="38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máng</a:t>
            </a:r>
            <a:r>
              <a:rPr lang="en-US" sz="38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  <a:endParaRPr lang="en-US" altLang="zh-CN" sz="3800" dirty="0">
              <a:solidFill>
                <a:srgbClr val="0070C0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3FCDDCF-550B-0944-A023-FA961A3F237D}"/>
              </a:ext>
            </a:extLst>
          </p:cNvPr>
          <p:cNvSpPr txBox="1">
            <a:spLocks/>
          </p:cNvSpPr>
          <p:nvPr/>
        </p:nvSpPr>
        <p:spPr bwMode="black">
          <a:xfrm>
            <a:off x="15118" y="19908"/>
            <a:ext cx="12176881" cy="116177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cs-CZ" sz="55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时间 </a:t>
            </a:r>
            <a:r>
              <a:rPr lang="cs-CZ" altLang="zh-CN" sz="5500" b="1" dirty="0">
                <a:solidFill>
                  <a:schemeClr val="tx1"/>
                </a:solidFill>
                <a:latin typeface="Kaiti SC" charset="-122"/>
                <a:ea typeface="Kaiti SC" charset="-122"/>
                <a:cs typeface="Kaiti SC" charset="-122"/>
              </a:rPr>
              <a:t>   </a:t>
            </a:r>
            <a:r>
              <a:rPr lang="en-US" altLang="zh-CN" sz="3300" dirty="0" err="1">
                <a:latin typeface="Calibri" charset="0"/>
                <a:ea typeface="Calibri" charset="0"/>
                <a:cs typeface="Calibri" charset="0"/>
              </a:rPr>
              <a:t>shí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300" dirty="0" err="1">
                <a:latin typeface="Calibri" charset="0"/>
                <a:ea typeface="Calibri" charset="0"/>
                <a:cs typeface="Calibri" charset="0"/>
              </a:rPr>
              <a:t>jiān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 			</a:t>
            </a:r>
            <a:r>
              <a:rPr lang="en-US" altLang="zh-CN" sz="2900" dirty="0">
                <a:latin typeface="Calibri" charset="0"/>
                <a:ea typeface="Calibri" charset="0"/>
                <a:cs typeface="Calibri" charset="0"/>
              </a:rPr>
              <a:t>(time)      noun</a:t>
            </a:r>
            <a:endParaRPr lang="en-US" sz="29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36330D-4B3D-4341-9A79-F94FB5B49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100" y="135686"/>
            <a:ext cx="972487" cy="97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5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ctrTitle"/>
          </p:nvPr>
        </p:nvSpPr>
        <p:spPr>
          <a:xfrm>
            <a:off x="-1" y="29191"/>
            <a:ext cx="12115801" cy="117615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2800" dirty="0" err="1">
                <a:latin typeface="+mn-lt"/>
              </a:rPr>
              <a:t>Duì</a:t>
            </a:r>
            <a:r>
              <a:rPr lang="zh-CN" altLang="en-US" sz="2800" dirty="0">
                <a:latin typeface="+mn-lt"/>
              </a:rPr>
              <a:t>  </a:t>
            </a:r>
            <a:r>
              <a:rPr lang="en-US" sz="2800" dirty="0" err="1">
                <a:latin typeface="+mn-lt"/>
              </a:rPr>
              <a:t>huà</a:t>
            </a:r>
            <a:r>
              <a:rPr lang="en-US" sz="2800" dirty="0">
                <a:latin typeface="+mn-lt"/>
              </a:rPr>
              <a:t> </a:t>
            </a:r>
            <a:r>
              <a:rPr lang="zh-CN" altLang="en-US" sz="2800" dirty="0">
                <a:latin typeface="+mn-lt"/>
              </a:rPr>
              <a:t>                </a:t>
            </a:r>
            <a:r>
              <a:rPr lang="en-US" altLang="zh-CN" sz="2800" dirty="0" err="1">
                <a:latin typeface="+mn-lt"/>
              </a:rPr>
              <a:t>gěi</a:t>
            </a:r>
            <a:r>
              <a:rPr lang="en-US" altLang="zh-CN" sz="2800" dirty="0">
                <a:latin typeface="+mn-lt"/>
              </a:rPr>
              <a:t>   </a:t>
            </a:r>
            <a:r>
              <a:rPr lang="en-US" altLang="zh-CN" sz="2800" dirty="0" err="1">
                <a:latin typeface="+mn-lt"/>
              </a:rPr>
              <a:t>lǎo</a:t>
            </a:r>
            <a:r>
              <a:rPr lang="en-US" altLang="zh-CN" sz="2800" dirty="0">
                <a:latin typeface="+mn-lt"/>
              </a:rPr>
              <a:t>  </a:t>
            </a:r>
            <a:r>
              <a:rPr lang="en-US" altLang="zh-CN" sz="2800" dirty="0" err="1">
                <a:latin typeface="+mn-lt"/>
              </a:rPr>
              <a:t>shī</a:t>
            </a:r>
            <a:r>
              <a:rPr lang="en-US" altLang="zh-CN" sz="2800" dirty="0">
                <a:latin typeface="+mn-lt"/>
              </a:rPr>
              <a:t>  </a:t>
            </a:r>
            <a:r>
              <a:rPr lang="en-US" altLang="zh-CN" sz="2800" dirty="0" err="1">
                <a:latin typeface="+mn-lt"/>
              </a:rPr>
              <a:t>dǎ</a:t>
            </a:r>
            <a:r>
              <a:rPr lang="en-US" altLang="zh-CN" sz="2800" dirty="0">
                <a:latin typeface="+mn-lt"/>
              </a:rPr>
              <a:t> </a:t>
            </a:r>
            <a:r>
              <a:rPr lang="en-US" altLang="zh-CN" sz="2800" dirty="0" err="1">
                <a:latin typeface="+mn-lt"/>
              </a:rPr>
              <a:t>diàn</a:t>
            </a:r>
            <a:r>
              <a:rPr lang="en-US" altLang="zh-CN" sz="2800" dirty="0">
                <a:latin typeface="+mn-lt"/>
              </a:rPr>
              <a:t> </a:t>
            </a:r>
            <a:r>
              <a:rPr lang="en-US" altLang="zh-CN" sz="2800" dirty="0" err="1">
                <a:latin typeface="+mn-lt"/>
              </a:rPr>
              <a:t>huà</a:t>
            </a:r>
            <a:r>
              <a:rPr lang="en-US" sz="2800" dirty="0">
                <a:latin typeface="+mn-lt"/>
              </a:rPr>
              <a:t> </a:t>
            </a:r>
            <a: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/>
            </a:r>
            <a:b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</a:br>
            <a:r>
              <a:rPr lang="zh-CN" altLang="en-US" sz="48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对话一：给老师打电话 </a:t>
            </a:r>
            <a:r>
              <a:rPr lang="en-US" altLang="zh-CN" sz="3200" kern="0" dirty="0">
                <a:solidFill>
                  <a:prstClr val="black"/>
                </a:solidFill>
                <a:latin typeface="+mn-lt"/>
                <a:ea typeface="KaiTi" charset="-122"/>
                <a:cs typeface="KaiTi" charset="-122"/>
              </a:rPr>
              <a:t>Calling One’s Teacher</a:t>
            </a:r>
            <a:endParaRPr lang="zh-CN" altLang="en-US" sz="3200" dirty="0">
              <a:latin typeface="+mn-lt"/>
              <a:ea typeface="DFKai-SB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35" y="94386"/>
            <a:ext cx="1066801" cy="10668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239" y="1385455"/>
            <a:ext cx="6713495" cy="536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0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15118" y="19908"/>
            <a:ext cx="12176881" cy="116177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5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有空儿</a:t>
            </a:r>
            <a:r>
              <a:rPr lang="zh-CN" altLang="en-US" sz="3300" dirty="0"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altLang="zh-CN" sz="3300" dirty="0" err="1">
                <a:latin typeface="Calibri" charset="0"/>
                <a:ea typeface="Calibri" charset="0"/>
                <a:cs typeface="Calibri" charset="0"/>
              </a:rPr>
              <a:t>yǒu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300" dirty="0" err="1">
                <a:latin typeface="Calibri" charset="0"/>
                <a:ea typeface="Calibri" charset="0"/>
                <a:cs typeface="Calibri" charset="0"/>
              </a:rPr>
              <a:t>kòngr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900" dirty="0">
                <a:latin typeface="Calibri" charset="0"/>
                <a:ea typeface="Calibri" charset="0"/>
                <a:cs typeface="Calibri" charset="0"/>
              </a:rPr>
              <a:t>(free, have nothing to do)</a:t>
            </a:r>
            <a:endParaRPr lang="en-US" sz="29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100" y="135686"/>
            <a:ext cx="972487" cy="972487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87471" y="1378634"/>
            <a:ext cx="11430643" cy="5288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Q: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你今天有</a:t>
            </a:r>
            <a:r>
              <a:rPr lang="zh-CN" altLang="en-US" sz="4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时间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吗？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</a:t>
            </a:r>
            <a:r>
              <a:rPr lang="en-US" altLang="zh-CN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have time  today?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Nǐ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jīntiān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yǒu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shíjiān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</a:t>
            </a:r>
            <a:r>
              <a:rPr lang="en-US" altLang="zh-CN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3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Q: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你今天</a:t>
            </a:r>
            <a:r>
              <a:rPr lang="zh-CN" altLang="en-US" sz="4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有空儿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吗？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</a:t>
            </a:r>
            <a:r>
              <a:rPr lang="en-US" altLang="zh-CN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you free today?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Nǐ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jīntiān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yǒu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kòng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Q: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你今天</a:t>
            </a:r>
            <a:r>
              <a:rPr lang="zh-CN" altLang="en-US" sz="4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忙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吗？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    </a:t>
            </a:r>
            <a:r>
              <a:rPr lang="en-US" altLang="zh-CN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you busy today?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Nǐ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jīntiān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máng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3200" dirty="0">
              <a:solidFill>
                <a:srgbClr val="0070C0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814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15118" y="19908"/>
            <a:ext cx="12176881" cy="116177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9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问题</a:t>
            </a:r>
            <a:r>
              <a:rPr lang="zh-CN" altLang="en-US" sz="3300" dirty="0">
                <a:latin typeface="KaiTi" panose="02010609060101010101" pitchFamily="49" charset="-122"/>
                <a:ea typeface="KaiTi" panose="02010609060101010101" pitchFamily="49" charset="-122"/>
                <a:cs typeface="Calibri" charset="0"/>
              </a:rPr>
              <a:t> </a:t>
            </a:r>
            <a:r>
              <a:rPr lang="en-US" altLang="zh-CN" sz="3300" dirty="0">
                <a:latin typeface="KaiTi" panose="02010609060101010101" pitchFamily="49" charset="-122"/>
                <a:ea typeface="KaiTi" panose="02010609060101010101" pitchFamily="49" charset="-122"/>
                <a:cs typeface="Calibri" charset="0"/>
              </a:rPr>
              <a:t>    </a:t>
            </a:r>
            <a:r>
              <a:rPr lang="en-US" altLang="zh-CN" sz="3300" dirty="0" err="1">
                <a:latin typeface="Calibri" charset="0"/>
                <a:ea typeface="Calibri" charset="0"/>
                <a:cs typeface="Calibri" charset="0"/>
              </a:rPr>
              <a:t>wèn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300" dirty="0" err="1">
                <a:latin typeface="Calibri" charset="0"/>
                <a:ea typeface="Calibri" charset="0"/>
                <a:cs typeface="Calibri" charset="0"/>
              </a:rPr>
              <a:t>tí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              question(s)            noun</a:t>
            </a:r>
            <a:endParaRPr lang="en-US" sz="33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100" y="135686"/>
            <a:ext cx="972487" cy="972487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118" y="1669580"/>
            <a:ext cx="8256046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Q</a:t>
            </a:r>
            <a:r>
              <a:rPr lang="zh-CN" altLang="en-US" sz="4800" dirty="0" smtClean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：你有</a:t>
            </a: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问题</a:t>
            </a:r>
            <a:r>
              <a:rPr lang="zh-CN" altLang="en-US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吗？</a:t>
            </a:r>
            <a:endParaRPr lang="en-US" altLang="zh-CN" sz="4800" dirty="0">
              <a:solidFill>
                <a:srgbClr val="317F13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1100" dirty="0">
              <a:solidFill>
                <a:srgbClr val="317F13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A</a:t>
            </a: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：我有问题。</a:t>
            </a:r>
            <a:r>
              <a:rPr lang="en-US" altLang="zh-CN" sz="4800" dirty="0">
                <a:solidFill>
                  <a:srgbClr val="007935"/>
                </a:solidFill>
                <a:latin typeface="Kaiti SC" charset="-122"/>
                <a:ea typeface="Kaiti SC" charset="-122"/>
                <a:cs typeface="Kaiti SC" charset="-122"/>
              </a:rPr>
              <a:t>  </a:t>
            </a:r>
            <a:r>
              <a:rPr lang="en-US" altLang="zh-CN" sz="3200" dirty="0">
                <a:solidFill>
                  <a:srgbClr val="317F13"/>
                </a:solidFill>
                <a:ea typeface="Kaiti SC" charset="-122"/>
                <a:cs typeface="Kaiti SC" charset="-122"/>
              </a:rPr>
              <a:t>I have questions. </a:t>
            </a:r>
            <a:endParaRPr lang="en-US" altLang="zh-CN" sz="4800" dirty="0">
              <a:solidFill>
                <a:srgbClr val="007935"/>
              </a:solidFill>
              <a:latin typeface="Kaiti SC" charset="-122"/>
              <a:ea typeface="Kaiti SC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3200" dirty="0">
              <a:solidFill>
                <a:srgbClr val="007935"/>
              </a:solidFill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62579" y="1378634"/>
            <a:ext cx="7155509" cy="215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zh-CN" altLang="en-US" sz="4800" dirty="0">
                <a:solidFill>
                  <a:srgbClr val="7030A0"/>
                </a:solidFill>
                <a:ea typeface="SimSun" panose="02010600030101010101" pitchFamily="2" charset="-122"/>
                <a:cs typeface="Kaiti SC" charset="-122"/>
              </a:rPr>
              <a:t>     </a:t>
            </a: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</p:txBody>
      </p:sp>
      <p:pic>
        <p:nvPicPr>
          <p:cNvPr id="9" name="Picture 2" descr="http://www.hercampus.com/sites/default/files/media_crop/27468/public/asking%20ques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741" y="3764867"/>
            <a:ext cx="4534331" cy="2821362"/>
          </a:xfrm>
          <a:prstGeom prst="rect">
            <a:avLst/>
          </a:prstGeom>
          <a:noFill/>
        </p:spPr>
      </p:pic>
      <p:sp>
        <p:nvSpPr>
          <p:cNvPr id="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897090" y="4321975"/>
            <a:ext cx="3908497" cy="1995054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zh-CN" sz="53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A</a:t>
            </a:r>
            <a:r>
              <a:rPr lang="zh-CN" altLang="en-US" sz="53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：没问题！</a:t>
            </a:r>
            <a:r>
              <a:rPr lang="en-US" altLang="zh-CN" sz="5300" dirty="0">
                <a:solidFill>
                  <a:srgbClr val="0079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5300" dirty="0">
                <a:solidFill>
                  <a:srgbClr val="0079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 SC" charset="-122"/>
                <a:ea typeface="Kaiti SC" charset="-122"/>
                <a:cs typeface="Kaiti SC" charset="-122"/>
              </a:rPr>
            </a:br>
            <a:r>
              <a:rPr lang="zh-CN" altLang="en-US" sz="5300" dirty="0">
                <a:solidFill>
                  <a:srgbClr val="0079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 SC" charset="-122"/>
                <a:ea typeface="Kaiti SC" charset="-122"/>
                <a:cs typeface="Kaiti SC" charset="-122"/>
              </a:rPr>
              <a:t>   </a:t>
            </a:r>
            <a:r>
              <a:rPr lang="en-US" altLang="zh-CN" sz="4000" dirty="0" err="1" smtClean="0">
                <a:solidFill>
                  <a:srgbClr val="007935"/>
                </a:solidFill>
                <a:latin typeface="+mn-lt"/>
                <a:ea typeface="SimSun" pitchFamily="2" charset="-122"/>
              </a:rPr>
              <a:t>méi</a:t>
            </a:r>
            <a:r>
              <a:rPr lang="en-US" altLang="zh-CN" sz="4000" dirty="0" smtClean="0">
                <a:solidFill>
                  <a:srgbClr val="007935"/>
                </a:solidFill>
                <a:latin typeface="+mn-lt"/>
                <a:ea typeface="SimSun" pitchFamily="2" charset="-122"/>
              </a:rPr>
              <a:t> </a:t>
            </a:r>
            <a:r>
              <a:rPr lang="en-US" altLang="zh-CN" sz="4000" dirty="0" err="1">
                <a:solidFill>
                  <a:srgbClr val="007935"/>
                </a:solidFill>
                <a:latin typeface="+mn-lt"/>
                <a:ea typeface="SimSun" pitchFamily="2" charset="-122"/>
              </a:rPr>
              <a:t>wèntí</a:t>
            </a:r>
            <a:r>
              <a:rPr lang="en-US" altLang="zh-CN" sz="4000" dirty="0">
                <a:solidFill>
                  <a:srgbClr val="007935"/>
                </a:solidFill>
                <a:latin typeface="+mn-lt"/>
                <a:ea typeface="SimSun" pitchFamily="2" charset="-122"/>
              </a:rPr>
              <a:t/>
            </a:r>
            <a:br>
              <a:rPr lang="en-US" altLang="zh-CN" sz="4000" dirty="0">
                <a:solidFill>
                  <a:srgbClr val="007935"/>
                </a:solidFill>
                <a:latin typeface="+mn-lt"/>
                <a:ea typeface="SimSun" pitchFamily="2" charset="-122"/>
              </a:rPr>
            </a:br>
            <a:r>
              <a:rPr lang="zh-CN" altLang="en-US" sz="4000" dirty="0">
                <a:solidFill>
                  <a:srgbClr val="007935"/>
                </a:solidFill>
                <a:latin typeface="+mn-lt"/>
                <a:ea typeface="SimSun" pitchFamily="2" charset="-122"/>
              </a:rPr>
              <a:t>         </a:t>
            </a:r>
            <a:r>
              <a:rPr lang="en-US" altLang="zh-CN" sz="4000" dirty="0" smtClean="0">
                <a:solidFill>
                  <a:srgbClr val="007935"/>
                </a:solidFill>
                <a:latin typeface="+mn-lt"/>
                <a:ea typeface="SimSun" pitchFamily="2" charset="-122"/>
              </a:rPr>
              <a:t>No </a:t>
            </a:r>
            <a:r>
              <a:rPr lang="en-US" altLang="zh-CN" sz="4000" dirty="0">
                <a:solidFill>
                  <a:srgbClr val="007935"/>
                </a:solidFill>
                <a:latin typeface="+mn-lt"/>
                <a:ea typeface="SimSun" pitchFamily="2" charset="-122"/>
              </a:rPr>
              <a:t>problem!</a:t>
            </a:r>
            <a:endParaRPr lang="en-US" sz="4000" dirty="0">
              <a:solidFill>
                <a:srgbClr val="00793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Kaiti SC" charset="-122"/>
              <a:cs typeface="Kaiti SC" charset="-122"/>
            </a:endParaRPr>
          </a:p>
        </p:txBody>
      </p:sp>
      <p:pic>
        <p:nvPicPr>
          <p:cNvPr id="12" name="Picture 2" descr="http://t2.gstatic.com/images?q=tbn:ANd9GcQA0BOXZZoZqLAEVEyQ4sZuIFw4vtJabw1wgolkm6dsYpLQjrU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2644" y="1669580"/>
            <a:ext cx="3636699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869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15118" y="19908"/>
            <a:ext cx="12176881" cy="116177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9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问题</a:t>
            </a:r>
            <a:r>
              <a:rPr lang="zh-CN" altLang="en-US" sz="33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    </a:t>
            </a:r>
            <a:r>
              <a:rPr lang="en-US" altLang="zh-CN" sz="3300" dirty="0" err="1">
                <a:latin typeface="Calibri" charset="0"/>
                <a:ea typeface="Calibri" charset="0"/>
                <a:cs typeface="Calibri" charset="0"/>
              </a:rPr>
              <a:t>wèn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300" dirty="0" err="1">
                <a:latin typeface="Calibri" charset="0"/>
                <a:ea typeface="Calibri" charset="0"/>
                <a:cs typeface="Calibri" charset="0"/>
              </a:rPr>
              <a:t>tí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              question(s)            noun</a:t>
            </a:r>
            <a:endParaRPr lang="en-US" sz="33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100" y="135686"/>
            <a:ext cx="972487" cy="972487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16515" y="1783583"/>
            <a:ext cx="12301573" cy="45519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Q</a:t>
            </a:r>
            <a:r>
              <a:rPr lang="zh-CN" altLang="en-US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：</a:t>
            </a:r>
            <a:r>
              <a:rPr lang="en-US" altLang="zh-CN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zh-CN" altLang="en-US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你</a:t>
            </a:r>
            <a:r>
              <a:rPr lang="en-US" altLang="zh-CN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)</a:t>
            </a:r>
            <a:r>
              <a:rPr lang="zh-CN" altLang="en-US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有</a:t>
            </a: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问题</a:t>
            </a:r>
            <a:r>
              <a:rPr lang="zh-CN" altLang="en-US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吗？</a:t>
            </a:r>
            <a:r>
              <a:rPr lang="en-US" altLang="zh-CN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   </a:t>
            </a:r>
            <a:r>
              <a:rPr lang="en-US" altLang="zh-CN" sz="4800" dirty="0" smtClean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3200" dirty="0" smtClean="0">
                <a:solidFill>
                  <a:srgbClr val="317F13"/>
                </a:solidFill>
                <a:ea typeface="Kaiti SC" charset="-122"/>
                <a:cs typeface="Kaiti SC" charset="-122"/>
              </a:rPr>
              <a:t>Do </a:t>
            </a:r>
            <a:r>
              <a:rPr lang="en-US" altLang="zh-CN" sz="3200" dirty="0">
                <a:solidFill>
                  <a:srgbClr val="317F13"/>
                </a:solidFill>
                <a:ea typeface="Kaiti SC" charset="-122"/>
                <a:cs typeface="Kaiti SC" charset="-122"/>
              </a:rPr>
              <a:t>you have questions?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latin typeface="Kaiti SC" charset="-122"/>
              <a:ea typeface="Kaiti SC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A</a:t>
            </a: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：我有问题。</a:t>
            </a:r>
            <a:r>
              <a:rPr lang="en-US" altLang="zh-CN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       </a:t>
            </a:r>
            <a:r>
              <a:rPr lang="en-US" altLang="zh-CN" sz="3200" dirty="0">
                <a:solidFill>
                  <a:srgbClr val="317F13"/>
                </a:solidFill>
                <a:ea typeface="Kaiti SC" charset="-122"/>
                <a:cs typeface="Kaiti SC" charset="-122"/>
              </a:rPr>
              <a:t>I have questions. </a:t>
            </a:r>
            <a:endParaRPr lang="en-US" altLang="zh-CN" sz="4800" dirty="0">
              <a:solidFill>
                <a:srgbClr val="007935"/>
              </a:solidFill>
              <a:latin typeface="Kaiti SC" charset="-122"/>
              <a:ea typeface="Kaiti SC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A</a:t>
            </a: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：我有</a:t>
            </a:r>
            <a:r>
              <a:rPr lang="zh-CN" altLang="en-US" sz="4800" u="sng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一个</a:t>
            </a: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问题。</a:t>
            </a:r>
            <a:endParaRPr lang="en-US" altLang="zh-CN" sz="48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A</a:t>
            </a: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：我有</a:t>
            </a:r>
            <a:r>
              <a:rPr lang="zh-CN" altLang="en-US" sz="4800" u="sng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几个</a:t>
            </a: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问题。</a:t>
            </a:r>
            <a:endParaRPr lang="en-US" altLang="zh-CN" sz="48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A</a:t>
            </a: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：我</a:t>
            </a: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想问</a:t>
            </a: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您</a:t>
            </a:r>
            <a:r>
              <a:rPr lang="zh-CN" altLang="en-US" sz="4800" u="sng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几个</a:t>
            </a: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问题。</a:t>
            </a:r>
            <a:r>
              <a:rPr lang="en-US" altLang="zh-CN" sz="32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</a:t>
            </a:r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I would like to ask you a few questions.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zh-CN" altLang="en-US" sz="3200" dirty="0">
                <a:solidFill>
                  <a:srgbClr val="007935"/>
                </a:solidFill>
              </a:rPr>
              <a:t>          </a:t>
            </a:r>
            <a:r>
              <a:rPr lang="en-US" sz="3200" dirty="0" err="1">
                <a:solidFill>
                  <a:srgbClr val="007935"/>
                </a:solidFill>
              </a:rPr>
              <a:t>Wǒ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xiǎng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wèn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nín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jǐ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gè</a:t>
            </a:r>
            <a:r>
              <a:rPr lang="en-US" sz="3200" dirty="0">
                <a:solidFill>
                  <a:srgbClr val="007935"/>
                </a:solidFill>
              </a:rPr>
              <a:t> </a:t>
            </a:r>
            <a:r>
              <a:rPr lang="en-US" sz="3200" dirty="0" err="1">
                <a:solidFill>
                  <a:srgbClr val="007935"/>
                </a:solidFill>
              </a:rPr>
              <a:t>wèntí</a:t>
            </a:r>
            <a:endParaRPr lang="en-US" altLang="zh-CN" sz="3200" dirty="0">
              <a:solidFill>
                <a:srgbClr val="007935"/>
              </a:solidFill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62579" y="1378634"/>
            <a:ext cx="7155509" cy="215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zh-CN" altLang="en-US" sz="4800" dirty="0">
                <a:solidFill>
                  <a:srgbClr val="7030A0"/>
                </a:solidFill>
                <a:ea typeface="SimSun" panose="02010600030101010101" pitchFamily="2" charset="-122"/>
                <a:cs typeface="Kaiti SC" charset="-122"/>
              </a:rPr>
              <a:t>     </a:t>
            </a: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484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15118" y="19908"/>
            <a:ext cx="12176881" cy="116177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900" dirty="0">
                <a:latin typeface="Calibri" charset="0"/>
                <a:ea typeface="Calibri" charset="0"/>
                <a:cs typeface="Calibri" charset="0"/>
              </a:rPr>
              <a:t>Find out if</a:t>
            </a:r>
            <a:r>
              <a:rPr lang="zh-CN" altLang="en-US" sz="29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900" dirty="0">
                <a:latin typeface="Calibri" charset="0"/>
                <a:ea typeface="Calibri" charset="0"/>
                <a:cs typeface="Calibri" charset="0"/>
              </a:rPr>
              <a:t>someone has time for your questions </a:t>
            </a:r>
            <a:endParaRPr lang="en-US" sz="29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100" y="135686"/>
            <a:ext cx="972487" cy="972487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6412" y="1561512"/>
            <a:ext cx="11644625" cy="4842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Q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：今天您有时间吗？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Jīntiān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nǐn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yǒu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shíjiān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ma?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  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我</a:t>
            </a: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想问您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几个问题。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en-US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Wǒ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xiǎng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wèn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nín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jǐ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gè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wèntí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A: 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对不起，今天我很忙。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         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Duìbùqǐ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        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wǒ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jīntiān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hěn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máng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62579" y="1378634"/>
            <a:ext cx="7155509" cy="215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zh-CN" altLang="en-US" sz="4800" dirty="0">
                <a:solidFill>
                  <a:srgbClr val="7030A0"/>
                </a:solidFill>
                <a:ea typeface="SimSun" panose="02010600030101010101" pitchFamily="2" charset="-122"/>
                <a:cs typeface="Kaiti SC" charset="-122"/>
              </a:rPr>
              <a:t>     </a:t>
            </a: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38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6413" y="1479133"/>
            <a:ext cx="10625132" cy="48420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Q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：您</a:t>
            </a:r>
            <a:r>
              <a:rPr lang="zh-TW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什么时候</a:t>
            </a:r>
            <a:r>
              <a:rPr lang="zh-TW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有空儿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？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Jīntiān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nǐn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yǒu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shíjiān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ma?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32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          When will you have time?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A:  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我</a:t>
            </a:r>
            <a:r>
              <a:rPr lang="zh-CN" altLang="en-US" sz="4800" u="sng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星期一下午</a:t>
            </a:r>
            <a:r>
              <a:rPr lang="en-US" altLang="zh-CN" sz="4800" u="sng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1:00</a:t>
            </a:r>
            <a:r>
              <a:rPr lang="zh-CN" altLang="en-US" sz="4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以前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没空儿。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						</a:t>
            </a:r>
            <a:r>
              <a:rPr lang="en-US" altLang="zh-CN" sz="4800" dirty="0" smtClean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yǐqián</a:t>
            </a:r>
            <a:r>
              <a:rPr lang="en-US" altLang="zh-CN" sz="4800" dirty="0" smtClean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 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TW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</a:t>
            </a:r>
            <a:r>
              <a:rPr lang="en-US" altLang="zh-TW" sz="4800" dirty="0" smtClean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  </a:t>
            </a:r>
            <a:r>
              <a:rPr lang="zh-TW" altLang="en-US" sz="4800" dirty="0" smtClean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我</a:t>
            </a:r>
            <a:r>
              <a:rPr lang="zh-TW" altLang="en-US" sz="4800" u="sng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星期一下午</a:t>
            </a:r>
            <a:r>
              <a:rPr lang="en-US" altLang="zh-TW" sz="4800" u="sng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1:00</a:t>
            </a:r>
            <a:r>
              <a:rPr lang="zh-TW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以后</a:t>
            </a:r>
            <a:r>
              <a:rPr lang="zh-TW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有空儿。</a:t>
            </a:r>
            <a:endParaRPr lang="en-US" altLang="zh-TW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en-US" sz="32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3500" dirty="0" err="1" smtClean="0">
                <a:solidFill>
                  <a:srgbClr val="0070C0"/>
                </a:solidFill>
                <a:cs typeface="Calibri" panose="020F0502020204030204" pitchFamily="34" charset="0"/>
              </a:rPr>
              <a:t>Wǒ</a:t>
            </a:r>
            <a:r>
              <a:rPr lang="en-US" sz="3500" dirty="0" smtClean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cs typeface="Calibri" panose="020F0502020204030204" pitchFamily="34" charset="0"/>
              </a:rPr>
              <a:t>xīngqí</a:t>
            </a:r>
            <a:r>
              <a:rPr lang="en-US" sz="3500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cs typeface="Calibri" panose="020F0502020204030204" pitchFamily="34" charset="0"/>
              </a:rPr>
              <a:t>yī</a:t>
            </a:r>
            <a:r>
              <a:rPr lang="en-US" sz="3500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cs typeface="Calibri" panose="020F0502020204030204" pitchFamily="34" charset="0"/>
              </a:rPr>
              <a:t>xiàwǔ</a:t>
            </a:r>
            <a:r>
              <a:rPr lang="en-US" sz="3500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cs typeface="Calibri" panose="020F0502020204030204" pitchFamily="34" charset="0"/>
              </a:rPr>
              <a:t>yì</a:t>
            </a:r>
            <a:r>
              <a:rPr lang="en-US" sz="3500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cs typeface="Calibri" panose="020F0502020204030204" pitchFamily="34" charset="0"/>
              </a:rPr>
              <a:t>diǎn</a:t>
            </a:r>
            <a:r>
              <a:rPr lang="en-US" sz="3500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cs typeface="Calibri" panose="020F0502020204030204" pitchFamily="34" charset="0"/>
              </a:rPr>
              <a:t>yǐhòu</a:t>
            </a:r>
            <a:r>
              <a:rPr lang="en-US" sz="3500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cs typeface="Calibri" panose="020F0502020204030204" pitchFamily="34" charset="0"/>
              </a:rPr>
              <a:t>yǒu</a:t>
            </a:r>
            <a:r>
              <a:rPr lang="en-US" sz="3500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cs typeface="Calibri" panose="020F0502020204030204" pitchFamily="34" charset="0"/>
              </a:rPr>
              <a:t>kòng’r</a:t>
            </a:r>
            <a:endParaRPr lang="en-US" sz="3500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TW" sz="3500" dirty="0">
                <a:solidFill>
                  <a:srgbClr val="0070C0"/>
                </a:solidFill>
                <a:cs typeface="Calibri" panose="020F0502020204030204" pitchFamily="34" charset="0"/>
              </a:rPr>
              <a:t>          </a:t>
            </a:r>
            <a:r>
              <a:rPr lang="en-US" altLang="zh-TW" sz="3500" dirty="0" smtClean="0">
                <a:solidFill>
                  <a:srgbClr val="0070C0"/>
                </a:solidFill>
                <a:cs typeface="Calibri" panose="020F0502020204030204" pitchFamily="34" charset="0"/>
              </a:rPr>
              <a:t>   I </a:t>
            </a:r>
            <a:r>
              <a:rPr lang="en-US" altLang="zh-TW" sz="3500" dirty="0">
                <a:solidFill>
                  <a:srgbClr val="0070C0"/>
                </a:solidFill>
                <a:cs typeface="Calibri" panose="020F0502020204030204" pitchFamily="34" charset="0"/>
              </a:rPr>
              <a:t>will be free/have time after 1:00 pm on Monday.</a:t>
            </a:r>
            <a:endParaRPr lang="zh-TW" altLang="en-US" sz="3500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62579" y="1378634"/>
            <a:ext cx="7155509" cy="215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zh-CN" altLang="en-US" sz="4800" dirty="0">
                <a:solidFill>
                  <a:srgbClr val="7030A0"/>
                </a:solidFill>
                <a:ea typeface="SimSun" panose="02010600030101010101" pitchFamily="2" charset="-122"/>
                <a:cs typeface="Kaiti SC" charset="-122"/>
              </a:rPr>
              <a:t>     </a:t>
            </a: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BAEFFFF-57E3-F54D-9EF6-E44BE5C3E230}"/>
              </a:ext>
            </a:extLst>
          </p:cNvPr>
          <p:cNvSpPr txBox="1">
            <a:spLocks noChangeArrowheads="1"/>
          </p:cNvSpPr>
          <p:nvPr/>
        </p:nvSpPr>
        <p:spPr>
          <a:xfrm>
            <a:off x="1" y="0"/>
            <a:ext cx="12191999" cy="10113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>
              <a:lnSpc>
                <a:spcPct val="100000"/>
              </a:lnSpc>
              <a:spcBef>
                <a:spcPts val="0"/>
              </a:spcBef>
            </a:pPr>
            <a:r>
              <a:rPr lang="zh-TW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什么时候</a:t>
            </a:r>
            <a:r>
              <a:rPr lang="en-US" altLang="zh-CN" sz="3200" dirty="0">
                <a:latin typeface="+mn-lt"/>
                <a:ea typeface="SimSun" pitchFamily="2" charset="-122"/>
              </a:rPr>
              <a:t>   </a:t>
            </a:r>
            <a:r>
              <a:rPr lang="en-US" altLang="zh-CN" sz="3200" dirty="0" err="1"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shénme</a:t>
            </a:r>
            <a:r>
              <a:rPr lang="en-US" altLang="zh-CN" sz="3200" dirty="0"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shíhòu</a:t>
            </a:r>
            <a:r>
              <a:rPr lang="en-US" altLang="zh-CN" sz="3200" dirty="0"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     (when)      question pronoun</a:t>
            </a: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ea typeface="SimSun" pitchFamily="2" charset="-122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858330-A9C9-1F4D-AA01-CE64607E1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618" y="133155"/>
            <a:ext cx="803564" cy="80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15118" y="19908"/>
            <a:ext cx="12176881" cy="116177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5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charset="0"/>
              </a:rPr>
              <a:t>以前</a:t>
            </a:r>
            <a:r>
              <a:rPr lang="zh-CN" altLang="en-US" sz="4800" dirty="0"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altLang="zh-CN" sz="3300" dirty="0" err="1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yǐ</a:t>
            </a:r>
            <a:r>
              <a:rPr lang="en-US" altLang="zh-CN" sz="3300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 </a:t>
            </a:r>
            <a:r>
              <a:rPr lang="en-US" altLang="zh-CN" sz="3300" dirty="0" err="1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qián</a:t>
            </a:r>
            <a:r>
              <a:rPr lang="en-US" altLang="zh-CN" sz="3300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 </a:t>
            </a:r>
            <a:r>
              <a:rPr lang="zh-CN" altLang="en-US" sz="3300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 </a:t>
            </a:r>
            <a:r>
              <a:rPr lang="en-US" altLang="zh-CN" sz="3300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(before);   </a:t>
            </a:r>
            <a:r>
              <a:rPr lang="zh-CN" altLang="en-US" sz="55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以后</a:t>
            </a:r>
            <a:r>
              <a:rPr lang="zh-CN" altLang="en-US" sz="6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300" dirty="0" err="1">
                <a:latin typeface="Calibri" panose="020F0502020204030204" pitchFamily="34" charset="0"/>
                <a:cs typeface="Calibri" panose="020F0502020204030204" pitchFamily="34" charset="0"/>
              </a:rPr>
              <a:t>yǐ</a:t>
            </a:r>
            <a:r>
              <a:rPr lang="en-US" altLang="zh-CN" sz="3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300" dirty="0" err="1">
                <a:latin typeface="Calibri" panose="020F0502020204030204" pitchFamily="34" charset="0"/>
                <a:cs typeface="Calibri" panose="020F0502020204030204" pitchFamily="34" charset="0"/>
              </a:rPr>
              <a:t>hòu</a:t>
            </a:r>
            <a:r>
              <a:rPr lang="en-US" altLang="zh-CN" sz="3300" dirty="0">
                <a:latin typeface="Calibri" panose="020F0502020204030204" pitchFamily="34" charset="0"/>
                <a:cs typeface="Calibri" panose="020F0502020204030204" pitchFamily="34" charset="0"/>
              </a:rPr>
              <a:t>  (after)</a:t>
            </a:r>
            <a:endParaRPr lang="en-US" sz="3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100" y="135686"/>
            <a:ext cx="972487" cy="972487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29E4AD4-D6F6-E540-A2D5-5E1032BD9FC3}"/>
              </a:ext>
            </a:extLst>
          </p:cNvPr>
          <p:cNvSpPr txBox="1">
            <a:spLocks noChangeArrowheads="1"/>
          </p:cNvSpPr>
          <p:nvPr/>
        </p:nvSpPr>
        <p:spPr>
          <a:xfrm>
            <a:off x="207968" y="1492196"/>
            <a:ext cx="10625132" cy="48420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Q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：您</a:t>
            </a:r>
            <a:r>
              <a:rPr lang="zh-TW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什么时候</a:t>
            </a:r>
            <a:r>
              <a:rPr lang="zh-TW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有空儿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？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Jīntiān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nǐn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yǒu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shíjiān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ma?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32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          When will you have time?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A: </a:t>
            </a:r>
            <a:r>
              <a:rPr lang="zh-CN" altLang="en-US" sz="4800" dirty="0" smtClean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我</a:t>
            </a:r>
            <a:r>
              <a:rPr lang="zh-CN" altLang="en-US" sz="4800" u="sng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星期一下午</a:t>
            </a:r>
            <a:r>
              <a:rPr lang="en-US" altLang="zh-CN" sz="4800" u="sng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1:00</a:t>
            </a:r>
            <a:r>
              <a:rPr lang="zh-CN" altLang="en-US" sz="4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以前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没空儿。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						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yǐqián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 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zh-TW" altLang="en-US" sz="4800" dirty="0" smtClean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  我</a:t>
            </a:r>
            <a:r>
              <a:rPr lang="zh-TW" altLang="en-US" sz="4800" u="sng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星期一下午</a:t>
            </a:r>
            <a:r>
              <a:rPr lang="en-US" altLang="zh-TW" sz="4800" u="sng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1:00</a:t>
            </a:r>
            <a:r>
              <a:rPr lang="zh-TW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以后</a:t>
            </a:r>
            <a:r>
              <a:rPr lang="zh-TW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有空儿。</a:t>
            </a:r>
            <a:endParaRPr lang="en-US" altLang="zh-TW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Wǒ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xīngqí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yī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xiàwǔ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yì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diǎn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yǐhòu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yǒu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kòng’r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TW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I will be free/have time after 1:00 pm on Monday.</a:t>
            </a:r>
            <a:endParaRPr lang="zh-TW" alt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794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79300" y="1515083"/>
            <a:ext cx="11982538" cy="4035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3600" dirty="0">
                <a:solidFill>
                  <a:srgbClr val="317F13"/>
                </a:solidFill>
                <a:ea typeface="Kaiti SC" charset="-122"/>
                <a:cs typeface="Kaiti SC" charset="-122"/>
              </a:rPr>
              <a:t>         </a:t>
            </a:r>
            <a:r>
              <a:rPr lang="en-US" altLang="zh-CN" sz="3600" dirty="0" err="1">
                <a:solidFill>
                  <a:srgbClr val="317F13"/>
                </a:solidFill>
                <a:ea typeface="Kaiti SC" charset="-122"/>
                <a:cs typeface="Kaiti SC" charset="-122"/>
              </a:rPr>
              <a:t>dì</a:t>
            </a:r>
            <a:r>
              <a:rPr lang="en-US" altLang="zh-CN" sz="3600" dirty="0">
                <a:solidFill>
                  <a:srgbClr val="317F13"/>
                </a:solidFill>
                <a:ea typeface="Kaiti SC" charset="-122"/>
                <a:cs typeface="Kaiti SC" charset="-122"/>
              </a:rPr>
              <a:t> </a:t>
            </a:r>
            <a:r>
              <a:rPr lang="en-US" altLang="zh-CN" sz="3600" dirty="0" err="1">
                <a:solidFill>
                  <a:srgbClr val="317F13"/>
                </a:solidFill>
                <a:ea typeface="Kaiti SC" charset="-122"/>
                <a:cs typeface="Kaiti SC" charset="-122"/>
              </a:rPr>
              <a:t>yī</a:t>
            </a:r>
            <a:r>
              <a:rPr lang="en-US" altLang="zh-CN" sz="3600" dirty="0">
                <a:solidFill>
                  <a:srgbClr val="317F13"/>
                </a:solidFill>
                <a:ea typeface="Kaiti SC" charset="-122"/>
                <a:cs typeface="Kaiti SC" charset="-122"/>
              </a:rPr>
              <a:t> </a:t>
            </a:r>
            <a:r>
              <a:rPr lang="en-US" altLang="zh-CN" sz="3600" dirty="0" err="1">
                <a:solidFill>
                  <a:srgbClr val="317F13"/>
                </a:solidFill>
                <a:ea typeface="Kaiti SC" charset="-122"/>
                <a:cs typeface="Kaiti SC" charset="-122"/>
              </a:rPr>
              <a:t>kè</a:t>
            </a:r>
            <a:endParaRPr lang="en-US" altLang="zh-CN" sz="4800" dirty="0">
              <a:solidFill>
                <a:srgbClr val="317F13"/>
              </a:solidFill>
              <a:latin typeface="Kaiti SC" charset="-122"/>
              <a:ea typeface="Kaiti SC" charset="-122"/>
              <a:cs typeface="Kaiti SC" charset="-122"/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第一</a:t>
            </a:r>
            <a:r>
              <a:rPr lang="zh-CN" altLang="en-US" sz="4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课</a:t>
            </a:r>
            <a:r>
              <a:rPr lang="zh-CN" altLang="en-US" sz="4800" dirty="0">
                <a:solidFill>
                  <a:srgbClr val="7030A0"/>
                </a:solidFill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altLang="zh-CN" sz="4800" dirty="0">
                <a:solidFill>
                  <a:srgbClr val="317F13"/>
                </a:solidFill>
                <a:latin typeface="Kaiti SC" charset="-122"/>
                <a:ea typeface="Kaiti SC" charset="-122"/>
                <a:cs typeface="Kaiti SC" charset="-122"/>
              </a:rPr>
              <a:t>      </a:t>
            </a:r>
            <a:r>
              <a:rPr lang="en-US" altLang="zh-CN" sz="4800" dirty="0" smtClean="0">
                <a:solidFill>
                  <a:srgbClr val="317F13"/>
                </a:solidFill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altLang="zh-CN" sz="3600" dirty="0" smtClean="0">
                <a:solidFill>
                  <a:srgbClr val="317F13"/>
                </a:solidFill>
                <a:ea typeface="Kaiti SC" charset="-122"/>
                <a:cs typeface="Kaiti SC" charset="-122"/>
              </a:rPr>
              <a:t>The </a:t>
            </a:r>
            <a:r>
              <a:rPr lang="en-US" altLang="zh-CN" sz="3600" dirty="0">
                <a:solidFill>
                  <a:srgbClr val="317F13"/>
                </a:solidFill>
                <a:ea typeface="Kaiti SC" charset="-122"/>
                <a:cs typeface="Kaiti SC" charset="-122"/>
              </a:rPr>
              <a:t>first lesson</a:t>
            </a:r>
          </a:p>
          <a:p>
            <a:pPr marL="685800" lvl="4" indent="-685800">
              <a:spcBef>
                <a:spcPts val="0"/>
              </a:spcBef>
              <a:buClrTx/>
              <a:defRPr/>
            </a:pPr>
            <a:endParaRPr lang="en-US" altLang="zh-CN" sz="3600" dirty="0">
              <a:solidFill>
                <a:srgbClr val="317F13"/>
              </a:solidFill>
              <a:ea typeface="Kaiti SC" charset="-122"/>
              <a:cs typeface="Kaiti SC" charset="-122"/>
            </a:endParaRPr>
          </a:p>
          <a:p>
            <a:pPr marL="0" lvl="4" indent="0">
              <a:lnSpc>
                <a:spcPct val="110000"/>
              </a:lnSpc>
              <a:spcBef>
                <a:spcPts val="0"/>
              </a:spcBef>
              <a:buClrTx/>
              <a:buNone/>
              <a:defRPr/>
            </a:pPr>
            <a:r>
              <a:rPr lang="en-US" sz="3600" dirty="0">
                <a:solidFill>
                  <a:srgbClr val="317F13"/>
                </a:solidFill>
                <a:ea typeface="Kaiti SC" charset="-122"/>
                <a:cs typeface="Kaiti SC" charset="-122"/>
              </a:rPr>
              <a:t>      </a:t>
            </a:r>
            <a:r>
              <a:rPr lang="en-US" sz="3200" dirty="0" err="1">
                <a:solidFill>
                  <a:srgbClr val="317F13"/>
                </a:solidFill>
                <a:ea typeface="Kaiti SC" charset="-122"/>
                <a:cs typeface="Kaiti SC" charset="-122"/>
              </a:rPr>
              <a:t>Zhè</a:t>
            </a:r>
            <a:r>
              <a:rPr lang="en-US" sz="3200" dirty="0">
                <a:solidFill>
                  <a:srgbClr val="317F13"/>
                </a:solidFill>
                <a:ea typeface="Kaiti SC" charset="-122"/>
                <a:cs typeface="Kaiti SC" charset="-122"/>
              </a:rPr>
              <a:t> </a:t>
            </a:r>
            <a:r>
              <a:rPr lang="en-US" sz="3200" dirty="0" err="1">
                <a:solidFill>
                  <a:srgbClr val="317F13"/>
                </a:solidFill>
                <a:ea typeface="Kaiti SC" charset="-122"/>
                <a:cs typeface="Kaiti SC" charset="-122"/>
              </a:rPr>
              <a:t>běn</a:t>
            </a:r>
            <a:r>
              <a:rPr lang="en-US" sz="3200" dirty="0">
                <a:solidFill>
                  <a:srgbClr val="317F13"/>
                </a:solidFill>
                <a:ea typeface="Kaiti SC" charset="-122"/>
                <a:cs typeface="Kaiti SC" charset="-122"/>
              </a:rPr>
              <a:t> </a:t>
            </a:r>
            <a:r>
              <a:rPr lang="en-US" sz="3200" dirty="0" err="1">
                <a:solidFill>
                  <a:srgbClr val="317F13"/>
                </a:solidFill>
                <a:ea typeface="Kaiti SC" charset="-122"/>
                <a:cs typeface="Kaiti SC" charset="-122"/>
              </a:rPr>
              <a:t>shū</a:t>
            </a:r>
            <a:r>
              <a:rPr lang="en-US" sz="3200" dirty="0">
                <a:solidFill>
                  <a:srgbClr val="317F13"/>
                </a:solidFill>
                <a:ea typeface="Kaiti SC" charset="-122"/>
                <a:cs typeface="Kaiti SC" charset="-122"/>
              </a:rPr>
              <a:t> </a:t>
            </a:r>
            <a:r>
              <a:rPr lang="en-US" sz="3200" dirty="0" err="1">
                <a:solidFill>
                  <a:srgbClr val="317F13"/>
                </a:solidFill>
                <a:ea typeface="Kaiti SC" charset="-122"/>
                <a:cs typeface="Kaiti SC" charset="-122"/>
              </a:rPr>
              <a:t>yǒu</a:t>
            </a:r>
            <a:r>
              <a:rPr lang="en-US" sz="3200" dirty="0">
                <a:solidFill>
                  <a:srgbClr val="317F13"/>
                </a:solidFill>
                <a:ea typeface="Kaiti SC" charset="-122"/>
                <a:cs typeface="Kaiti SC" charset="-122"/>
              </a:rPr>
              <a:t> </a:t>
            </a:r>
            <a:r>
              <a:rPr lang="en-US" sz="3200" dirty="0" err="1">
                <a:solidFill>
                  <a:srgbClr val="317F13"/>
                </a:solidFill>
                <a:ea typeface="Kaiti SC" charset="-122"/>
                <a:cs typeface="Kaiti SC" charset="-122"/>
              </a:rPr>
              <a:t>shí</a:t>
            </a:r>
            <a:r>
              <a:rPr lang="en-US" sz="3200" dirty="0">
                <a:solidFill>
                  <a:srgbClr val="317F13"/>
                </a:solidFill>
                <a:ea typeface="Kaiti SC" charset="-122"/>
                <a:cs typeface="Kaiti SC" charset="-122"/>
              </a:rPr>
              <a:t> </a:t>
            </a:r>
            <a:r>
              <a:rPr lang="en-US" sz="3200" dirty="0" err="1">
                <a:solidFill>
                  <a:srgbClr val="317F13"/>
                </a:solidFill>
                <a:ea typeface="Kaiti SC" charset="-122"/>
                <a:cs typeface="Kaiti SC" charset="-122"/>
              </a:rPr>
              <a:t>kè</a:t>
            </a:r>
            <a:endParaRPr lang="en-US" altLang="zh-CN" sz="3200" dirty="0">
              <a:solidFill>
                <a:srgbClr val="317F13"/>
              </a:solidFill>
              <a:ea typeface="Kaiti SC" charset="-122"/>
              <a:cs typeface="Kaiti SC" charset="-122"/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这本书有十</a:t>
            </a:r>
            <a:r>
              <a:rPr lang="zh-CN" altLang="en-US" sz="4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课</a:t>
            </a:r>
            <a:r>
              <a:rPr lang="zh-CN" altLang="en-US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。</a:t>
            </a:r>
            <a:r>
              <a:rPr lang="en-US" altLang="zh-CN" sz="3600" dirty="0">
                <a:solidFill>
                  <a:srgbClr val="317F13"/>
                </a:solidFill>
                <a:ea typeface="Kaiti SC" charset="-122"/>
                <a:cs typeface="Kaiti SC" charset="-122"/>
              </a:rPr>
              <a:t>There are ten lessons in this book.</a:t>
            </a:r>
          </a:p>
          <a:p>
            <a:pPr marL="685800" lvl="4" indent="-685800">
              <a:spcBef>
                <a:spcPts val="0"/>
              </a:spcBef>
              <a:buClrTx/>
              <a:defRPr/>
            </a:pPr>
            <a:endParaRPr lang="en-US" altLang="zh-CN" sz="3600" dirty="0">
              <a:solidFill>
                <a:srgbClr val="317F13"/>
              </a:solidFill>
              <a:ea typeface="Kaiti SC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3200" dirty="0">
              <a:solidFill>
                <a:srgbClr val="007935"/>
              </a:solidFill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62579" y="1378634"/>
            <a:ext cx="7155509" cy="215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zh-CN" altLang="en-US" sz="4800" dirty="0">
                <a:solidFill>
                  <a:srgbClr val="7030A0"/>
                </a:solidFill>
                <a:ea typeface="SimSun" panose="02010600030101010101" pitchFamily="2" charset="-122"/>
                <a:cs typeface="Kaiti SC" charset="-122"/>
              </a:rPr>
              <a:t>     </a:t>
            </a: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black">
          <a:xfrm>
            <a:off x="15119" y="7011"/>
            <a:ext cx="12176881" cy="116177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500" dirty="0" smtClean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课</a:t>
            </a:r>
            <a:r>
              <a:rPr lang="zh-CN" altLang="en-US" sz="5500" dirty="0">
                <a:latin typeface="KaiTi" panose="02010609060101010101" pitchFamily="49" charset="-122"/>
                <a:ea typeface="KaiTi" panose="02010609060101010101" pitchFamily="49" charset="-122"/>
                <a:cs typeface="Calibri" charset="0"/>
              </a:rPr>
              <a:t> </a:t>
            </a:r>
            <a:r>
              <a:rPr lang="en-US" altLang="zh-CN" sz="3300" dirty="0" err="1" smtClean="0">
                <a:latin typeface="Calibri" charset="0"/>
                <a:ea typeface="Calibri" charset="0"/>
                <a:cs typeface="Calibri" charset="0"/>
              </a:rPr>
              <a:t>kè</a:t>
            </a:r>
            <a:r>
              <a:rPr lang="en-US" altLang="zh-CN" sz="33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zh-CN" altLang="en-US" sz="3300" dirty="0" smtClean="0">
                <a:latin typeface="Calibri" charset="0"/>
                <a:ea typeface="Calibri" charset="0"/>
                <a:cs typeface="Calibri" charset="0"/>
              </a:rPr>
              <a:t>      </a:t>
            </a:r>
            <a:r>
              <a:rPr lang="en-US" altLang="zh-CN" sz="3300" dirty="0" smtClean="0">
                <a:latin typeface="Calibri" charset="0"/>
                <a:ea typeface="Calibri" charset="0"/>
                <a:cs typeface="Calibri" charset="0"/>
              </a:rPr>
              <a:t>    (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class; course; lesson)</a:t>
            </a:r>
            <a:r>
              <a:rPr lang="zh-CN" altLang="en-US" sz="3300" dirty="0">
                <a:latin typeface="Calibri" charset="0"/>
                <a:ea typeface="Calibri" charset="0"/>
                <a:cs typeface="Calibri" charset="0"/>
              </a:rPr>
              <a:t>   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     noun</a:t>
            </a:r>
            <a:endParaRPr lang="en-US" sz="33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C8D6F1-6798-5B40-8B69-BA3832A7A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467" y="141638"/>
            <a:ext cx="944777" cy="94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5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15118" y="19908"/>
            <a:ext cx="12176881" cy="116177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9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上课</a:t>
            </a:r>
            <a:r>
              <a:rPr lang="zh-CN" altLang="en-US" sz="33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    </a:t>
            </a:r>
            <a:r>
              <a:rPr lang="en-US" altLang="zh-CN" sz="3300" dirty="0" err="1">
                <a:latin typeface="Calibri" charset="0"/>
                <a:ea typeface="Calibri" charset="0"/>
                <a:cs typeface="Calibri" charset="0"/>
              </a:rPr>
              <a:t>shàng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300" dirty="0" err="1">
                <a:latin typeface="Calibri" charset="0"/>
                <a:ea typeface="Calibri" charset="0"/>
                <a:cs typeface="Calibri" charset="0"/>
              </a:rPr>
              <a:t>kè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zh-CN" altLang="en-US" sz="3300" dirty="0"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(go</a:t>
            </a:r>
            <a:r>
              <a:rPr lang="en-US" altLang="zh-CN" sz="3300" dirty="0">
                <a:solidFill>
                  <a:srgbClr val="007935"/>
                </a:solidFill>
                <a:latin typeface="Calibri" charset="0"/>
                <a:ea typeface="Calibri" charset="0"/>
                <a:cs typeface="Calibri" charset="0"/>
              </a:rPr>
              <a:t>ing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 to classes)</a:t>
            </a:r>
            <a:r>
              <a:rPr lang="zh-CN" altLang="en-US" sz="3300" dirty="0">
                <a:latin typeface="Calibri" charset="0"/>
                <a:ea typeface="Calibri" charset="0"/>
                <a:cs typeface="Calibri" charset="0"/>
              </a:rPr>
              <a:t>   </a:t>
            </a:r>
            <a:r>
              <a:rPr lang="en-US" altLang="zh-CN" sz="3300" dirty="0" err="1">
                <a:latin typeface="Calibri" charset="0"/>
                <a:ea typeface="Calibri" charset="0"/>
                <a:cs typeface="Calibri" charset="0"/>
              </a:rPr>
              <a:t>verb;noun</a:t>
            </a:r>
            <a:endParaRPr lang="en-US" sz="33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795" y="135686"/>
            <a:ext cx="972487" cy="972487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06065" y="1880693"/>
            <a:ext cx="8283753" cy="3453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3600" dirty="0" err="1">
                <a:solidFill>
                  <a:srgbClr val="317F13"/>
                </a:solidFill>
                <a:ea typeface="Kaiti SC" charset="-122"/>
                <a:cs typeface="Kaiti SC" charset="-122"/>
              </a:rPr>
              <a:t>shàngkè</a:t>
            </a:r>
            <a:endParaRPr lang="en-US" altLang="zh-CN" sz="4800" dirty="0">
              <a:solidFill>
                <a:srgbClr val="317F13"/>
              </a:solidFill>
              <a:latin typeface="Kaiti SC" charset="-122"/>
              <a:ea typeface="Kaiti SC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zh-CN" altLang="en-US" sz="54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上课</a:t>
            </a:r>
            <a:r>
              <a:rPr lang="zh-CN" altLang="en-US" sz="4800" dirty="0">
                <a:solidFill>
                  <a:srgbClr val="317F13"/>
                </a:solidFill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altLang="zh-CN" sz="4800" dirty="0">
                <a:solidFill>
                  <a:srgbClr val="317F13"/>
                </a:solidFill>
                <a:latin typeface="Kaiti SC" charset="-122"/>
                <a:ea typeface="Kaiti SC" charset="-122"/>
                <a:cs typeface="Kaiti SC" charset="-122"/>
              </a:rPr>
              <a:t>   </a:t>
            </a:r>
            <a:r>
              <a:rPr lang="en-US" altLang="zh-CN" sz="3600" dirty="0">
                <a:solidFill>
                  <a:srgbClr val="317F13"/>
                </a:solidFill>
                <a:ea typeface="Kaiti SC" charset="-122"/>
                <a:cs typeface="Kaiti SC" charset="-122"/>
              </a:rPr>
              <a:t>attend class; teach a class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3600" dirty="0">
                <a:solidFill>
                  <a:srgbClr val="317F13"/>
                </a:solidFill>
                <a:ea typeface="Kaiti SC" charset="-122"/>
                <a:cs typeface="Kaiti SC" charset="-122"/>
              </a:rPr>
              <a:t>  </a:t>
            </a:r>
            <a:r>
              <a:rPr lang="en-US" altLang="zh-CN" sz="3600" dirty="0" err="1">
                <a:solidFill>
                  <a:srgbClr val="317F13"/>
                </a:solidFill>
                <a:ea typeface="Kaiti SC" charset="-122"/>
                <a:cs typeface="Kaiti SC" charset="-122"/>
              </a:rPr>
              <a:t>xiàkè</a:t>
            </a:r>
            <a:endParaRPr lang="en-US" altLang="zh-CN" sz="4800" dirty="0">
              <a:solidFill>
                <a:srgbClr val="317F13"/>
              </a:solidFill>
              <a:latin typeface="Kaiti SC" charset="-122"/>
              <a:ea typeface="Kaiti SC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zh-CN" altLang="en-US" sz="54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下课</a:t>
            </a:r>
            <a:r>
              <a:rPr lang="en-US" altLang="zh-CN" sz="4800" dirty="0">
                <a:solidFill>
                  <a:srgbClr val="317F13"/>
                </a:solidFill>
                <a:latin typeface="Kaiti SC" charset="-122"/>
                <a:ea typeface="Kaiti SC" charset="-122"/>
                <a:cs typeface="Kaiti SC" charset="-122"/>
              </a:rPr>
              <a:t>    </a:t>
            </a:r>
            <a:r>
              <a:rPr lang="en-US" altLang="zh-CN" sz="3600" dirty="0">
                <a:solidFill>
                  <a:srgbClr val="317F13"/>
                </a:solidFill>
                <a:ea typeface="Kaiti SC" charset="-122"/>
                <a:cs typeface="Kaiti SC" charset="-122"/>
              </a:rPr>
              <a:t>get out of class; class dismissed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3200" dirty="0">
              <a:solidFill>
                <a:srgbClr val="007935"/>
              </a:solidFill>
              <a:ea typeface="SimSun" panose="02010600030101010101" pitchFamily="2" charset="-122"/>
              <a:cs typeface="Kaiti SC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9730">
            <a:off x="9019384" y="321680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4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037512" cy="118872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/>
            <a:r>
              <a:rPr lang="zh-CN" altLang="en-US" sz="4800" dirty="0">
                <a:solidFill>
                  <a:srgbClr val="000000"/>
                </a:solidFill>
                <a:latin typeface="KaiTi" charset="-122"/>
                <a:ea typeface="KaiTi" charset="-122"/>
                <a:cs typeface="KaiTi" charset="-122"/>
              </a:rPr>
              <a:t>值日生喊口令</a:t>
            </a:r>
            <a:r>
              <a:rPr lang="en-US" altLang="zh-CN" sz="4800" dirty="0"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altLang="zh-CN" sz="3200" dirty="0">
                <a:ea typeface="宋体" pitchFamily="2" charset="-122"/>
              </a:rPr>
              <a:t>Classroom Commands</a:t>
            </a:r>
            <a:endParaRPr lang="en-US" sz="3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755" y="1188719"/>
            <a:ext cx="11334726" cy="618626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ClrTx/>
              <a:buNone/>
              <a:defRPr/>
            </a:pPr>
            <a:r>
              <a:rPr lang="zh-CN" altLang="en-US" sz="11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上课</a:t>
            </a:r>
            <a:endParaRPr lang="en-US" altLang="zh-CN" sz="114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  <a:cs typeface="KaiTi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Tx/>
              <a:defRPr/>
            </a:pPr>
            <a:r>
              <a:rPr lang="zh-CN" altLang="en-US" sz="8000" dirty="0">
                <a:solidFill>
                  <a:srgbClr val="317F13"/>
                </a:solidFill>
                <a:latin typeface="KaiTi" charset="-122"/>
                <a:ea typeface="KaiTi" charset="-122"/>
                <a:cs typeface="KaiTi" charset="-122"/>
              </a:rPr>
              <a:t>起立</a:t>
            </a:r>
            <a:r>
              <a:rPr lang="zh-CN" altLang="en-US" sz="8000" dirty="0">
                <a:solidFill>
                  <a:srgbClr val="317F13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8000" dirty="0" err="1">
                <a:solidFill>
                  <a:srgbClr val="317F13"/>
                </a:solidFill>
                <a:latin typeface="Calibri" charset="0"/>
                <a:ea typeface="Calibri" charset="0"/>
                <a:cs typeface="Calibri" charset="0"/>
              </a:rPr>
              <a:t>qǐ</a:t>
            </a:r>
            <a:r>
              <a:rPr lang="en-US" altLang="zh-CN" sz="8000" dirty="0">
                <a:solidFill>
                  <a:srgbClr val="317F13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8000" dirty="0" err="1">
                <a:solidFill>
                  <a:srgbClr val="317F13"/>
                </a:solidFill>
                <a:latin typeface="Calibri" charset="0"/>
                <a:ea typeface="Calibri" charset="0"/>
                <a:cs typeface="Calibri" charset="0"/>
              </a:rPr>
              <a:t>lì</a:t>
            </a:r>
            <a:r>
              <a:rPr lang="zh-CN" altLang="en-US" sz="8000" dirty="0">
                <a:solidFill>
                  <a:srgbClr val="317F13"/>
                </a:solidFill>
                <a:latin typeface="Calibri" charset="0"/>
                <a:ea typeface="Calibri" charset="0"/>
                <a:cs typeface="Calibri" charset="0"/>
              </a:rPr>
              <a:t>   </a:t>
            </a:r>
            <a:endParaRPr lang="en-US" altLang="zh-CN" sz="8000" dirty="0">
              <a:solidFill>
                <a:srgbClr val="317F13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Tx/>
              <a:defRPr/>
            </a:pPr>
            <a:r>
              <a:rPr lang="zh-CN" altLang="en-US" sz="8000" dirty="0">
                <a:solidFill>
                  <a:srgbClr val="317F13"/>
                </a:solidFill>
                <a:latin typeface="KaiTi" charset="-122"/>
                <a:ea typeface="KaiTi" charset="-122"/>
                <a:cs typeface="KaiTi" charset="-122"/>
              </a:rPr>
              <a:t>敬礼</a:t>
            </a:r>
            <a:r>
              <a:rPr lang="en-US" altLang="zh-CN" sz="8000" dirty="0">
                <a:solidFill>
                  <a:srgbClr val="317F13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8000" dirty="0" err="1">
                <a:solidFill>
                  <a:srgbClr val="317F13"/>
                </a:solidFill>
                <a:latin typeface="Calibri" charset="0"/>
                <a:ea typeface="Calibri" charset="0"/>
                <a:cs typeface="Calibri" charset="0"/>
              </a:rPr>
              <a:t>jìng</a:t>
            </a:r>
            <a:r>
              <a:rPr lang="en-US" altLang="zh-CN" sz="8000" dirty="0">
                <a:solidFill>
                  <a:srgbClr val="317F13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8000" dirty="0" err="1">
                <a:solidFill>
                  <a:srgbClr val="317F13"/>
                </a:solidFill>
                <a:latin typeface="Calibri" charset="0"/>
                <a:ea typeface="Calibri" charset="0"/>
                <a:cs typeface="Calibri" charset="0"/>
              </a:rPr>
              <a:t>lǐ</a:t>
            </a:r>
            <a:endParaRPr lang="en-US" altLang="zh-CN" sz="8000" dirty="0">
              <a:solidFill>
                <a:srgbClr val="317F13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None/>
              <a:defRPr/>
            </a:pPr>
            <a:r>
              <a:rPr lang="en-US" altLang="zh-CN" sz="8000" dirty="0">
                <a:solidFill>
                  <a:srgbClr val="317F13"/>
                </a:solidFill>
                <a:latin typeface="KaiTi" charset="-122"/>
                <a:ea typeface="KaiTi" charset="-122"/>
                <a:cs typeface="KaiTi" charset="-122"/>
              </a:rPr>
              <a:t>		</a:t>
            </a:r>
            <a:r>
              <a:rPr lang="zh-CN" altLang="en-US" sz="8000" dirty="0">
                <a:solidFill>
                  <a:srgbClr val="317F13"/>
                </a:solidFill>
                <a:latin typeface="KaiTi" charset="-122"/>
                <a:ea typeface="KaiTi" charset="-122"/>
                <a:cs typeface="KaiTi" charset="-122"/>
              </a:rPr>
              <a:t>  </a:t>
            </a:r>
            <a:r>
              <a:rPr lang="en-US" altLang="zh-CN" sz="8000" dirty="0">
                <a:solidFill>
                  <a:srgbClr val="317F13"/>
                </a:solidFill>
                <a:latin typeface="KaiTi" charset="-122"/>
                <a:ea typeface="KaiTi" charset="-122"/>
                <a:cs typeface="KaiTi" charset="-122"/>
              </a:rPr>
              <a:t>Students: </a:t>
            </a:r>
            <a:r>
              <a:rPr lang="zh-CN" altLang="en-US" sz="80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老师好</a:t>
            </a:r>
            <a:r>
              <a:rPr lang="en-US" altLang="zh-CN" sz="80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lǎoshī</a:t>
            </a:r>
            <a:r>
              <a:rPr lang="en-US" altLang="zh-CN" sz="8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hǎo</a:t>
            </a:r>
            <a:endParaRPr lang="en-US" altLang="zh-CN" sz="8000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None/>
              <a:defRPr/>
            </a:pPr>
            <a:r>
              <a:rPr lang="en-US" altLang="zh-CN" sz="80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		</a:t>
            </a:r>
            <a:r>
              <a:rPr lang="zh-CN" altLang="en-US" sz="80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  </a:t>
            </a:r>
            <a:r>
              <a:rPr lang="en-US" altLang="zh-CN" sz="80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Teacher:  </a:t>
            </a:r>
            <a:r>
              <a:rPr lang="zh-CN" altLang="en-US" sz="80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同学好</a:t>
            </a:r>
            <a:r>
              <a:rPr lang="en-US" altLang="zh-CN" sz="8000" dirty="0">
                <a:solidFill>
                  <a:srgbClr val="317F13"/>
                </a:solidFill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tóngxué</a:t>
            </a:r>
            <a:r>
              <a:rPr lang="en-US" altLang="zh-CN" sz="8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hǎo</a:t>
            </a:r>
            <a:r>
              <a:rPr lang="en-US" altLang="zh-CN" sz="8000" dirty="0">
                <a:solidFill>
                  <a:srgbClr val="317F13"/>
                </a:solidFill>
                <a:latin typeface="KaiTi" charset="-122"/>
                <a:ea typeface="KaiTi" charset="-122"/>
                <a:cs typeface="KaiTi" charset="-122"/>
              </a:rPr>
              <a:t>			</a:t>
            </a:r>
          </a:p>
          <a:p>
            <a:pPr>
              <a:lnSpc>
                <a:spcPct val="150000"/>
              </a:lnSpc>
              <a:spcBef>
                <a:spcPts val="0"/>
              </a:spcBef>
              <a:buClrTx/>
              <a:defRPr/>
            </a:pPr>
            <a:r>
              <a:rPr lang="zh-CN" altLang="en-US" sz="8000" dirty="0">
                <a:solidFill>
                  <a:srgbClr val="317F13"/>
                </a:solidFill>
                <a:latin typeface="KaiTi" charset="-122"/>
                <a:ea typeface="KaiTi" charset="-122"/>
                <a:cs typeface="KaiTi" charset="-122"/>
              </a:rPr>
              <a:t>坐下</a:t>
            </a:r>
            <a:r>
              <a:rPr lang="en-US" altLang="zh-CN" sz="8000" dirty="0" err="1">
                <a:solidFill>
                  <a:srgbClr val="317F13"/>
                </a:solidFill>
                <a:latin typeface="Calibri" charset="0"/>
                <a:ea typeface="Calibri" charset="0"/>
                <a:cs typeface="Calibri" charset="0"/>
              </a:rPr>
              <a:t>zuò</a:t>
            </a:r>
            <a:r>
              <a:rPr lang="en-US" altLang="zh-CN" sz="8000" dirty="0">
                <a:solidFill>
                  <a:srgbClr val="317F13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8000" dirty="0" err="1">
                <a:solidFill>
                  <a:srgbClr val="317F13"/>
                </a:solidFill>
                <a:latin typeface="Calibri" charset="0"/>
                <a:ea typeface="Calibri" charset="0"/>
                <a:cs typeface="Calibri" charset="0"/>
              </a:rPr>
              <a:t>xià</a:t>
            </a:r>
            <a:r>
              <a:rPr lang="en-US" altLang="zh-CN" sz="8000" dirty="0">
                <a:solidFill>
                  <a:srgbClr val="317F13"/>
                </a:solidFill>
                <a:latin typeface="KaiTi" charset="-122"/>
                <a:ea typeface="KaiTi" charset="-122"/>
                <a:cs typeface="KaiTi" charset="-122"/>
              </a:rPr>
              <a:t>	</a:t>
            </a:r>
            <a:endParaRPr lang="en-US" altLang="zh-CN" sz="3600" dirty="0">
              <a:solidFill>
                <a:srgbClr val="000000"/>
              </a:solidFill>
              <a:ea typeface="宋体" pitchFamily="2" charset="-122"/>
            </a:endParaRPr>
          </a:p>
          <a:p>
            <a:pPr marL="0" lvl="0" indent="0" algn="r">
              <a:lnSpc>
                <a:spcPct val="150000"/>
              </a:lnSpc>
              <a:spcBef>
                <a:spcPts val="0"/>
              </a:spcBef>
              <a:buClrTx/>
              <a:buNone/>
              <a:defRPr/>
            </a:pPr>
            <a:r>
              <a:rPr lang="en-US" altLang="zh-CN" sz="3600" dirty="0">
                <a:solidFill>
                  <a:srgbClr val="000000"/>
                </a:solidFill>
                <a:ea typeface="宋体" pitchFamily="2" charset="-122"/>
              </a:rPr>
              <a:t>*</a:t>
            </a:r>
            <a:r>
              <a:rPr lang="zh-CN" altLang="en-US" sz="7000" dirty="0">
                <a:solidFill>
                  <a:srgbClr val="000000"/>
                </a:solidFill>
                <a:latin typeface="KaiTi" charset="-122"/>
                <a:ea typeface="KaiTi" charset="-122"/>
                <a:cs typeface="KaiTi" charset="-122"/>
              </a:rPr>
              <a:t>值日生</a:t>
            </a:r>
            <a:r>
              <a:rPr lang="en-US" altLang="zh-CN" sz="4700" dirty="0">
                <a:solidFill>
                  <a:srgbClr val="000000"/>
                </a:solidFill>
                <a:ea typeface="宋体" pitchFamily="2" charset="-122"/>
              </a:rPr>
              <a:t>  </a:t>
            </a:r>
            <a:r>
              <a:rPr lang="en-US" altLang="zh-CN" sz="3600" dirty="0">
                <a:solidFill>
                  <a:srgbClr val="000000"/>
                </a:solidFill>
                <a:ea typeface="宋体" pitchFamily="2" charset="-122"/>
              </a:rPr>
              <a:t>	</a:t>
            </a:r>
            <a:r>
              <a:rPr lang="en-US" altLang="zh-CN" sz="4700" dirty="0" err="1">
                <a:solidFill>
                  <a:srgbClr val="000000"/>
                </a:solidFill>
                <a:ea typeface="宋体" pitchFamily="2" charset="-122"/>
              </a:rPr>
              <a:t>zhí</a:t>
            </a:r>
            <a:r>
              <a:rPr lang="en-US" altLang="zh-CN" sz="4700" dirty="0">
                <a:solidFill>
                  <a:srgbClr val="000000"/>
                </a:solidFill>
                <a:ea typeface="宋体" pitchFamily="2" charset="-122"/>
              </a:rPr>
              <a:t> </a:t>
            </a:r>
            <a:r>
              <a:rPr lang="en-US" altLang="zh-CN" sz="4700" dirty="0" err="1">
                <a:solidFill>
                  <a:srgbClr val="000000"/>
                </a:solidFill>
                <a:ea typeface="宋体" pitchFamily="2" charset="-122"/>
              </a:rPr>
              <a:t>rì</a:t>
            </a:r>
            <a:r>
              <a:rPr lang="en-US" altLang="zh-CN" sz="4700" dirty="0">
                <a:solidFill>
                  <a:srgbClr val="000000"/>
                </a:solidFill>
                <a:ea typeface="宋体" pitchFamily="2" charset="-122"/>
              </a:rPr>
              <a:t> </a:t>
            </a:r>
            <a:r>
              <a:rPr lang="en-US" altLang="zh-CN" sz="4700" dirty="0" err="1">
                <a:solidFill>
                  <a:srgbClr val="000000"/>
                </a:solidFill>
                <a:ea typeface="宋体" pitchFamily="2" charset="-122"/>
              </a:rPr>
              <a:t>shéng</a:t>
            </a:r>
            <a:r>
              <a:rPr lang="en-US" altLang="zh-CN" sz="4700" dirty="0">
                <a:solidFill>
                  <a:srgbClr val="000000"/>
                </a:solidFill>
                <a:ea typeface="宋体" pitchFamily="2" charset="-122"/>
              </a:rPr>
              <a:t>	</a:t>
            </a:r>
            <a:r>
              <a:rPr lang="en-US" altLang="zh-CN" sz="48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Student on duty</a:t>
            </a:r>
            <a:r>
              <a:rPr lang="zh-CN" altLang="en-US" sz="4700" dirty="0">
                <a:solidFill>
                  <a:srgbClr val="000000"/>
                </a:solidFill>
                <a:ea typeface="宋体" pitchFamily="2" charset="-122"/>
              </a:rPr>
              <a:t> </a:t>
            </a:r>
            <a:r>
              <a:rPr lang="en-US" altLang="zh-CN" sz="4700" dirty="0">
                <a:solidFill>
                  <a:srgbClr val="000000"/>
                </a:solidFill>
                <a:ea typeface="宋体" pitchFamily="2" charset="-122"/>
              </a:rPr>
              <a:t>	</a:t>
            </a: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ClrTx/>
              <a:buNone/>
              <a:defRPr/>
            </a:pPr>
            <a:r>
              <a:rPr lang="en-US" altLang="zh-CN" sz="38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	 </a:t>
            </a:r>
            <a:r>
              <a:rPr lang="en-US" altLang="zh-CN" sz="3800" dirty="0">
                <a:solidFill>
                  <a:srgbClr val="000000"/>
                </a:solidFill>
                <a:ea typeface="宋体" pitchFamily="2" charset="-122"/>
              </a:rPr>
              <a:t>	</a:t>
            </a:r>
            <a:endParaRPr lang="en-US" altLang="zh-CN" sz="3200" dirty="0">
              <a:solidFill>
                <a:srgbClr val="000000"/>
              </a:solidFill>
              <a:ea typeface="宋体" pitchFamily="2" charset="-122"/>
            </a:endParaRPr>
          </a:p>
          <a:p>
            <a:pPr algn="r">
              <a:buFont typeface="Wingdings" pitchFamily="2" charset="2"/>
              <a:buChar char="Ø"/>
              <a:defRPr/>
            </a:pPr>
            <a:endParaRPr lang="en-US" altLang="zh-CN" dirty="0">
              <a:ea typeface="宋体" pitchFamily="2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087" y="98131"/>
            <a:ext cx="992457" cy="99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5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037512" cy="118872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/>
            <a:r>
              <a:rPr lang="zh-CN" altLang="en-US" sz="4800" dirty="0">
                <a:solidFill>
                  <a:srgbClr val="000000"/>
                </a:solidFill>
                <a:latin typeface="KaiTi" charset="-122"/>
                <a:ea typeface="KaiTi" charset="-122"/>
                <a:cs typeface="KaiTi" charset="-122"/>
              </a:rPr>
              <a:t>值日生喊口令</a:t>
            </a:r>
            <a:r>
              <a:rPr lang="en-US" altLang="zh-CN" sz="4800" dirty="0"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altLang="zh-CN" sz="3200" dirty="0">
                <a:ea typeface="宋体" pitchFamily="2" charset="-122"/>
              </a:rPr>
              <a:t>Classroom Commands</a:t>
            </a:r>
            <a:endParaRPr lang="en-US" sz="3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66610" y="1392168"/>
            <a:ext cx="11334726" cy="567365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ClrTx/>
              <a:buNone/>
              <a:defRPr/>
            </a:pPr>
            <a:r>
              <a:rPr lang="zh-CN" altLang="en-US" sz="135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下课</a:t>
            </a:r>
            <a:endParaRPr lang="en-US" altLang="zh-CN" sz="135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  <a:cs typeface="KaiTi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Tx/>
              <a:defRPr/>
            </a:pPr>
            <a:r>
              <a:rPr lang="zh-CN" altLang="en-US" sz="8000" dirty="0">
                <a:solidFill>
                  <a:srgbClr val="317F13"/>
                </a:solidFill>
                <a:latin typeface="KaiTi" charset="-122"/>
                <a:ea typeface="KaiTi" charset="-122"/>
                <a:cs typeface="KaiTi" charset="-122"/>
              </a:rPr>
              <a:t>起立</a:t>
            </a:r>
            <a:r>
              <a:rPr lang="zh-CN" altLang="en-US" sz="8000" dirty="0">
                <a:solidFill>
                  <a:srgbClr val="317F13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8000" dirty="0" err="1">
                <a:solidFill>
                  <a:srgbClr val="317F13"/>
                </a:solidFill>
                <a:latin typeface="Calibri" charset="0"/>
                <a:ea typeface="Calibri" charset="0"/>
                <a:cs typeface="Calibri" charset="0"/>
              </a:rPr>
              <a:t>qǐ</a:t>
            </a:r>
            <a:r>
              <a:rPr lang="en-US" altLang="zh-CN" sz="8000" dirty="0">
                <a:solidFill>
                  <a:srgbClr val="317F13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8000" dirty="0" err="1">
                <a:solidFill>
                  <a:srgbClr val="317F13"/>
                </a:solidFill>
                <a:latin typeface="Calibri" charset="0"/>
                <a:ea typeface="Calibri" charset="0"/>
                <a:cs typeface="Calibri" charset="0"/>
              </a:rPr>
              <a:t>lì</a:t>
            </a:r>
            <a:r>
              <a:rPr lang="zh-CN" altLang="en-US" sz="8000" dirty="0">
                <a:solidFill>
                  <a:srgbClr val="317F13"/>
                </a:solidFill>
                <a:latin typeface="Calibri" charset="0"/>
                <a:ea typeface="Calibri" charset="0"/>
                <a:cs typeface="Calibri" charset="0"/>
              </a:rPr>
              <a:t>   </a:t>
            </a:r>
            <a:endParaRPr lang="en-US" altLang="zh-CN" sz="8000" dirty="0">
              <a:solidFill>
                <a:srgbClr val="317F13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Tx/>
              <a:defRPr/>
            </a:pPr>
            <a:r>
              <a:rPr lang="zh-CN" altLang="en-US" sz="8000" dirty="0">
                <a:solidFill>
                  <a:srgbClr val="317F13"/>
                </a:solidFill>
                <a:latin typeface="KaiTi" charset="-122"/>
                <a:ea typeface="KaiTi" charset="-122"/>
                <a:cs typeface="KaiTi" charset="-122"/>
              </a:rPr>
              <a:t>敬礼</a:t>
            </a:r>
            <a:r>
              <a:rPr lang="en-US" altLang="zh-CN" sz="8000" dirty="0">
                <a:solidFill>
                  <a:srgbClr val="317F13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8000" dirty="0" err="1">
                <a:solidFill>
                  <a:srgbClr val="317F13"/>
                </a:solidFill>
                <a:latin typeface="Calibri" charset="0"/>
                <a:ea typeface="Calibri" charset="0"/>
                <a:cs typeface="Calibri" charset="0"/>
              </a:rPr>
              <a:t>jìng</a:t>
            </a:r>
            <a:r>
              <a:rPr lang="en-US" altLang="zh-CN" sz="8000" dirty="0">
                <a:solidFill>
                  <a:srgbClr val="317F13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8000" dirty="0" err="1">
                <a:solidFill>
                  <a:srgbClr val="317F13"/>
                </a:solidFill>
                <a:latin typeface="Calibri" charset="0"/>
                <a:ea typeface="Calibri" charset="0"/>
                <a:cs typeface="Calibri" charset="0"/>
              </a:rPr>
              <a:t>lǐ</a:t>
            </a:r>
            <a:endParaRPr lang="en-US" altLang="zh-CN" sz="8000" dirty="0">
              <a:solidFill>
                <a:srgbClr val="317F13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None/>
              <a:defRPr/>
            </a:pPr>
            <a:r>
              <a:rPr lang="en-US" altLang="zh-CN" sz="8000" dirty="0">
                <a:solidFill>
                  <a:srgbClr val="317F13"/>
                </a:solidFill>
                <a:latin typeface="KaiTi" charset="-122"/>
                <a:ea typeface="KaiTi" charset="-122"/>
                <a:cs typeface="KaiTi" charset="-122"/>
              </a:rPr>
              <a:t>		</a:t>
            </a:r>
            <a:r>
              <a:rPr lang="zh-CN" altLang="en-US" sz="8000" dirty="0">
                <a:solidFill>
                  <a:srgbClr val="317F13"/>
                </a:solidFill>
                <a:latin typeface="KaiTi" charset="-122"/>
                <a:ea typeface="KaiTi" charset="-122"/>
                <a:cs typeface="KaiTi" charset="-122"/>
              </a:rPr>
              <a:t>  </a:t>
            </a:r>
            <a:r>
              <a:rPr lang="en-US" altLang="zh-CN" sz="8000" dirty="0">
                <a:solidFill>
                  <a:srgbClr val="317F13"/>
                </a:solidFill>
                <a:latin typeface="KaiTi" charset="-122"/>
                <a:ea typeface="KaiTi" charset="-122"/>
                <a:cs typeface="KaiTi" charset="-122"/>
              </a:rPr>
              <a:t>Students: </a:t>
            </a:r>
            <a:r>
              <a:rPr lang="zh-CN" altLang="en-US" sz="80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谢谢老师</a:t>
            </a:r>
            <a:r>
              <a:rPr lang="en-US" altLang="zh-CN" sz="8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 </a:t>
            </a:r>
            <a:r>
              <a:rPr lang="en-US" altLang="zh-CN" sz="8000" dirty="0" err="1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xiéxiè</a:t>
            </a:r>
            <a:r>
              <a:rPr lang="en-US" altLang="zh-CN" sz="8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lǎoshī</a:t>
            </a:r>
            <a:r>
              <a:rPr lang="en-US" altLang="zh-CN" sz="8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None/>
              <a:defRPr/>
            </a:pPr>
            <a:r>
              <a:rPr lang="en-US" altLang="zh-CN" sz="80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		</a:t>
            </a:r>
            <a:r>
              <a:rPr lang="zh-CN" altLang="en-US" sz="80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  </a:t>
            </a:r>
            <a:r>
              <a:rPr lang="en-US" altLang="zh-CN" sz="80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Teacher:  </a:t>
            </a:r>
            <a:r>
              <a:rPr lang="zh-CN" altLang="en-US" sz="80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谢谢同学</a:t>
            </a:r>
            <a:r>
              <a:rPr lang="en-US" altLang="zh-CN" sz="80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  </a:t>
            </a:r>
            <a:r>
              <a:rPr lang="en-US" altLang="zh-CN" sz="8000" dirty="0" err="1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xiéxiè</a:t>
            </a:r>
            <a:r>
              <a:rPr lang="en-US" altLang="zh-CN" sz="8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tóngxué</a:t>
            </a:r>
            <a:r>
              <a:rPr lang="en-US" altLang="zh-CN" sz="8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8000" dirty="0">
                <a:solidFill>
                  <a:srgbClr val="317F13"/>
                </a:solidFill>
                <a:latin typeface="KaiTi" charset="-122"/>
                <a:ea typeface="KaiTi" charset="-122"/>
                <a:cs typeface="KaiTi" charset="-122"/>
              </a:rPr>
              <a:t>	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None/>
              <a:defRPr/>
            </a:pPr>
            <a:r>
              <a:rPr lang="en-US" altLang="zh-CN" sz="80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					 </a:t>
            </a:r>
            <a:r>
              <a:rPr lang="zh-CN" altLang="en-US" sz="80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下课</a:t>
            </a:r>
            <a:r>
              <a:rPr lang="en-US" altLang="zh-CN" sz="80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!</a:t>
            </a:r>
            <a:r>
              <a:rPr lang="zh-CN" altLang="en-US" sz="80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再见！  </a:t>
            </a:r>
            <a:r>
              <a:rPr lang="en-US" altLang="zh-CN" sz="8000" dirty="0" err="1">
                <a:solidFill>
                  <a:srgbClr val="317F13"/>
                </a:solidFill>
                <a:latin typeface="Calibri" charset="0"/>
                <a:ea typeface="Calibri" charset="0"/>
                <a:cs typeface="Calibri" charset="0"/>
              </a:rPr>
              <a:t>xià</a:t>
            </a:r>
            <a:r>
              <a:rPr lang="en-US" altLang="zh-CN" sz="8000" dirty="0">
                <a:solidFill>
                  <a:srgbClr val="317F13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8000" dirty="0" err="1">
                <a:solidFill>
                  <a:srgbClr val="317F13"/>
                </a:solidFill>
                <a:latin typeface="Calibri" charset="0"/>
                <a:ea typeface="Calibri" charset="0"/>
                <a:cs typeface="Calibri" charset="0"/>
              </a:rPr>
              <a:t>kè</a:t>
            </a:r>
            <a:r>
              <a:rPr lang="en-US" altLang="zh-CN" sz="8000" dirty="0">
                <a:solidFill>
                  <a:srgbClr val="317F13"/>
                </a:solidFill>
                <a:latin typeface="Calibri" charset="0"/>
                <a:ea typeface="Calibri" charset="0"/>
                <a:cs typeface="Calibri" charset="0"/>
              </a:rPr>
              <a:t>! </a:t>
            </a:r>
            <a:r>
              <a:rPr lang="en-US" altLang="zh-CN" sz="8000" dirty="0" err="1">
                <a:solidFill>
                  <a:srgbClr val="317F13"/>
                </a:solidFill>
                <a:latin typeface="Calibri" charset="0"/>
                <a:ea typeface="Calibri" charset="0"/>
                <a:cs typeface="Calibri" charset="0"/>
              </a:rPr>
              <a:t>zàijiàn</a:t>
            </a:r>
            <a:r>
              <a:rPr lang="en-US" altLang="zh-CN" sz="8000" dirty="0">
                <a:solidFill>
                  <a:srgbClr val="317F13"/>
                </a:solidFill>
                <a:ea typeface="宋体" pitchFamily="2" charset="-122"/>
              </a:rPr>
              <a:t>	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None/>
              <a:defRPr/>
            </a:pPr>
            <a:r>
              <a:rPr lang="en-US" altLang="zh-CN" sz="3600" dirty="0">
                <a:solidFill>
                  <a:srgbClr val="000000"/>
                </a:solidFill>
                <a:ea typeface="宋体" pitchFamily="2" charset="-122"/>
              </a:rPr>
              <a:t>*</a:t>
            </a:r>
            <a:r>
              <a:rPr lang="zh-CN" altLang="en-US" sz="7000" dirty="0">
                <a:solidFill>
                  <a:srgbClr val="000000"/>
                </a:solidFill>
                <a:latin typeface="KaiTi" charset="-122"/>
                <a:ea typeface="KaiTi" charset="-122"/>
                <a:cs typeface="KaiTi" charset="-122"/>
              </a:rPr>
              <a:t>值日生</a:t>
            </a:r>
            <a:r>
              <a:rPr lang="en-US" altLang="zh-CN" sz="4700" dirty="0">
                <a:solidFill>
                  <a:srgbClr val="000000"/>
                </a:solidFill>
                <a:ea typeface="宋体" pitchFamily="2" charset="-122"/>
              </a:rPr>
              <a:t>  </a:t>
            </a:r>
            <a:r>
              <a:rPr lang="en-US" altLang="zh-CN" sz="3600" dirty="0">
                <a:solidFill>
                  <a:srgbClr val="000000"/>
                </a:solidFill>
                <a:ea typeface="宋体" pitchFamily="2" charset="-122"/>
              </a:rPr>
              <a:t>	</a:t>
            </a:r>
            <a:r>
              <a:rPr lang="en-US" altLang="zh-CN" sz="4700" dirty="0" err="1">
                <a:solidFill>
                  <a:srgbClr val="000000"/>
                </a:solidFill>
                <a:ea typeface="宋体" pitchFamily="2" charset="-122"/>
              </a:rPr>
              <a:t>zhí</a:t>
            </a:r>
            <a:r>
              <a:rPr lang="en-US" altLang="zh-CN" sz="4700" dirty="0">
                <a:solidFill>
                  <a:srgbClr val="000000"/>
                </a:solidFill>
                <a:ea typeface="宋体" pitchFamily="2" charset="-122"/>
              </a:rPr>
              <a:t> </a:t>
            </a:r>
            <a:r>
              <a:rPr lang="en-US" altLang="zh-CN" sz="4700" dirty="0" err="1">
                <a:solidFill>
                  <a:srgbClr val="000000"/>
                </a:solidFill>
                <a:ea typeface="宋体" pitchFamily="2" charset="-122"/>
              </a:rPr>
              <a:t>rì</a:t>
            </a:r>
            <a:r>
              <a:rPr lang="en-US" altLang="zh-CN" sz="4700" dirty="0">
                <a:solidFill>
                  <a:srgbClr val="000000"/>
                </a:solidFill>
                <a:ea typeface="宋体" pitchFamily="2" charset="-122"/>
              </a:rPr>
              <a:t> </a:t>
            </a:r>
            <a:r>
              <a:rPr lang="en-US" altLang="zh-CN" sz="4700" dirty="0" err="1">
                <a:solidFill>
                  <a:srgbClr val="000000"/>
                </a:solidFill>
                <a:ea typeface="宋体" pitchFamily="2" charset="-122"/>
              </a:rPr>
              <a:t>shéng</a:t>
            </a:r>
            <a:r>
              <a:rPr lang="en-US" altLang="zh-CN" sz="4700" dirty="0">
                <a:solidFill>
                  <a:srgbClr val="000000"/>
                </a:solidFill>
                <a:ea typeface="宋体" pitchFamily="2" charset="-122"/>
              </a:rPr>
              <a:t>      </a:t>
            </a:r>
            <a:r>
              <a:rPr lang="en-US" altLang="zh-CN" sz="38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Student on duty	 </a:t>
            </a:r>
            <a:r>
              <a:rPr lang="en-US" altLang="zh-CN" sz="3800" dirty="0">
                <a:solidFill>
                  <a:srgbClr val="000000"/>
                </a:solidFill>
                <a:ea typeface="宋体" pitchFamily="2" charset="-122"/>
              </a:rPr>
              <a:t>	</a:t>
            </a:r>
            <a:endParaRPr lang="en-US" altLang="zh-CN" sz="3200" dirty="0">
              <a:solidFill>
                <a:srgbClr val="000000"/>
              </a:solidFill>
              <a:ea typeface="宋体" pitchFamily="2" charset="-122"/>
            </a:endParaRPr>
          </a:p>
          <a:p>
            <a:pPr algn="r">
              <a:buFont typeface="Wingdings" pitchFamily="2" charset="2"/>
              <a:buChar char="Ø"/>
              <a:defRPr/>
            </a:pPr>
            <a:endParaRPr lang="en-US" altLang="zh-CN" dirty="0">
              <a:ea typeface="宋体" pitchFamily="2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087" y="98131"/>
            <a:ext cx="992457" cy="99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ctrTitle"/>
          </p:nvPr>
        </p:nvSpPr>
        <p:spPr>
          <a:xfrm>
            <a:off x="0" y="14874"/>
            <a:ext cx="12115801" cy="117615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2800" dirty="0" err="1">
                <a:latin typeface="+mn-lt"/>
              </a:rPr>
              <a:t>Duì</a:t>
            </a:r>
            <a:r>
              <a:rPr lang="zh-CN" altLang="en-US" sz="2800" dirty="0">
                <a:latin typeface="+mn-lt"/>
              </a:rPr>
              <a:t>  </a:t>
            </a:r>
            <a:r>
              <a:rPr lang="en-US" sz="2800" dirty="0" err="1">
                <a:latin typeface="+mn-lt"/>
              </a:rPr>
              <a:t>huà</a:t>
            </a:r>
            <a:r>
              <a:rPr lang="en-US" sz="2800" dirty="0">
                <a:latin typeface="+mn-lt"/>
              </a:rPr>
              <a:t> </a:t>
            </a:r>
            <a:r>
              <a:rPr lang="zh-CN" altLang="en-US" sz="2800" dirty="0">
                <a:latin typeface="+mn-lt"/>
              </a:rPr>
              <a:t>       </a:t>
            </a:r>
            <a:r>
              <a:rPr lang="en-US" altLang="zh-CN" sz="2800" dirty="0">
                <a:latin typeface="+mn-lt"/>
              </a:rPr>
              <a:t>    </a:t>
            </a:r>
            <a:r>
              <a:rPr lang="zh-CN" altLang="en-US" sz="2800" dirty="0">
                <a:latin typeface="+mn-lt"/>
              </a:rPr>
              <a:t> </a:t>
            </a:r>
            <a:r>
              <a:rPr lang="en-US" altLang="zh-CN" sz="2800" dirty="0" err="1">
                <a:latin typeface="+mn-lt"/>
              </a:rPr>
              <a:t>dǎ</a:t>
            </a:r>
            <a:r>
              <a:rPr lang="en-US" altLang="zh-CN" sz="2800" dirty="0">
                <a:latin typeface="+mn-lt"/>
              </a:rPr>
              <a:t> </a:t>
            </a:r>
            <a:r>
              <a:rPr lang="en-US" altLang="zh-CN" sz="2800" dirty="0" err="1">
                <a:latin typeface="+mn-lt"/>
              </a:rPr>
              <a:t>diàn</a:t>
            </a:r>
            <a:r>
              <a:rPr lang="en-US" altLang="zh-CN" sz="2800" dirty="0">
                <a:latin typeface="+mn-lt"/>
              </a:rPr>
              <a:t> </a:t>
            </a:r>
            <a:r>
              <a:rPr lang="en-US" altLang="zh-CN" sz="2800" dirty="0" err="1">
                <a:latin typeface="+mn-lt"/>
              </a:rPr>
              <a:t>huà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qǐng</a:t>
            </a:r>
            <a:r>
              <a:rPr lang="en-US" sz="2800" dirty="0">
                <a:latin typeface="+mn-lt"/>
              </a:rPr>
              <a:t>        </a:t>
            </a:r>
            <a:r>
              <a:rPr lang="en-US" sz="2800" dirty="0" err="1">
                <a:latin typeface="+mn-lt"/>
              </a:rPr>
              <a:t>bāng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máng</a:t>
            </a:r>
            <a: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/>
            </a:r>
            <a:b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</a:br>
            <a:r>
              <a:rPr lang="zh-CN" altLang="en-US" sz="40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对</a:t>
            </a:r>
            <a:r>
              <a:rPr lang="zh-CN" altLang="en-US" sz="4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话二：打电话请朋友帮忙 </a:t>
            </a:r>
            <a:r>
              <a:rPr lang="en-US" altLang="zh-CN" sz="3200" kern="0" dirty="0">
                <a:solidFill>
                  <a:prstClr val="black"/>
                </a:solidFill>
                <a:latin typeface="+mn-lt"/>
                <a:ea typeface="KaiTi" charset="-122"/>
                <a:cs typeface="KaiTi" charset="-122"/>
              </a:rPr>
              <a:t>Calling A Friend for Help</a:t>
            </a:r>
            <a:endParaRPr lang="zh-CN" altLang="en-US" sz="3200" dirty="0">
              <a:latin typeface="+mn-lt"/>
              <a:ea typeface="DFKai-SB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192" y="241018"/>
            <a:ext cx="866210" cy="8662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431" y="1373202"/>
            <a:ext cx="6568938" cy="524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12290" y="2693259"/>
            <a:ext cx="11982538" cy="4035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sz="3600" dirty="0">
                <a:solidFill>
                  <a:srgbClr val="317F13"/>
                </a:solidFill>
                <a:ea typeface="Kaiti SC" charset="-122"/>
                <a:cs typeface="Kaiti SC" charset="-122"/>
              </a:rPr>
              <a:t>        </a:t>
            </a:r>
            <a:r>
              <a:rPr lang="en-US" sz="3200" dirty="0" err="1">
                <a:solidFill>
                  <a:srgbClr val="317F13"/>
                </a:solidFill>
                <a:ea typeface="Kaiti SC" charset="-122"/>
                <a:cs typeface="Kaiti SC" charset="-122"/>
              </a:rPr>
              <a:t>Wǒ</a:t>
            </a:r>
            <a:r>
              <a:rPr lang="en-US" sz="3200" dirty="0">
                <a:solidFill>
                  <a:srgbClr val="317F13"/>
                </a:solidFill>
                <a:ea typeface="Kaiti SC" charset="-122"/>
                <a:cs typeface="Kaiti SC" charset="-122"/>
              </a:rPr>
              <a:t> </a:t>
            </a:r>
            <a:r>
              <a:rPr lang="en-US" sz="3200" dirty="0" err="1">
                <a:solidFill>
                  <a:srgbClr val="317F13"/>
                </a:solidFill>
                <a:ea typeface="Kaiti SC" charset="-122"/>
                <a:cs typeface="Kaiti SC" charset="-122"/>
              </a:rPr>
              <a:t>yǒu</a:t>
            </a:r>
            <a:r>
              <a:rPr lang="en-US" sz="3200" dirty="0">
                <a:solidFill>
                  <a:srgbClr val="317F13"/>
                </a:solidFill>
                <a:ea typeface="Kaiti SC" charset="-122"/>
                <a:cs typeface="Kaiti SC" charset="-122"/>
              </a:rPr>
              <a:t> </a:t>
            </a:r>
            <a:r>
              <a:rPr lang="en-US" sz="3200" dirty="0" err="1">
                <a:solidFill>
                  <a:srgbClr val="317F13"/>
                </a:solidFill>
                <a:ea typeface="Kaiti SC" charset="-122"/>
                <a:cs typeface="Kaiti SC" charset="-122"/>
              </a:rPr>
              <a:t>liù</a:t>
            </a:r>
            <a:r>
              <a:rPr lang="en-US" sz="3200" dirty="0">
                <a:solidFill>
                  <a:srgbClr val="317F13"/>
                </a:solidFill>
                <a:ea typeface="Kaiti SC" charset="-122"/>
                <a:cs typeface="Kaiti SC" charset="-122"/>
              </a:rPr>
              <a:t> </a:t>
            </a:r>
            <a:r>
              <a:rPr lang="en-US" sz="3200" dirty="0" err="1">
                <a:solidFill>
                  <a:srgbClr val="317F13"/>
                </a:solidFill>
                <a:ea typeface="Kaiti SC" charset="-122"/>
                <a:cs typeface="Kaiti SC" charset="-122"/>
              </a:rPr>
              <a:t>jié</a:t>
            </a:r>
            <a:r>
              <a:rPr lang="en-US" sz="3200" dirty="0">
                <a:solidFill>
                  <a:srgbClr val="317F13"/>
                </a:solidFill>
                <a:ea typeface="Kaiti SC" charset="-122"/>
                <a:cs typeface="Kaiti SC" charset="-122"/>
              </a:rPr>
              <a:t> </a:t>
            </a:r>
            <a:r>
              <a:rPr lang="en-US" sz="3200" dirty="0" err="1">
                <a:solidFill>
                  <a:srgbClr val="317F13"/>
                </a:solidFill>
                <a:ea typeface="Kaiti SC" charset="-122"/>
                <a:cs typeface="Kaiti SC" charset="-122"/>
              </a:rPr>
              <a:t>kè</a:t>
            </a:r>
            <a:endParaRPr lang="en-US" altLang="zh-CN" sz="3200" dirty="0">
              <a:solidFill>
                <a:srgbClr val="317F13"/>
              </a:solidFill>
              <a:ea typeface="Kaiti SC" charset="-122"/>
              <a:cs typeface="Kaiti SC" charset="-122"/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我有六</a:t>
            </a: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节课</a:t>
            </a:r>
            <a:r>
              <a:rPr lang="zh-CN" altLang="en-US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。   </a:t>
            </a:r>
            <a:r>
              <a:rPr lang="en-US" altLang="zh-CN" sz="3600" dirty="0">
                <a:solidFill>
                  <a:srgbClr val="317F13"/>
                </a:solidFill>
                <a:ea typeface="Kaiti SC" charset="-122"/>
                <a:cs typeface="Kaiti SC" charset="-122"/>
              </a:rPr>
              <a:t>I have six classes.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3600" dirty="0">
                <a:solidFill>
                  <a:srgbClr val="317F13"/>
                </a:solidFill>
                <a:ea typeface="Kaiti SC" charset="-122"/>
                <a:cs typeface="Kaiti SC" charset="-122"/>
              </a:rPr>
              <a:t>          </a:t>
            </a:r>
            <a:r>
              <a:rPr lang="en-US" altLang="zh-CN" sz="3600" dirty="0" err="1">
                <a:solidFill>
                  <a:srgbClr val="317F13"/>
                </a:solidFill>
                <a:ea typeface="Kaiti SC" charset="-122"/>
                <a:cs typeface="Kaiti SC" charset="-122"/>
              </a:rPr>
              <a:t>dì</a:t>
            </a:r>
            <a:r>
              <a:rPr lang="en-US" altLang="zh-CN" sz="3600" dirty="0">
                <a:solidFill>
                  <a:srgbClr val="317F13"/>
                </a:solidFill>
                <a:ea typeface="Kaiti SC" charset="-122"/>
                <a:cs typeface="Kaiti SC" charset="-122"/>
              </a:rPr>
              <a:t> </a:t>
            </a:r>
            <a:r>
              <a:rPr lang="en-US" altLang="zh-CN" sz="3600" dirty="0" err="1">
                <a:solidFill>
                  <a:srgbClr val="317F13"/>
                </a:solidFill>
                <a:ea typeface="Kaiti SC" charset="-122"/>
                <a:cs typeface="Kaiti SC" charset="-122"/>
              </a:rPr>
              <a:t>yī</a:t>
            </a:r>
            <a:r>
              <a:rPr lang="en-US" altLang="zh-CN" sz="3600" dirty="0">
                <a:solidFill>
                  <a:srgbClr val="317F13"/>
                </a:solidFill>
                <a:ea typeface="Kaiti SC" charset="-122"/>
                <a:cs typeface="Kaiti SC" charset="-122"/>
              </a:rPr>
              <a:t> </a:t>
            </a:r>
            <a:r>
              <a:rPr lang="en-US" altLang="zh-CN" sz="3600" dirty="0" err="1">
                <a:solidFill>
                  <a:srgbClr val="317F13"/>
                </a:solidFill>
                <a:ea typeface="Kaiti SC" charset="-122"/>
                <a:cs typeface="Kaiti SC" charset="-122"/>
              </a:rPr>
              <a:t>kè</a:t>
            </a:r>
            <a:endParaRPr lang="en-US" altLang="zh-CN" sz="4800" dirty="0">
              <a:solidFill>
                <a:srgbClr val="317F13"/>
              </a:solidFill>
              <a:latin typeface="Kaiti SC" charset="-122"/>
              <a:ea typeface="Kaiti SC" charset="-122"/>
              <a:cs typeface="Kaiti SC" charset="-122"/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第一</a:t>
            </a:r>
            <a:r>
              <a:rPr lang="zh-CN" altLang="en-US" sz="4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课 </a:t>
            </a:r>
            <a:r>
              <a:rPr lang="en-US" altLang="zh-CN" sz="480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        </a:t>
            </a:r>
            <a:r>
              <a:rPr lang="en-US" altLang="zh-CN" sz="3600">
                <a:solidFill>
                  <a:srgbClr val="317F13"/>
                </a:solidFill>
                <a:ea typeface="Kaiti SC" charset="-122"/>
                <a:cs typeface="Kaiti SC" charset="-122"/>
              </a:rPr>
              <a:t>The </a:t>
            </a:r>
            <a:r>
              <a:rPr lang="en-US" altLang="zh-CN" sz="3600" dirty="0">
                <a:solidFill>
                  <a:srgbClr val="317F13"/>
                </a:solidFill>
                <a:ea typeface="Kaiti SC" charset="-122"/>
                <a:cs typeface="Kaiti SC" charset="-122"/>
              </a:rPr>
              <a:t>first lesson</a:t>
            </a:r>
          </a:p>
          <a:p>
            <a:pPr marL="0" lvl="4" indent="0">
              <a:lnSpc>
                <a:spcPct val="110000"/>
              </a:lnSpc>
              <a:spcBef>
                <a:spcPts val="0"/>
              </a:spcBef>
              <a:buClrTx/>
              <a:buNone/>
              <a:defRPr/>
            </a:pPr>
            <a:r>
              <a:rPr lang="en-US" sz="3600" dirty="0">
                <a:solidFill>
                  <a:srgbClr val="317F13"/>
                </a:solidFill>
                <a:ea typeface="Kaiti SC" charset="-122"/>
                <a:cs typeface="Kaiti SC" charset="-122"/>
              </a:rPr>
              <a:t>      </a:t>
            </a:r>
            <a:r>
              <a:rPr lang="en-US" sz="3200" dirty="0" err="1">
                <a:solidFill>
                  <a:srgbClr val="317F13"/>
                </a:solidFill>
                <a:ea typeface="Kaiti SC" charset="-122"/>
                <a:cs typeface="Kaiti SC" charset="-122"/>
              </a:rPr>
              <a:t>Zhè</a:t>
            </a:r>
            <a:r>
              <a:rPr lang="en-US" sz="3200" dirty="0">
                <a:solidFill>
                  <a:srgbClr val="317F13"/>
                </a:solidFill>
                <a:ea typeface="Kaiti SC" charset="-122"/>
                <a:cs typeface="Kaiti SC" charset="-122"/>
              </a:rPr>
              <a:t> </a:t>
            </a:r>
            <a:r>
              <a:rPr lang="en-US" sz="3200" dirty="0" err="1">
                <a:solidFill>
                  <a:srgbClr val="317F13"/>
                </a:solidFill>
                <a:ea typeface="Kaiti SC" charset="-122"/>
                <a:cs typeface="Kaiti SC" charset="-122"/>
              </a:rPr>
              <a:t>běn</a:t>
            </a:r>
            <a:r>
              <a:rPr lang="en-US" sz="3200" dirty="0">
                <a:solidFill>
                  <a:srgbClr val="317F13"/>
                </a:solidFill>
                <a:ea typeface="Kaiti SC" charset="-122"/>
                <a:cs typeface="Kaiti SC" charset="-122"/>
              </a:rPr>
              <a:t> </a:t>
            </a:r>
            <a:r>
              <a:rPr lang="en-US" sz="3200" dirty="0" err="1">
                <a:solidFill>
                  <a:srgbClr val="317F13"/>
                </a:solidFill>
                <a:ea typeface="Kaiti SC" charset="-122"/>
                <a:cs typeface="Kaiti SC" charset="-122"/>
              </a:rPr>
              <a:t>shū</a:t>
            </a:r>
            <a:r>
              <a:rPr lang="en-US" sz="3200" dirty="0">
                <a:solidFill>
                  <a:srgbClr val="317F13"/>
                </a:solidFill>
                <a:ea typeface="Kaiti SC" charset="-122"/>
                <a:cs typeface="Kaiti SC" charset="-122"/>
              </a:rPr>
              <a:t> </a:t>
            </a:r>
            <a:r>
              <a:rPr lang="en-US" sz="3200" dirty="0" err="1">
                <a:solidFill>
                  <a:srgbClr val="317F13"/>
                </a:solidFill>
                <a:ea typeface="Kaiti SC" charset="-122"/>
                <a:cs typeface="Kaiti SC" charset="-122"/>
              </a:rPr>
              <a:t>yǒu</a:t>
            </a:r>
            <a:r>
              <a:rPr lang="en-US" sz="3200" dirty="0">
                <a:solidFill>
                  <a:srgbClr val="317F13"/>
                </a:solidFill>
                <a:ea typeface="Kaiti SC" charset="-122"/>
                <a:cs typeface="Kaiti SC" charset="-122"/>
              </a:rPr>
              <a:t> </a:t>
            </a:r>
            <a:r>
              <a:rPr lang="en-US" sz="3200" dirty="0" err="1">
                <a:solidFill>
                  <a:srgbClr val="317F13"/>
                </a:solidFill>
                <a:ea typeface="Kaiti SC" charset="-122"/>
                <a:cs typeface="Kaiti SC" charset="-122"/>
              </a:rPr>
              <a:t>shí</a:t>
            </a:r>
            <a:r>
              <a:rPr lang="en-US" sz="3200" dirty="0">
                <a:solidFill>
                  <a:srgbClr val="317F13"/>
                </a:solidFill>
                <a:ea typeface="Kaiti SC" charset="-122"/>
                <a:cs typeface="Kaiti SC" charset="-122"/>
              </a:rPr>
              <a:t> </a:t>
            </a:r>
            <a:r>
              <a:rPr lang="en-US" sz="3200" dirty="0" err="1">
                <a:solidFill>
                  <a:srgbClr val="317F13"/>
                </a:solidFill>
                <a:ea typeface="Kaiti SC" charset="-122"/>
                <a:cs typeface="Kaiti SC" charset="-122"/>
              </a:rPr>
              <a:t>kè</a:t>
            </a:r>
            <a:endParaRPr lang="en-US" altLang="zh-CN" sz="3200" dirty="0">
              <a:solidFill>
                <a:srgbClr val="317F13"/>
              </a:solidFill>
              <a:ea typeface="Kaiti SC" charset="-122"/>
              <a:cs typeface="Kaiti SC" charset="-122"/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这本书有十</a:t>
            </a:r>
            <a:r>
              <a:rPr lang="zh-CN" altLang="en-US" sz="4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课</a:t>
            </a:r>
            <a:r>
              <a:rPr lang="zh-CN" altLang="en-US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。</a:t>
            </a:r>
            <a:r>
              <a:rPr lang="en-US" altLang="zh-CN" sz="3600" dirty="0">
                <a:solidFill>
                  <a:srgbClr val="317F13"/>
                </a:solidFill>
                <a:ea typeface="Kaiti SC" charset="-122"/>
                <a:cs typeface="Kaiti SC" charset="-122"/>
              </a:rPr>
              <a:t>There are ten lessons in this book.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3200" dirty="0">
              <a:solidFill>
                <a:srgbClr val="007935"/>
              </a:solidFill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62579" y="1378634"/>
            <a:ext cx="7155509" cy="215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zh-CN" altLang="en-US" sz="4800" dirty="0">
                <a:solidFill>
                  <a:srgbClr val="7030A0"/>
                </a:solidFill>
                <a:ea typeface="SimSun" panose="02010600030101010101" pitchFamily="2" charset="-122"/>
                <a:cs typeface="Kaiti SC" charset="-122"/>
              </a:rPr>
              <a:t>     </a:t>
            </a: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black">
          <a:xfrm>
            <a:off x="15119" y="9770"/>
            <a:ext cx="12176881" cy="116177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9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节</a:t>
            </a:r>
            <a:r>
              <a:rPr lang="zh-CN" altLang="en-US" sz="3300" dirty="0">
                <a:latin typeface="KaiTi" panose="02010609060101010101" pitchFamily="49" charset="-122"/>
                <a:ea typeface="KaiTi" panose="02010609060101010101" pitchFamily="49" charset="-122"/>
                <a:cs typeface="Calibri" charset="0"/>
              </a:rPr>
              <a:t> 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          </a:t>
            </a:r>
            <a:r>
              <a:rPr lang="en-US" altLang="zh-CN" sz="3300" dirty="0" err="1">
                <a:latin typeface="Calibri" charset="0"/>
                <a:ea typeface="Calibri" charset="0"/>
                <a:cs typeface="Calibri" charset="0"/>
              </a:rPr>
              <a:t>jié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zh-CN" altLang="en-US" sz="3300" dirty="0">
                <a:latin typeface="Calibri" charset="0"/>
                <a:ea typeface="Calibri" charset="0"/>
                <a:cs typeface="Calibri" charset="0"/>
              </a:rPr>
              <a:t>     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 measure word for class periods</a:t>
            </a:r>
            <a:r>
              <a:rPr lang="zh-CN" altLang="en-US" sz="3300" dirty="0">
                <a:latin typeface="Calibri" charset="0"/>
                <a:ea typeface="Calibri" charset="0"/>
                <a:cs typeface="Calibri" charset="0"/>
              </a:rPr>
              <a:t>   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      </a:t>
            </a:r>
            <a:endParaRPr lang="en-US" sz="33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467" y="141638"/>
            <a:ext cx="944777" cy="94477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 bwMode="black">
          <a:xfrm>
            <a:off x="15119" y="1199692"/>
            <a:ext cx="12176881" cy="116177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900" dirty="0">
                <a:latin typeface="KaiTi" panose="02010609060101010101" pitchFamily="49" charset="-122"/>
                <a:ea typeface="KaiTi" panose="02010609060101010101" pitchFamily="49" charset="-122"/>
              </a:rPr>
              <a:t>课</a:t>
            </a:r>
            <a:r>
              <a:rPr lang="zh-CN" altLang="en-US" sz="33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          </a:t>
            </a:r>
            <a:r>
              <a:rPr lang="en-US" altLang="zh-CN" sz="3300" dirty="0" err="1">
                <a:latin typeface="Calibri" charset="0"/>
                <a:ea typeface="Calibri" charset="0"/>
                <a:cs typeface="Calibri" charset="0"/>
              </a:rPr>
              <a:t>kè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zh-CN" altLang="en-US" sz="3300" dirty="0">
                <a:latin typeface="Calibri" charset="0"/>
                <a:ea typeface="Calibri" charset="0"/>
                <a:cs typeface="Calibri" charset="0"/>
              </a:rPr>
              <a:t>     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 (class; lesson)</a:t>
            </a:r>
            <a:r>
              <a:rPr lang="zh-CN" altLang="en-US" sz="3300" dirty="0">
                <a:latin typeface="Calibri" charset="0"/>
                <a:ea typeface="Calibri" charset="0"/>
                <a:cs typeface="Calibri" charset="0"/>
              </a:rPr>
              <a:t>   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      	     noun</a:t>
            </a:r>
            <a:endParaRPr lang="en-US" sz="33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031" y="1310764"/>
            <a:ext cx="905964" cy="90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2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79300" y="1722169"/>
            <a:ext cx="10767374" cy="4600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Q</a:t>
            </a:r>
            <a:r>
              <a:rPr lang="zh-CN" altLang="en-US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：</a:t>
            </a:r>
            <a:r>
              <a:rPr lang="zh-TW" altLang="en-US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你一天有</a:t>
            </a:r>
            <a:r>
              <a:rPr lang="zh-TW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几节课</a:t>
            </a:r>
            <a:r>
              <a:rPr lang="zh-CN" altLang="en-US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？</a:t>
            </a:r>
            <a:endParaRPr lang="en-US" altLang="zh-CN" sz="4800" dirty="0">
              <a:solidFill>
                <a:srgbClr val="317F13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sz="3200" dirty="0">
                <a:solidFill>
                  <a:srgbClr val="317F13"/>
                </a:solidFill>
                <a:ea typeface="Kaiti SC" charset="-122"/>
              </a:rPr>
              <a:t>           </a:t>
            </a:r>
            <a:r>
              <a:rPr lang="en-US" sz="3600" dirty="0" err="1">
                <a:solidFill>
                  <a:srgbClr val="317F13"/>
                </a:solidFill>
                <a:ea typeface="Kaiti SC" charset="-122"/>
              </a:rPr>
              <a:t>Nǐ</a:t>
            </a:r>
            <a:r>
              <a:rPr lang="en-US" sz="3600" dirty="0">
                <a:solidFill>
                  <a:srgbClr val="317F13"/>
                </a:solidFill>
                <a:ea typeface="Kaiti SC" charset="-122"/>
              </a:rPr>
              <a:t> </a:t>
            </a:r>
            <a:r>
              <a:rPr lang="en-US" sz="3600" dirty="0" err="1">
                <a:solidFill>
                  <a:srgbClr val="317F13"/>
                </a:solidFill>
                <a:ea typeface="Kaiti SC" charset="-122"/>
              </a:rPr>
              <a:t>yì</a:t>
            </a:r>
            <a:r>
              <a:rPr lang="en-US" sz="3600" dirty="0">
                <a:solidFill>
                  <a:srgbClr val="317F13"/>
                </a:solidFill>
                <a:ea typeface="Kaiti SC" charset="-122"/>
              </a:rPr>
              <a:t> </a:t>
            </a:r>
            <a:r>
              <a:rPr lang="en-US" sz="3600" dirty="0" err="1">
                <a:solidFill>
                  <a:srgbClr val="317F13"/>
                </a:solidFill>
                <a:ea typeface="Kaiti SC" charset="-122"/>
              </a:rPr>
              <a:t>tiān</a:t>
            </a:r>
            <a:r>
              <a:rPr lang="en-US" sz="3600" dirty="0">
                <a:solidFill>
                  <a:srgbClr val="317F13"/>
                </a:solidFill>
                <a:ea typeface="Kaiti SC" charset="-122"/>
              </a:rPr>
              <a:t> </a:t>
            </a:r>
            <a:r>
              <a:rPr lang="en-US" sz="3600" dirty="0" err="1">
                <a:solidFill>
                  <a:srgbClr val="317F13"/>
                </a:solidFill>
                <a:ea typeface="Kaiti SC" charset="-122"/>
              </a:rPr>
              <a:t>yǒu</a:t>
            </a:r>
            <a:r>
              <a:rPr lang="en-US" sz="3600" dirty="0">
                <a:solidFill>
                  <a:srgbClr val="317F13"/>
                </a:solidFill>
                <a:ea typeface="Kaiti SC" charset="-122"/>
              </a:rPr>
              <a:t> </a:t>
            </a:r>
            <a:r>
              <a:rPr lang="en-US" sz="3600" dirty="0" err="1">
                <a:solidFill>
                  <a:srgbClr val="317F13"/>
                </a:solidFill>
                <a:ea typeface="Kaiti SC" charset="-122"/>
              </a:rPr>
              <a:t>jǐ</a:t>
            </a:r>
            <a:r>
              <a:rPr lang="en-US" sz="3600" dirty="0">
                <a:solidFill>
                  <a:srgbClr val="317F13"/>
                </a:solidFill>
                <a:ea typeface="Kaiti SC" charset="-122"/>
              </a:rPr>
              <a:t> </a:t>
            </a:r>
            <a:r>
              <a:rPr lang="en-US" sz="3600" dirty="0" err="1">
                <a:solidFill>
                  <a:srgbClr val="317F13"/>
                </a:solidFill>
                <a:ea typeface="Kaiti SC" charset="-122"/>
              </a:rPr>
              <a:t>jié</a:t>
            </a:r>
            <a:r>
              <a:rPr lang="en-US" sz="3600" dirty="0">
                <a:solidFill>
                  <a:srgbClr val="317F13"/>
                </a:solidFill>
                <a:ea typeface="Kaiti SC" charset="-122"/>
              </a:rPr>
              <a:t> </a:t>
            </a:r>
            <a:r>
              <a:rPr lang="en-US" sz="3600" dirty="0" err="1">
                <a:solidFill>
                  <a:srgbClr val="317F13"/>
                </a:solidFill>
                <a:ea typeface="Kaiti SC" charset="-122"/>
              </a:rPr>
              <a:t>kè</a:t>
            </a:r>
            <a:endParaRPr lang="en-US" sz="3600" dirty="0">
              <a:solidFill>
                <a:srgbClr val="317F13"/>
              </a:solidFill>
              <a:ea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3600" dirty="0">
                <a:solidFill>
                  <a:srgbClr val="317F13"/>
                </a:solidFill>
                <a:ea typeface="Kaiti SC" charset="-122"/>
              </a:rPr>
              <a:t>          </a:t>
            </a:r>
            <a:r>
              <a:rPr lang="en-US" altLang="zh-CN" sz="3200" dirty="0">
                <a:solidFill>
                  <a:srgbClr val="317F13"/>
                </a:solidFill>
                <a:latin typeface="Calibri" panose="020F0502020204030204" pitchFamily="34" charset="0"/>
                <a:ea typeface="Kaiti SC" charset="-122"/>
                <a:cs typeface="Calibri" panose="020F0502020204030204" pitchFamily="34" charset="0"/>
              </a:rPr>
              <a:t>How many (periods of) classes do you have a day?</a:t>
            </a:r>
            <a:endParaRPr lang="en-US" altLang="zh-CN" sz="3200" dirty="0">
              <a:solidFill>
                <a:srgbClr val="317F13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317F13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A</a:t>
            </a:r>
            <a:r>
              <a:rPr lang="zh-CN" altLang="en-US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：我</a:t>
            </a:r>
            <a:r>
              <a:rPr lang="zh-TW" altLang="en-US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一天</a:t>
            </a:r>
            <a:r>
              <a:rPr lang="zh-CN" altLang="en-US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有</a:t>
            </a: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六节课</a:t>
            </a:r>
            <a:r>
              <a:rPr lang="zh-CN" altLang="en-US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。 </a:t>
            </a:r>
            <a:endParaRPr lang="en-US" altLang="zh-CN" sz="4800" dirty="0">
              <a:solidFill>
                <a:srgbClr val="317F13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zh-CN" altLang="en-US" sz="3200" dirty="0">
                <a:solidFill>
                  <a:srgbClr val="317F13"/>
                </a:solidFill>
                <a:ea typeface="Kaiti SC" charset="-122"/>
                <a:cs typeface="Kaiti SC" charset="-122"/>
              </a:rPr>
              <a:t>            </a:t>
            </a:r>
            <a:r>
              <a:rPr lang="en-US" sz="3200" dirty="0" err="1">
                <a:solidFill>
                  <a:srgbClr val="317F13"/>
                </a:solidFill>
                <a:ea typeface="Kaiti SC" charset="-122"/>
                <a:cs typeface="Kaiti SC" charset="-122"/>
              </a:rPr>
              <a:t>Wǒ</a:t>
            </a:r>
            <a:r>
              <a:rPr lang="en-US" sz="3200" dirty="0">
                <a:solidFill>
                  <a:srgbClr val="317F13"/>
                </a:solidFill>
                <a:ea typeface="Kaiti SC" charset="-122"/>
                <a:cs typeface="Kaiti SC" charset="-122"/>
              </a:rPr>
              <a:t> </a:t>
            </a:r>
            <a:r>
              <a:rPr lang="en-US" sz="3200" dirty="0" err="1">
                <a:solidFill>
                  <a:srgbClr val="317F13"/>
                </a:solidFill>
                <a:ea typeface="Kaiti SC" charset="-122"/>
              </a:rPr>
              <a:t>yì</a:t>
            </a:r>
            <a:r>
              <a:rPr lang="en-US" sz="3200" dirty="0">
                <a:solidFill>
                  <a:srgbClr val="317F13"/>
                </a:solidFill>
                <a:ea typeface="Kaiti SC" charset="-122"/>
              </a:rPr>
              <a:t> </a:t>
            </a:r>
            <a:r>
              <a:rPr lang="en-US" sz="3200" dirty="0" err="1">
                <a:solidFill>
                  <a:srgbClr val="317F13"/>
                </a:solidFill>
                <a:ea typeface="Kaiti SC" charset="-122"/>
                <a:cs typeface="Kaiti SC" charset="-122"/>
              </a:rPr>
              <a:t>tiān</a:t>
            </a:r>
            <a:r>
              <a:rPr lang="en-US" sz="3200" dirty="0">
                <a:solidFill>
                  <a:srgbClr val="317F13"/>
                </a:solidFill>
                <a:ea typeface="Kaiti SC" charset="-122"/>
                <a:cs typeface="Kaiti SC" charset="-122"/>
              </a:rPr>
              <a:t> </a:t>
            </a:r>
            <a:r>
              <a:rPr lang="en-US" sz="3200" dirty="0" err="1">
                <a:solidFill>
                  <a:srgbClr val="317F13"/>
                </a:solidFill>
                <a:ea typeface="Kaiti SC" charset="-122"/>
                <a:cs typeface="Kaiti SC" charset="-122"/>
              </a:rPr>
              <a:t>yǒu</a:t>
            </a:r>
            <a:r>
              <a:rPr lang="en-US" sz="3200" dirty="0">
                <a:solidFill>
                  <a:srgbClr val="317F13"/>
                </a:solidFill>
                <a:ea typeface="Kaiti SC" charset="-122"/>
                <a:cs typeface="Kaiti SC" charset="-122"/>
              </a:rPr>
              <a:t> </a:t>
            </a:r>
            <a:r>
              <a:rPr lang="en-US" sz="3200" dirty="0" err="1">
                <a:solidFill>
                  <a:srgbClr val="317F13"/>
                </a:solidFill>
                <a:ea typeface="Kaiti SC" charset="-122"/>
                <a:cs typeface="Kaiti SC" charset="-122"/>
              </a:rPr>
              <a:t>liù</a:t>
            </a:r>
            <a:r>
              <a:rPr lang="en-US" sz="3200" dirty="0">
                <a:solidFill>
                  <a:srgbClr val="317F13"/>
                </a:solidFill>
                <a:ea typeface="Kaiti SC" charset="-122"/>
                <a:cs typeface="Kaiti SC" charset="-122"/>
              </a:rPr>
              <a:t> </a:t>
            </a:r>
            <a:r>
              <a:rPr lang="en-US" sz="3200" dirty="0" err="1">
                <a:solidFill>
                  <a:srgbClr val="317F13"/>
                </a:solidFill>
                <a:ea typeface="Kaiti SC" charset="-122"/>
                <a:cs typeface="Kaiti SC" charset="-122"/>
              </a:rPr>
              <a:t>jié</a:t>
            </a:r>
            <a:r>
              <a:rPr lang="en-US" sz="3200" dirty="0">
                <a:solidFill>
                  <a:srgbClr val="317F13"/>
                </a:solidFill>
                <a:ea typeface="Kaiti SC" charset="-122"/>
                <a:cs typeface="Kaiti SC" charset="-122"/>
              </a:rPr>
              <a:t> </a:t>
            </a:r>
            <a:r>
              <a:rPr lang="en-US" sz="3200" dirty="0" err="1">
                <a:solidFill>
                  <a:srgbClr val="317F13"/>
                </a:solidFill>
                <a:ea typeface="Kaiti SC" charset="-122"/>
                <a:cs typeface="Kaiti SC" charset="-122"/>
              </a:rPr>
              <a:t>kè</a:t>
            </a:r>
            <a:r>
              <a:rPr lang="en-US" sz="3200" dirty="0">
                <a:solidFill>
                  <a:srgbClr val="317F13"/>
                </a:solidFill>
                <a:ea typeface="Kaiti SC" charset="-122"/>
                <a:cs typeface="Kaiti SC" charset="-122"/>
              </a:rPr>
              <a:t> 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3200" dirty="0">
                <a:solidFill>
                  <a:srgbClr val="317F13"/>
                </a:solidFill>
                <a:ea typeface="Kaiti SC" charset="-122"/>
              </a:rPr>
              <a:t>	</a:t>
            </a:r>
            <a:r>
              <a:rPr lang="zh-CN" altLang="en-US" sz="3200" dirty="0">
                <a:solidFill>
                  <a:srgbClr val="317F13"/>
                </a:solidFill>
                <a:ea typeface="Kaiti SC" charset="-122"/>
              </a:rPr>
              <a:t>  </a:t>
            </a:r>
            <a:r>
              <a:rPr lang="en-US" altLang="zh-CN" sz="3200" dirty="0">
                <a:solidFill>
                  <a:srgbClr val="317F13"/>
                </a:solidFill>
                <a:ea typeface="Kaiti SC" charset="-122"/>
              </a:rPr>
              <a:t>I have six periods of classes a day.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3200" dirty="0">
              <a:solidFill>
                <a:srgbClr val="007935"/>
              </a:solidFill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62579" y="1378634"/>
            <a:ext cx="7155509" cy="215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zh-CN" altLang="en-US" sz="4800" dirty="0">
                <a:solidFill>
                  <a:srgbClr val="7030A0"/>
                </a:solidFill>
                <a:ea typeface="SimSun" panose="02010600030101010101" pitchFamily="2" charset="-122"/>
                <a:cs typeface="Kaiti SC" charset="-122"/>
              </a:rPr>
              <a:t>     </a:t>
            </a: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89388CE-4DB9-0243-901A-5DA7DAAE0A86}"/>
              </a:ext>
            </a:extLst>
          </p:cNvPr>
          <p:cNvSpPr txBox="1">
            <a:spLocks/>
          </p:cNvSpPr>
          <p:nvPr/>
        </p:nvSpPr>
        <p:spPr bwMode="black">
          <a:xfrm>
            <a:off x="0" y="0"/>
            <a:ext cx="12176881" cy="116177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9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节</a:t>
            </a:r>
            <a:r>
              <a:rPr lang="zh-CN" altLang="en-US" sz="3300" dirty="0">
                <a:latin typeface="KaiTi" panose="02010609060101010101" pitchFamily="49" charset="-122"/>
                <a:ea typeface="KaiTi" panose="02010609060101010101" pitchFamily="49" charset="-122"/>
                <a:cs typeface="Calibri" charset="0"/>
              </a:rPr>
              <a:t> 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          </a:t>
            </a:r>
            <a:r>
              <a:rPr lang="en-US" altLang="zh-CN" sz="3300" dirty="0" err="1">
                <a:latin typeface="Calibri" charset="0"/>
                <a:ea typeface="Calibri" charset="0"/>
                <a:cs typeface="Calibri" charset="0"/>
              </a:rPr>
              <a:t>jié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zh-CN" altLang="en-US" sz="3300" dirty="0">
                <a:latin typeface="Calibri" charset="0"/>
                <a:ea typeface="Calibri" charset="0"/>
                <a:cs typeface="Calibri" charset="0"/>
              </a:rPr>
              <a:t>     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 measure word for class periods</a:t>
            </a:r>
            <a:r>
              <a:rPr lang="zh-CN" altLang="en-US" sz="3300" dirty="0">
                <a:latin typeface="Calibri" charset="0"/>
                <a:ea typeface="Calibri" charset="0"/>
                <a:cs typeface="Calibri" charset="0"/>
              </a:rPr>
              <a:t>   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      </a:t>
            </a:r>
            <a:endParaRPr lang="en-US" sz="33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8A951C-BFE1-1247-BDBE-2B5AF3DBF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467" y="141638"/>
            <a:ext cx="944777" cy="94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8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3174" y="1167319"/>
            <a:ext cx="10767374" cy="58933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Q</a:t>
            </a:r>
            <a:r>
              <a:rPr lang="zh-CN" altLang="en-US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：</a:t>
            </a:r>
            <a:r>
              <a:rPr lang="zh-TW" altLang="en-US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你今天有</a:t>
            </a:r>
            <a:r>
              <a:rPr lang="zh-TW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几节课</a:t>
            </a:r>
            <a:r>
              <a:rPr lang="zh-CN" altLang="en-US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？</a:t>
            </a:r>
            <a:endParaRPr lang="en-US" altLang="zh-CN" sz="4800" dirty="0">
              <a:solidFill>
                <a:srgbClr val="317F13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en-US" sz="3200" dirty="0">
                <a:solidFill>
                  <a:srgbClr val="317F13"/>
                </a:solidFill>
                <a:ea typeface="Kaiti SC" charset="-122"/>
              </a:rPr>
              <a:t>           </a:t>
            </a:r>
            <a:r>
              <a:rPr lang="en-US" sz="3600" dirty="0" err="1">
                <a:solidFill>
                  <a:srgbClr val="317F13"/>
                </a:solidFill>
                <a:ea typeface="Kaiti SC" charset="-122"/>
              </a:rPr>
              <a:t>Nǐ</a:t>
            </a:r>
            <a:r>
              <a:rPr lang="en-US" sz="3600" dirty="0">
                <a:solidFill>
                  <a:srgbClr val="317F13"/>
                </a:solidFill>
                <a:ea typeface="Kaiti SC" charset="-122"/>
              </a:rPr>
              <a:t> </a:t>
            </a:r>
            <a:r>
              <a:rPr lang="en-US" sz="3600" dirty="0" err="1">
                <a:solidFill>
                  <a:srgbClr val="317F13"/>
                </a:solidFill>
                <a:ea typeface="Kaiti SC" charset="-122"/>
              </a:rPr>
              <a:t>jīntiān</a:t>
            </a:r>
            <a:r>
              <a:rPr lang="en-US" sz="3600" dirty="0">
                <a:solidFill>
                  <a:srgbClr val="317F13"/>
                </a:solidFill>
                <a:ea typeface="Kaiti SC" charset="-122"/>
              </a:rPr>
              <a:t> </a:t>
            </a:r>
            <a:r>
              <a:rPr lang="en-US" sz="3600" dirty="0" err="1">
                <a:solidFill>
                  <a:srgbClr val="317F13"/>
                </a:solidFill>
                <a:ea typeface="Kaiti SC" charset="-122"/>
              </a:rPr>
              <a:t>yǒu</a:t>
            </a:r>
            <a:r>
              <a:rPr lang="en-US" sz="3600" dirty="0">
                <a:solidFill>
                  <a:srgbClr val="317F13"/>
                </a:solidFill>
                <a:ea typeface="Kaiti SC" charset="-122"/>
              </a:rPr>
              <a:t> </a:t>
            </a:r>
            <a:r>
              <a:rPr lang="en-US" sz="3600" dirty="0" err="1">
                <a:solidFill>
                  <a:srgbClr val="317F13"/>
                </a:solidFill>
                <a:ea typeface="Kaiti SC" charset="-122"/>
              </a:rPr>
              <a:t>jǐ</a:t>
            </a:r>
            <a:r>
              <a:rPr lang="en-US" sz="3600" dirty="0">
                <a:solidFill>
                  <a:srgbClr val="317F13"/>
                </a:solidFill>
                <a:ea typeface="Kaiti SC" charset="-122"/>
              </a:rPr>
              <a:t> </a:t>
            </a:r>
            <a:r>
              <a:rPr lang="en-US" sz="3600" dirty="0" err="1">
                <a:solidFill>
                  <a:srgbClr val="317F13"/>
                </a:solidFill>
                <a:ea typeface="Kaiti SC" charset="-122"/>
              </a:rPr>
              <a:t>jié</a:t>
            </a:r>
            <a:r>
              <a:rPr lang="en-US" sz="3600" dirty="0">
                <a:solidFill>
                  <a:srgbClr val="317F13"/>
                </a:solidFill>
                <a:ea typeface="Kaiti SC" charset="-122"/>
              </a:rPr>
              <a:t> </a:t>
            </a:r>
            <a:r>
              <a:rPr lang="en-US" sz="3600" dirty="0" err="1">
                <a:solidFill>
                  <a:srgbClr val="317F13"/>
                </a:solidFill>
                <a:ea typeface="Kaiti SC" charset="-122"/>
              </a:rPr>
              <a:t>kè</a:t>
            </a:r>
            <a:endParaRPr lang="en-US" sz="3600" dirty="0">
              <a:solidFill>
                <a:srgbClr val="317F13"/>
              </a:solidFill>
              <a:ea typeface="Kaiti SC" charset="-122"/>
            </a:endParaRP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en-US" altLang="zh-CN" sz="3600" dirty="0">
                <a:solidFill>
                  <a:srgbClr val="317F13"/>
                </a:solidFill>
                <a:ea typeface="Kaiti SC" charset="-122"/>
              </a:rPr>
              <a:t>          </a:t>
            </a:r>
            <a:r>
              <a:rPr lang="en-US" altLang="zh-CN" sz="3200" dirty="0">
                <a:solidFill>
                  <a:srgbClr val="317F13"/>
                </a:solidFill>
                <a:latin typeface="Calibri" panose="020F0502020204030204" pitchFamily="34" charset="0"/>
                <a:ea typeface="Kaiti SC" charset="-122"/>
                <a:cs typeface="Calibri" panose="020F0502020204030204" pitchFamily="34" charset="0"/>
              </a:rPr>
              <a:t>How many (periods of) classes do you have today?</a:t>
            </a:r>
            <a:endParaRPr lang="en-US" altLang="zh-CN" sz="3200" dirty="0">
              <a:solidFill>
                <a:srgbClr val="317F13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317F13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685800" lvl="4" indent="-68580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A: </a:t>
            </a:r>
            <a:r>
              <a:rPr lang="zh-CN" altLang="en-US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</a:t>
            </a:r>
            <a:r>
              <a:rPr lang="zh-TW" altLang="en-US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今天</a:t>
            </a:r>
            <a:r>
              <a:rPr lang="zh-CN" altLang="en-US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有六</a:t>
            </a: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节课</a:t>
            </a:r>
            <a:r>
              <a:rPr lang="zh-CN" altLang="en-US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。</a:t>
            </a:r>
            <a:endParaRPr lang="en-US" altLang="zh-CN" sz="4800" dirty="0">
              <a:solidFill>
                <a:srgbClr val="317F13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en-US" sz="3700" dirty="0">
                <a:solidFill>
                  <a:srgbClr val="317F13"/>
                </a:solidFill>
                <a:ea typeface="Kaiti SC" charset="-122"/>
              </a:rPr>
              <a:t>         </a:t>
            </a:r>
            <a:r>
              <a:rPr lang="en-US" sz="3700" dirty="0" err="1">
                <a:solidFill>
                  <a:srgbClr val="317F13"/>
                </a:solidFill>
                <a:ea typeface="Kaiti SC" charset="-122"/>
              </a:rPr>
              <a:t>Wǒ</a:t>
            </a:r>
            <a:r>
              <a:rPr lang="en-US" sz="3700" dirty="0">
                <a:solidFill>
                  <a:srgbClr val="317F13"/>
                </a:solidFill>
                <a:ea typeface="Kaiti SC" charset="-122"/>
              </a:rPr>
              <a:t> </a:t>
            </a:r>
            <a:r>
              <a:rPr lang="en-US" sz="3700" dirty="0" err="1">
                <a:solidFill>
                  <a:srgbClr val="317F13"/>
                </a:solidFill>
                <a:ea typeface="Kaiti SC" charset="-122"/>
              </a:rPr>
              <a:t>jīntiān</a:t>
            </a:r>
            <a:r>
              <a:rPr lang="en-US" sz="3700" dirty="0">
                <a:solidFill>
                  <a:srgbClr val="317F13"/>
                </a:solidFill>
                <a:ea typeface="Kaiti SC" charset="-122"/>
              </a:rPr>
              <a:t> </a:t>
            </a:r>
            <a:r>
              <a:rPr lang="en-US" sz="3700" dirty="0" err="1">
                <a:solidFill>
                  <a:srgbClr val="317F13"/>
                </a:solidFill>
                <a:ea typeface="Kaiti SC" charset="-122"/>
              </a:rPr>
              <a:t>yǒu</a:t>
            </a:r>
            <a:r>
              <a:rPr lang="en-US" sz="3700" dirty="0">
                <a:solidFill>
                  <a:srgbClr val="317F13"/>
                </a:solidFill>
                <a:ea typeface="Kaiti SC" charset="-122"/>
              </a:rPr>
              <a:t> </a:t>
            </a:r>
            <a:r>
              <a:rPr lang="en-US" sz="3700" dirty="0" err="1">
                <a:solidFill>
                  <a:srgbClr val="317F13"/>
                </a:solidFill>
                <a:ea typeface="Kaiti SC" charset="-122"/>
              </a:rPr>
              <a:t>liù</a:t>
            </a:r>
            <a:r>
              <a:rPr lang="en-US" sz="3700" dirty="0">
                <a:solidFill>
                  <a:srgbClr val="317F13"/>
                </a:solidFill>
                <a:ea typeface="Kaiti SC" charset="-122"/>
              </a:rPr>
              <a:t> </a:t>
            </a:r>
            <a:r>
              <a:rPr lang="en-US" sz="3700" dirty="0" err="1">
                <a:solidFill>
                  <a:srgbClr val="317F13"/>
                </a:solidFill>
                <a:ea typeface="Kaiti SC" charset="-122"/>
              </a:rPr>
              <a:t>jié</a:t>
            </a:r>
            <a:r>
              <a:rPr lang="en-US" sz="3700" dirty="0">
                <a:solidFill>
                  <a:srgbClr val="317F13"/>
                </a:solidFill>
                <a:ea typeface="Kaiti SC" charset="-122"/>
              </a:rPr>
              <a:t> </a:t>
            </a:r>
            <a:r>
              <a:rPr lang="en-US" sz="3700" dirty="0" err="1">
                <a:solidFill>
                  <a:srgbClr val="317F13"/>
                </a:solidFill>
                <a:ea typeface="Kaiti SC" charset="-122"/>
              </a:rPr>
              <a:t>kè</a:t>
            </a:r>
            <a:r>
              <a:rPr lang="zh-CN" altLang="en-US" sz="3700" dirty="0">
                <a:solidFill>
                  <a:srgbClr val="317F13"/>
                </a:solidFill>
                <a:ea typeface="Kaiti SC" charset="-122"/>
              </a:rPr>
              <a:t>   </a:t>
            </a:r>
            <a:endParaRPr lang="en-US" altLang="zh-CN" sz="3700" dirty="0">
              <a:solidFill>
                <a:srgbClr val="317F13"/>
              </a:solidFill>
              <a:ea typeface="Kaiti SC" charset="-122"/>
            </a:endParaRP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en-US" altLang="zh-CN" sz="3700" dirty="0">
                <a:solidFill>
                  <a:srgbClr val="317F13"/>
                </a:solidFill>
                <a:ea typeface="Kaiti SC" charset="-122"/>
              </a:rPr>
              <a:t>         I have six classes today .</a:t>
            </a: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317F13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A</a:t>
            </a:r>
            <a:r>
              <a:rPr lang="zh-CN" altLang="en-US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：我</a:t>
            </a:r>
            <a:r>
              <a:rPr lang="zh-TW" altLang="en-US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今天</a:t>
            </a:r>
            <a:r>
              <a:rPr lang="zh-CN" altLang="en-US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有</a:t>
            </a:r>
            <a:r>
              <a:rPr lang="zh-TW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七</a:t>
            </a: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节课</a:t>
            </a:r>
            <a:r>
              <a:rPr lang="zh-CN" altLang="en-US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。 </a:t>
            </a:r>
            <a:endParaRPr lang="en-US" altLang="zh-CN" sz="4800" dirty="0">
              <a:solidFill>
                <a:srgbClr val="317F13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zh-CN" altLang="en-US" sz="3200" dirty="0">
                <a:solidFill>
                  <a:srgbClr val="317F13"/>
                </a:solidFill>
                <a:ea typeface="Kaiti SC" charset="-122"/>
                <a:cs typeface="Kaiti SC" charset="-122"/>
              </a:rPr>
              <a:t>            </a:t>
            </a:r>
            <a:r>
              <a:rPr lang="en-US" sz="3700" dirty="0" err="1">
                <a:solidFill>
                  <a:srgbClr val="317F13"/>
                </a:solidFill>
                <a:ea typeface="Kaiti SC" charset="-122"/>
              </a:rPr>
              <a:t>Wǒ</a:t>
            </a:r>
            <a:r>
              <a:rPr lang="en-US" sz="3700" dirty="0">
                <a:solidFill>
                  <a:srgbClr val="317F13"/>
                </a:solidFill>
                <a:ea typeface="Kaiti SC" charset="-122"/>
              </a:rPr>
              <a:t> </a:t>
            </a:r>
            <a:r>
              <a:rPr lang="en-US" sz="3700" dirty="0" err="1">
                <a:solidFill>
                  <a:srgbClr val="317F13"/>
                </a:solidFill>
                <a:ea typeface="Kaiti SC" charset="-122"/>
              </a:rPr>
              <a:t>jīntiān</a:t>
            </a:r>
            <a:r>
              <a:rPr lang="en-US" sz="3700" dirty="0">
                <a:solidFill>
                  <a:srgbClr val="317F13"/>
                </a:solidFill>
                <a:ea typeface="Kaiti SC" charset="-122"/>
              </a:rPr>
              <a:t> </a:t>
            </a:r>
            <a:r>
              <a:rPr lang="en-US" sz="3700" dirty="0" err="1">
                <a:solidFill>
                  <a:srgbClr val="317F13"/>
                </a:solidFill>
                <a:ea typeface="Kaiti SC" charset="-122"/>
              </a:rPr>
              <a:t>yǒu</a:t>
            </a:r>
            <a:r>
              <a:rPr lang="en-US" sz="3700" dirty="0">
                <a:solidFill>
                  <a:srgbClr val="317F13"/>
                </a:solidFill>
                <a:ea typeface="Kaiti SC" charset="-122"/>
              </a:rPr>
              <a:t> </a:t>
            </a:r>
            <a:r>
              <a:rPr lang="en-US" sz="3700" dirty="0" err="1">
                <a:solidFill>
                  <a:srgbClr val="317F13"/>
                </a:solidFill>
                <a:ea typeface="Kaiti SC" charset="-122"/>
              </a:rPr>
              <a:t>qī</a:t>
            </a:r>
            <a:r>
              <a:rPr lang="en-US" sz="3700" dirty="0">
                <a:solidFill>
                  <a:srgbClr val="317F13"/>
                </a:solidFill>
                <a:ea typeface="Kaiti SC" charset="-122"/>
              </a:rPr>
              <a:t> </a:t>
            </a:r>
            <a:r>
              <a:rPr lang="en-US" sz="3700" dirty="0" err="1">
                <a:solidFill>
                  <a:srgbClr val="317F13"/>
                </a:solidFill>
                <a:ea typeface="Kaiti SC" charset="-122"/>
              </a:rPr>
              <a:t>jié</a:t>
            </a:r>
            <a:r>
              <a:rPr lang="en-US" sz="3700" dirty="0">
                <a:solidFill>
                  <a:srgbClr val="317F13"/>
                </a:solidFill>
                <a:ea typeface="Kaiti SC" charset="-122"/>
              </a:rPr>
              <a:t> </a:t>
            </a:r>
            <a:r>
              <a:rPr lang="en-US" sz="3700" dirty="0" err="1">
                <a:solidFill>
                  <a:srgbClr val="317F13"/>
                </a:solidFill>
                <a:ea typeface="Kaiti SC" charset="-122"/>
              </a:rPr>
              <a:t>kè</a:t>
            </a:r>
            <a:r>
              <a:rPr lang="en-US" sz="3700" dirty="0">
                <a:solidFill>
                  <a:srgbClr val="317F13"/>
                </a:solidFill>
                <a:ea typeface="Kaiti SC" charset="-122"/>
              </a:rPr>
              <a:t> </a:t>
            </a: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en-US" altLang="zh-CN" sz="3700" dirty="0">
                <a:solidFill>
                  <a:srgbClr val="317F13"/>
                </a:solidFill>
                <a:ea typeface="Kaiti SC" charset="-122"/>
              </a:rPr>
              <a:t>           I have seven periods of classes today.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3200" dirty="0">
              <a:solidFill>
                <a:srgbClr val="007935"/>
              </a:solidFill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62579" y="1378634"/>
            <a:ext cx="7155509" cy="215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zh-CN" altLang="en-US" sz="4800" dirty="0">
                <a:solidFill>
                  <a:srgbClr val="7030A0"/>
                </a:solidFill>
                <a:ea typeface="SimSun" panose="02010600030101010101" pitchFamily="2" charset="-122"/>
                <a:cs typeface="Kaiti SC" charset="-122"/>
              </a:rPr>
              <a:t>     </a:t>
            </a: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2DA9AE-E75A-AB4B-ADD5-550877661FDD}"/>
              </a:ext>
            </a:extLst>
          </p:cNvPr>
          <p:cNvSpPr txBox="1">
            <a:spLocks/>
          </p:cNvSpPr>
          <p:nvPr/>
        </p:nvSpPr>
        <p:spPr bwMode="black">
          <a:xfrm>
            <a:off x="0" y="0"/>
            <a:ext cx="12176881" cy="94477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3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节</a:t>
            </a:r>
            <a:r>
              <a:rPr lang="zh-CN" altLang="en-US" sz="5300" dirty="0">
                <a:latin typeface="KaiTi" panose="02010609060101010101" pitchFamily="49" charset="-122"/>
                <a:ea typeface="KaiTi" panose="02010609060101010101" pitchFamily="49" charset="-122"/>
                <a:cs typeface="Calibri" charset="0"/>
              </a:rPr>
              <a:t> 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          </a:t>
            </a:r>
            <a:r>
              <a:rPr lang="en-US" altLang="zh-CN" sz="3300" dirty="0" err="1">
                <a:latin typeface="Calibri" charset="0"/>
                <a:ea typeface="Calibri" charset="0"/>
                <a:cs typeface="Calibri" charset="0"/>
              </a:rPr>
              <a:t>jié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zh-CN" altLang="en-US" sz="3300" dirty="0">
                <a:latin typeface="Calibri" charset="0"/>
                <a:ea typeface="Calibri" charset="0"/>
                <a:cs typeface="Calibri" charset="0"/>
              </a:rPr>
              <a:t>     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 measure word for class periods</a:t>
            </a:r>
            <a:r>
              <a:rPr lang="zh-CN" altLang="en-US" sz="3300" dirty="0">
                <a:latin typeface="Calibri" charset="0"/>
                <a:ea typeface="Calibri" charset="0"/>
                <a:cs typeface="Calibri" charset="0"/>
              </a:rPr>
              <a:t>   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      </a:t>
            </a:r>
            <a:endParaRPr lang="en-US" sz="33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16A4C8-C61B-BF4C-9A03-48965229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174" y="141639"/>
            <a:ext cx="745070" cy="74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4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10998" y="26057"/>
            <a:ext cx="12151775" cy="86065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4E8F00"/>
                </a:solidFill>
                <a:latin typeface="Calibri" panose="020F0502020204030204" pitchFamily="34" charset="0"/>
                <a:ea typeface="宋体" charset="-122"/>
                <a:cs typeface="Calibri" panose="020F0502020204030204" pitchFamily="34" charset="0"/>
              </a:rPr>
              <a:t>A prefix indicating ordinal numbers</a:t>
            </a:r>
            <a:endParaRPr lang="zh-CN" altLang="en-US" dirty="0">
              <a:solidFill>
                <a:srgbClr val="4E8F00"/>
              </a:solidFill>
              <a:latin typeface="Calibri" panose="020F0502020204030204" pitchFamily="34" charset="0"/>
              <a:ea typeface="宋体" charset="-122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4259" y="1829279"/>
            <a:ext cx="2845014" cy="271549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60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第</a:t>
            </a:r>
            <a:r>
              <a:rPr lang="zh-CN" altLang="en-US" sz="60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 </a:t>
            </a:r>
            <a:endParaRPr lang="en-US" altLang="zh-CN" sz="6000" dirty="0">
              <a:solidFill>
                <a:srgbClr val="FF0000"/>
              </a:solidFill>
              <a:latin typeface="KaiTi" charset="-122"/>
              <a:ea typeface="KaiTi" charset="-122"/>
              <a:cs typeface="KaiTi" charset="-122"/>
            </a:endParaRPr>
          </a:p>
          <a:p>
            <a:pPr marL="0" indent="0">
              <a:buNone/>
            </a:pPr>
            <a:r>
              <a:rPr lang="en-US" altLang="zh-CN" sz="4000" dirty="0">
                <a:ea typeface="宋体" charset="-122"/>
              </a:rPr>
              <a:t> </a:t>
            </a:r>
            <a:r>
              <a:rPr lang="en-US" altLang="zh-CN" sz="4000" dirty="0" err="1">
                <a:ea typeface="宋体" charset="-122"/>
              </a:rPr>
              <a:t>dì</a:t>
            </a:r>
            <a:r>
              <a:rPr lang="en-US" altLang="zh-CN" sz="4000" dirty="0">
                <a:ea typeface="宋体" charset="-122"/>
              </a:rPr>
              <a:t> </a:t>
            </a:r>
          </a:p>
          <a:p>
            <a:r>
              <a:rPr lang="en-US" altLang="zh-CN" dirty="0">
                <a:ea typeface="宋体" charset="-122"/>
              </a:rPr>
              <a:t>prefix</a:t>
            </a:r>
            <a:endParaRPr lang="zh-CN" altLang="en-US" dirty="0">
              <a:ea typeface="宋体" charset="-122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198" y="1745669"/>
            <a:ext cx="2731928" cy="2882717"/>
          </a:xfr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6051" y="4873864"/>
            <a:ext cx="11768022" cy="166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kern="0" dirty="0" err="1">
                <a:latin typeface="KaiTi" charset="-122"/>
                <a:ea typeface="KaiTi" charset="-122"/>
                <a:cs typeface="KaiTi" charset="-122"/>
              </a:rPr>
              <a:t>基數</a:t>
            </a:r>
            <a:r>
              <a:rPr lang="en-US" sz="3200" kern="0" dirty="0" err="1">
                <a:latin typeface="Calibri" charset="0"/>
                <a:ea typeface="Calibri" charset="0"/>
                <a:cs typeface="Calibri" charset="0"/>
              </a:rPr>
              <a:t>（Cardinal</a:t>
            </a:r>
            <a:r>
              <a:rPr lang="en-US" sz="3200" kern="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kern="0" dirty="0" err="1">
                <a:latin typeface="Calibri" charset="0"/>
                <a:ea typeface="Calibri" charset="0"/>
                <a:cs typeface="Calibri" charset="0"/>
              </a:rPr>
              <a:t>number）</a:t>
            </a:r>
            <a:r>
              <a:rPr lang="en-US" sz="4000" kern="0" dirty="0" err="1">
                <a:latin typeface="KaiTi" charset="-122"/>
                <a:ea typeface="KaiTi" charset="-122"/>
                <a:cs typeface="KaiTi" charset="-122"/>
              </a:rPr>
              <a:t>一</a:t>
            </a:r>
            <a:r>
              <a:rPr lang="en-US" sz="4000" kern="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zh-CN" altLang="en-US" sz="4000" kern="0" dirty="0">
                <a:latin typeface="Calibri" charset="0"/>
                <a:ea typeface="Calibri" charset="0"/>
                <a:cs typeface="Calibri" charset="0"/>
              </a:rPr>
              <a:t>、</a:t>
            </a:r>
            <a:r>
              <a:rPr lang="en-US" sz="4000" kern="0" dirty="0">
                <a:latin typeface="KaiTi" charset="-122"/>
                <a:ea typeface="KaiTi" charset="-122"/>
                <a:cs typeface="KaiTi" charset="-122"/>
              </a:rPr>
              <a:t>二</a:t>
            </a:r>
            <a:r>
              <a:rPr lang="zh-CN" altLang="en-US" sz="4000" kern="0" dirty="0">
                <a:latin typeface="KaiTi" charset="-122"/>
                <a:ea typeface="KaiTi" charset="-122"/>
                <a:cs typeface="KaiTi" charset="-122"/>
              </a:rPr>
              <a:t>、三 </a:t>
            </a:r>
            <a:r>
              <a:rPr lang="en-US" sz="3600" kern="0" dirty="0">
                <a:latin typeface="Calibri" charset="0"/>
                <a:ea typeface="Calibri" charset="0"/>
                <a:cs typeface="Calibri" charset="0"/>
              </a:rPr>
              <a:t>one, two, three . . . </a:t>
            </a:r>
          </a:p>
          <a:p>
            <a:r>
              <a:rPr lang="en-US" kern="0" dirty="0" err="1">
                <a:latin typeface="KaiTi" charset="-122"/>
                <a:ea typeface="KaiTi" charset="-122"/>
                <a:cs typeface="KaiTi" charset="-122"/>
              </a:rPr>
              <a:t>序數</a:t>
            </a:r>
            <a:r>
              <a:rPr lang="en-US" sz="3200" kern="0" dirty="0" err="1">
                <a:latin typeface="Calibri" charset="0"/>
                <a:ea typeface="Calibri" charset="0"/>
                <a:cs typeface="Calibri" charset="0"/>
              </a:rPr>
              <a:t>（Ordinal</a:t>
            </a:r>
            <a:r>
              <a:rPr lang="en-US" sz="3200" kern="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kern="0" dirty="0" err="1">
                <a:latin typeface="Calibri" charset="0"/>
                <a:ea typeface="Calibri" charset="0"/>
                <a:cs typeface="Calibri" charset="0"/>
              </a:rPr>
              <a:t>number）</a:t>
            </a:r>
            <a:r>
              <a:rPr lang="en-US" sz="3200" kern="0" dirty="0" err="1">
                <a:latin typeface="KaiTi" charset="-122"/>
                <a:ea typeface="KaiTi" charset="-122"/>
                <a:cs typeface="KaiTi" charset="-122"/>
              </a:rPr>
              <a:t>第一</a:t>
            </a:r>
            <a:r>
              <a:rPr lang="zh-CN" altLang="en-US" sz="3200" kern="0" dirty="0">
                <a:latin typeface="KaiTi" charset="-122"/>
                <a:ea typeface="KaiTi" charset="-122"/>
                <a:cs typeface="KaiTi" charset="-122"/>
              </a:rPr>
              <a:t> 、</a:t>
            </a:r>
            <a:r>
              <a:rPr lang="en-US" sz="3200" kern="0" dirty="0">
                <a:latin typeface="KaiTi" charset="-122"/>
                <a:ea typeface="KaiTi" charset="-122"/>
                <a:cs typeface="KaiTi" charset="-122"/>
              </a:rPr>
              <a:t>第二</a:t>
            </a:r>
            <a:r>
              <a:rPr lang="zh-CN" altLang="en-US" sz="3200" kern="0" dirty="0">
                <a:latin typeface="KaiTi" charset="-122"/>
                <a:ea typeface="KaiTi" charset="-122"/>
                <a:cs typeface="KaiTi" charset="-122"/>
              </a:rPr>
              <a:t>、</a:t>
            </a:r>
            <a:r>
              <a:rPr lang="en-US" sz="3200" kern="0" dirty="0">
                <a:latin typeface="KaiTi" charset="-122"/>
                <a:ea typeface="KaiTi" charset="-122"/>
                <a:cs typeface="KaiTi" charset="-122"/>
              </a:rPr>
              <a:t>第</a:t>
            </a:r>
            <a:r>
              <a:rPr lang="zh-CN" altLang="en-US" sz="3200" kern="0" dirty="0">
                <a:latin typeface="KaiTi" charset="-122"/>
                <a:ea typeface="KaiTi" charset="-122"/>
                <a:cs typeface="KaiTi" charset="-122"/>
              </a:rPr>
              <a:t>三 </a:t>
            </a:r>
            <a:r>
              <a:rPr lang="en-US" sz="3200" kern="0" dirty="0" err="1">
                <a:latin typeface="Calibri" charset="0"/>
                <a:ea typeface="Calibri" charset="0"/>
                <a:cs typeface="Calibri" charset="0"/>
              </a:rPr>
              <a:t>first，second</a:t>
            </a:r>
            <a:r>
              <a:rPr lang="en-US" sz="3200" kern="0" dirty="0">
                <a:latin typeface="Calibri" charset="0"/>
                <a:ea typeface="Calibri" charset="0"/>
                <a:cs typeface="Calibri" charset="0"/>
              </a:rPr>
              <a:t>, third. </a:t>
            </a:r>
            <a:endParaRPr lang="zh-CN" altLang="en-US" sz="3200" kern="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2895BC-7E98-7D43-B61E-1117EFE33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174" y="141639"/>
            <a:ext cx="745070" cy="74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8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12290" y="2568556"/>
            <a:ext cx="11982538" cy="4035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sz="4000" dirty="0">
                <a:solidFill>
                  <a:srgbClr val="007935"/>
                </a:solidFill>
              </a:rPr>
              <a:t>        </a:t>
            </a:r>
            <a:r>
              <a:rPr lang="en-US" sz="4000" dirty="0" err="1">
                <a:solidFill>
                  <a:srgbClr val="007935"/>
                </a:solidFill>
              </a:rPr>
              <a:t>Nǐ</a:t>
            </a:r>
            <a:r>
              <a:rPr lang="en-US" sz="4000" dirty="0">
                <a:solidFill>
                  <a:srgbClr val="007935"/>
                </a:solidFill>
              </a:rPr>
              <a:t> de </a:t>
            </a:r>
            <a:r>
              <a:rPr lang="en-US" sz="4000" dirty="0" err="1">
                <a:solidFill>
                  <a:srgbClr val="007935"/>
                </a:solidFill>
              </a:rPr>
              <a:t>dì</a:t>
            </a:r>
            <a:r>
              <a:rPr lang="en-US" sz="4000" dirty="0">
                <a:solidFill>
                  <a:srgbClr val="007935"/>
                </a:solidFill>
              </a:rPr>
              <a:t> </a:t>
            </a:r>
            <a:r>
              <a:rPr lang="en-US" sz="4000" dirty="0" err="1">
                <a:solidFill>
                  <a:srgbClr val="007935"/>
                </a:solidFill>
              </a:rPr>
              <a:t>yī</a:t>
            </a:r>
            <a:r>
              <a:rPr lang="en-US" sz="4000" dirty="0">
                <a:solidFill>
                  <a:srgbClr val="007935"/>
                </a:solidFill>
              </a:rPr>
              <a:t> </a:t>
            </a:r>
            <a:r>
              <a:rPr lang="en-US" sz="4000" dirty="0" err="1">
                <a:solidFill>
                  <a:srgbClr val="007935"/>
                </a:solidFill>
              </a:rPr>
              <a:t>jié</a:t>
            </a:r>
            <a:r>
              <a:rPr lang="en-US" sz="4000" dirty="0">
                <a:solidFill>
                  <a:srgbClr val="007935"/>
                </a:solidFill>
              </a:rPr>
              <a:t> </a:t>
            </a:r>
            <a:r>
              <a:rPr lang="en-US" sz="4000" dirty="0" err="1">
                <a:solidFill>
                  <a:srgbClr val="007935"/>
                </a:solidFill>
              </a:rPr>
              <a:t>kè</a:t>
            </a:r>
            <a:r>
              <a:rPr lang="en-US" sz="4000" dirty="0">
                <a:solidFill>
                  <a:srgbClr val="007935"/>
                </a:solidFill>
              </a:rPr>
              <a:t> </a:t>
            </a:r>
            <a:r>
              <a:rPr lang="en-US" sz="4000" dirty="0" err="1">
                <a:solidFill>
                  <a:srgbClr val="007935"/>
                </a:solidFill>
              </a:rPr>
              <a:t>shì</a:t>
            </a:r>
            <a:r>
              <a:rPr lang="en-US" sz="4000" dirty="0">
                <a:solidFill>
                  <a:srgbClr val="007935"/>
                </a:solidFill>
              </a:rPr>
              <a:t> </a:t>
            </a:r>
            <a:r>
              <a:rPr lang="en-US" sz="4000" dirty="0" err="1">
                <a:solidFill>
                  <a:srgbClr val="007935"/>
                </a:solidFill>
              </a:rPr>
              <a:t>shénme</a:t>
            </a:r>
            <a:r>
              <a:rPr lang="en-US" sz="4000" dirty="0">
                <a:solidFill>
                  <a:srgbClr val="007935"/>
                </a:solidFill>
              </a:rPr>
              <a:t> </a:t>
            </a:r>
            <a:r>
              <a:rPr lang="en-US" sz="4000" dirty="0" err="1">
                <a:solidFill>
                  <a:srgbClr val="007935"/>
                </a:solidFill>
              </a:rPr>
              <a:t>kè</a:t>
            </a:r>
            <a:endParaRPr lang="en-US" altLang="zh-CN" sz="4000" dirty="0">
              <a:solidFill>
                <a:srgbClr val="007935"/>
              </a:solidFill>
              <a:ea typeface="Kaiti SC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Q1:</a:t>
            </a:r>
            <a:r>
              <a:rPr lang="zh-CN" altLang="en-US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你的第一节课是</a:t>
            </a:r>
            <a:r>
              <a:rPr lang="zh-CN" altLang="en-US" sz="4800" u="sng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什么</a:t>
            </a:r>
            <a:r>
              <a:rPr lang="zh-CN" altLang="en-US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课？</a:t>
            </a:r>
            <a:endParaRPr lang="en-US" altLang="zh-CN" sz="4800" dirty="0">
              <a:solidFill>
                <a:srgbClr val="317F13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317F13"/>
                </a:solidFill>
                <a:ea typeface="Kaiti SC" charset="-122"/>
                <a:cs typeface="Kaiti SC" charset="-122"/>
              </a:rPr>
              <a:t>      </a:t>
            </a:r>
            <a:r>
              <a:rPr lang="en-US" altLang="zh-CN" sz="4000" dirty="0">
                <a:solidFill>
                  <a:srgbClr val="317F13"/>
                </a:solidFill>
                <a:ea typeface="Kaiti SC" charset="-122"/>
                <a:cs typeface="Kaiti SC" charset="-122"/>
              </a:rPr>
              <a:t>What is your first class?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1200" dirty="0">
              <a:solidFill>
                <a:srgbClr val="317F13"/>
              </a:solidFill>
              <a:ea typeface="Kaiti SC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A2:</a:t>
            </a:r>
            <a:r>
              <a:rPr lang="zh-CN" altLang="en-US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我的第一节课是</a:t>
            </a:r>
            <a:r>
              <a:rPr lang="zh-CN" altLang="en-US" sz="4800" u="sng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英文</a:t>
            </a:r>
            <a:r>
              <a:rPr lang="zh-CN" altLang="en-US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课。</a:t>
            </a:r>
            <a:endParaRPr lang="en-US" altLang="zh-CN" sz="4800" dirty="0">
              <a:solidFill>
                <a:srgbClr val="317F13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317F13"/>
                </a:solidFill>
                <a:ea typeface="Kaiti SC" charset="-122"/>
                <a:cs typeface="Kaiti SC" charset="-122"/>
              </a:rPr>
              <a:t>      </a:t>
            </a:r>
            <a:r>
              <a:rPr lang="en-US" altLang="zh-CN" sz="4000" dirty="0">
                <a:solidFill>
                  <a:srgbClr val="317F13"/>
                </a:solidFill>
                <a:ea typeface="Kaiti SC" charset="-122"/>
                <a:cs typeface="Kaiti SC" charset="-122"/>
              </a:rPr>
              <a:t>My first period class is English Literature.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935"/>
              </a:solidFill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62579" y="1378634"/>
            <a:ext cx="7155509" cy="215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zh-CN" altLang="en-US" sz="4800" dirty="0">
                <a:solidFill>
                  <a:srgbClr val="7030A0"/>
                </a:solidFill>
                <a:ea typeface="SimSun" panose="02010600030101010101" pitchFamily="2" charset="-122"/>
                <a:cs typeface="Kaiti SC" charset="-122"/>
              </a:rPr>
              <a:t>     </a:t>
            </a: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black">
          <a:xfrm>
            <a:off x="15119" y="9770"/>
            <a:ext cx="12176881" cy="116177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9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节</a:t>
            </a:r>
            <a:r>
              <a:rPr lang="zh-CN" altLang="en-US" sz="3300" dirty="0">
                <a:latin typeface="KaiTi" panose="02010609060101010101" pitchFamily="49" charset="-122"/>
                <a:ea typeface="KaiTi" panose="02010609060101010101" pitchFamily="49" charset="-122"/>
                <a:cs typeface="Calibri" charset="0"/>
              </a:rPr>
              <a:t> 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          </a:t>
            </a:r>
            <a:r>
              <a:rPr lang="en-US" altLang="zh-CN" sz="3300" dirty="0" err="1">
                <a:latin typeface="Calibri" charset="0"/>
                <a:ea typeface="Calibri" charset="0"/>
                <a:cs typeface="Calibri" charset="0"/>
              </a:rPr>
              <a:t>jié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zh-CN" altLang="en-US" sz="3300" dirty="0">
                <a:latin typeface="Calibri" charset="0"/>
                <a:ea typeface="Calibri" charset="0"/>
                <a:cs typeface="Calibri" charset="0"/>
              </a:rPr>
              <a:t>     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 measure word for class periods</a:t>
            </a:r>
            <a:r>
              <a:rPr lang="zh-CN" altLang="en-US" sz="3300" dirty="0">
                <a:latin typeface="Calibri" charset="0"/>
                <a:ea typeface="Calibri" charset="0"/>
                <a:cs typeface="Calibri" charset="0"/>
              </a:rPr>
              <a:t>   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      </a:t>
            </a:r>
            <a:endParaRPr lang="en-US" sz="33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467" y="141638"/>
            <a:ext cx="944777" cy="94477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 bwMode="black">
          <a:xfrm>
            <a:off x="15119" y="1199692"/>
            <a:ext cx="12176881" cy="116177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900" dirty="0">
                <a:latin typeface="KaiTi" panose="02010609060101010101" pitchFamily="49" charset="-122"/>
                <a:ea typeface="KaiTi" panose="02010609060101010101" pitchFamily="49" charset="-122"/>
              </a:rPr>
              <a:t>课</a:t>
            </a:r>
            <a:r>
              <a:rPr lang="zh-CN" altLang="en-US" sz="33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          </a:t>
            </a:r>
            <a:r>
              <a:rPr lang="en-US" altLang="zh-CN" sz="3300" dirty="0" err="1">
                <a:latin typeface="Calibri" charset="0"/>
                <a:ea typeface="Calibri" charset="0"/>
                <a:cs typeface="Calibri" charset="0"/>
              </a:rPr>
              <a:t>kè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zh-CN" altLang="en-US" sz="3300" dirty="0">
                <a:latin typeface="Calibri" charset="0"/>
                <a:ea typeface="Calibri" charset="0"/>
                <a:cs typeface="Calibri" charset="0"/>
              </a:rPr>
              <a:t>     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 (class; lesson)</a:t>
            </a:r>
            <a:r>
              <a:rPr lang="zh-CN" altLang="en-US" sz="3300" dirty="0">
                <a:latin typeface="Calibri" charset="0"/>
                <a:ea typeface="Calibri" charset="0"/>
                <a:cs typeface="Calibri" charset="0"/>
              </a:rPr>
              <a:t>   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      	     noun</a:t>
            </a:r>
            <a:endParaRPr lang="en-US" sz="33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39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951" y="3767470"/>
            <a:ext cx="10055514" cy="2954005"/>
          </a:xfrm>
        </p:spPr>
        <p:txBody>
          <a:bodyPr>
            <a:noAutofit/>
          </a:bodyPr>
          <a:lstStyle/>
          <a:p>
            <a:r>
              <a:rPr lang="zh-TW" altLang="en-US" sz="5400" dirty="0">
                <a:solidFill>
                  <a:schemeClr val="accent5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我们今</a:t>
            </a:r>
            <a:r>
              <a:rPr lang="zh-TW" altLang="en-US" sz="5400" dirty="0" smtClean="0">
                <a:solidFill>
                  <a:schemeClr val="accent5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天</a:t>
            </a:r>
            <a:r>
              <a:rPr lang="zh-CN" altLang="en-US" sz="5400" dirty="0" smtClean="0">
                <a:solidFill>
                  <a:schemeClr val="accent5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有</a:t>
            </a:r>
            <a:r>
              <a:rPr lang="zh-TW" altLang="en-US" sz="5400" dirty="0" smtClean="0">
                <a:solidFill>
                  <a:schemeClr val="accent5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</a:t>
            </a:r>
            <a:r>
              <a:rPr lang="zh-TW" altLang="en-US" sz="5400" dirty="0">
                <a:solidFill>
                  <a:schemeClr val="accent5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个</a:t>
            </a:r>
            <a:r>
              <a:rPr lang="zh-TW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中文考试</a:t>
            </a:r>
            <a:r>
              <a:rPr lang="zh-CN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。</a:t>
            </a:r>
            <a:endParaRPr lang="en-US" altLang="zh-CN" sz="54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r>
              <a:rPr lang="zh-TW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考试时间</a:t>
            </a:r>
            <a:r>
              <a:rPr lang="zh-CN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、</a:t>
            </a:r>
            <a:r>
              <a:rPr lang="zh-TW" altLang="en-US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期中</a:t>
            </a:r>
            <a:r>
              <a:rPr lang="zh-TW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考</a:t>
            </a:r>
            <a:r>
              <a:rPr lang="zh-CN" altLang="en-US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、</a:t>
            </a:r>
            <a:r>
              <a:rPr lang="zh-TW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期末考</a:t>
            </a:r>
            <a:endParaRPr lang="en-US" altLang="zh-CN" sz="54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52CE-A059-4DD2-9772-068A95E268B8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" y="0"/>
            <a:ext cx="12191999" cy="10113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>
              <a:lnSpc>
                <a:spcPct val="100000"/>
              </a:lnSpc>
              <a:spcBef>
                <a:spcPts val="0"/>
              </a:spcBef>
            </a:pPr>
            <a:r>
              <a:rPr lang="zh-TW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考试</a:t>
            </a:r>
            <a:r>
              <a:rPr lang="zh-CN" altLang="en-US" sz="3600" dirty="0">
                <a:latin typeface="+mn-lt"/>
                <a:ea typeface="SimSun" pitchFamily="2" charset="-122"/>
              </a:rPr>
              <a:t> </a:t>
            </a:r>
            <a:r>
              <a:rPr lang="en-US" altLang="zh-CN" sz="3600" dirty="0">
                <a:latin typeface="+mn-lt"/>
                <a:ea typeface="SimSun" pitchFamily="2" charset="-122"/>
              </a:rPr>
              <a:t>   </a:t>
            </a:r>
            <a:r>
              <a:rPr lang="en-US" altLang="zh-CN" sz="3200" dirty="0" err="1">
                <a:latin typeface="+mn-lt"/>
                <a:ea typeface="SimSun" pitchFamily="2" charset="-122"/>
              </a:rPr>
              <a:t>kǎoshì</a:t>
            </a:r>
            <a:r>
              <a:rPr lang="en-US" altLang="zh-CN" sz="3200" dirty="0">
                <a:latin typeface="+mn-lt"/>
                <a:ea typeface="SimSun" pitchFamily="2" charset="-122"/>
              </a:rPr>
              <a:t>     (To give or take a test; test</a:t>
            </a: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)      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vo</a:t>
            </a: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/noun</a:t>
            </a:r>
            <a:endParaRPr lang="en-US" sz="3200" dirty="0">
              <a:solidFill>
                <a:prstClr val="black"/>
              </a:solidFill>
              <a:latin typeface="+mn-lt"/>
              <a:ea typeface="SimSun" pitchFamily="2" charset="-122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618" y="67840"/>
            <a:ext cx="803564" cy="803564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CF811D8A-B97B-794D-91CB-C8634C276BD7}"/>
              </a:ext>
            </a:extLst>
          </p:cNvPr>
          <p:cNvSpPr txBox="1">
            <a:spLocks noChangeArrowheads="1"/>
          </p:cNvSpPr>
          <p:nvPr/>
        </p:nvSpPr>
        <p:spPr>
          <a:xfrm>
            <a:off x="1" y="1011382"/>
            <a:ext cx="12191999" cy="10113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>
              <a:lnSpc>
                <a:spcPct val="100000"/>
              </a:lnSpc>
              <a:spcBef>
                <a:spcPts val="0"/>
              </a:spcBef>
            </a:pPr>
            <a:r>
              <a:rPr lang="zh-TW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考</a:t>
            </a:r>
            <a:r>
              <a:rPr lang="en-US" altLang="zh-TW" sz="5400" dirty="0"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CN" altLang="en-US" sz="3600" dirty="0">
                <a:latin typeface="+mn-lt"/>
                <a:ea typeface="SimSun" pitchFamily="2" charset="-122"/>
              </a:rPr>
              <a:t> </a:t>
            </a:r>
            <a:r>
              <a:rPr lang="en-US" altLang="zh-CN" sz="3600" dirty="0">
                <a:latin typeface="+mn-lt"/>
                <a:ea typeface="SimSun" pitchFamily="2" charset="-122"/>
              </a:rPr>
              <a:t>   </a:t>
            </a:r>
            <a:r>
              <a:rPr lang="en-US" altLang="zh-CN" sz="3200" dirty="0" err="1">
                <a:latin typeface="+mn-lt"/>
                <a:ea typeface="SimSun" pitchFamily="2" charset="-122"/>
              </a:rPr>
              <a:t>kǎo</a:t>
            </a:r>
            <a:r>
              <a:rPr lang="en-US" altLang="zh-CN" sz="3200" dirty="0">
                <a:latin typeface="+mn-lt"/>
                <a:ea typeface="SimSun" pitchFamily="2" charset="-122"/>
              </a:rPr>
              <a:t>          (To give or take a test; test</a:t>
            </a: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)       verb</a:t>
            </a:r>
            <a:endParaRPr lang="en-US" sz="3200" dirty="0">
              <a:solidFill>
                <a:prstClr val="black"/>
              </a:solidFill>
              <a:latin typeface="+mn-lt"/>
              <a:ea typeface="SimSun" pitchFamily="2" charset="-122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A32DD97-0405-2846-93A7-0860296B9909}"/>
              </a:ext>
            </a:extLst>
          </p:cNvPr>
          <p:cNvSpPr txBox="1">
            <a:spLocks noChangeArrowheads="1"/>
          </p:cNvSpPr>
          <p:nvPr/>
        </p:nvSpPr>
        <p:spPr>
          <a:xfrm>
            <a:off x="13064" y="2053022"/>
            <a:ext cx="12191999" cy="10113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>
              <a:lnSpc>
                <a:spcPct val="100000"/>
              </a:lnSpc>
              <a:spcBef>
                <a:spcPts val="0"/>
              </a:spcBef>
            </a:pPr>
            <a:r>
              <a:rPr lang="zh-TW" altLang="en-US" sz="5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试</a:t>
            </a:r>
            <a:r>
              <a:rPr lang="en-US" altLang="zh-TW" sz="5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		</a:t>
            </a:r>
            <a:r>
              <a:rPr lang="en-US" altLang="zh-CN" sz="3200" dirty="0" err="1" smtClean="0">
                <a:latin typeface="+mn-lt"/>
                <a:ea typeface="SimSun" pitchFamily="2" charset="-122"/>
              </a:rPr>
              <a:t>shì</a:t>
            </a:r>
            <a:r>
              <a:rPr lang="en-US" altLang="zh-CN" sz="3200" dirty="0" smtClean="0">
                <a:latin typeface="+mn-lt"/>
                <a:ea typeface="SimSun" pitchFamily="2" charset="-122"/>
              </a:rPr>
              <a:t>          </a:t>
            </a:r>
            <a:r>
              <a:rPr lang="en-US" altLang="zh-CN" sz="3200" dirty="0">
                <a:latin typeface="+mn-lt"/>
                <a:ea typeface="SimSun" pitchFamily="2" charset="-122"/>
              </a:rPr>
              <a:t>(test; to try; to experiment</a:t>
            </a: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)       noun/verb</a:t>
            </a:r>
            <a:endParaRPr lang="en-US" sz="3200" dirty="0">
              <a:solidFill>
                <a:prstClr val="black"/>
              </a:solidFill>
              <a:latin typeface="+mn-lt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7641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15118" y="19908"/>
            <a:ext cx="12176881" cy="116177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9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考试</a:t>
            </a:r>
            <a:r>
              <a:rPr lang="en-US" altLang="zh-CN" sz="4900" dirty="0"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altLang="zh-CN" sz="3100" dirty="0" err="1">
                <a:latin typeface="Calibri" charset="0"/>
                <a:ea typeface="Calibri" charset="0"/>
                <a:cs typeface="Calibri" charset="0"/>
              </a:rPr>
              <a:t>kǎoshì</a:t>
            </a:r>
            <a:r>
              <a:rPr lang="en-US" altLang="zh-CN" sz="3100" dirty="0">
                <a:latin typeface="Calibri" charset="0"/>
                <a:ea typeface="Calibri" charset="0"/>
                <a:cs typeface="Calibri" charset="0"/>
              </a:rPr>
              <a:t>     (quiz; test; exam)</a:t>
            </a:r>
            <a:r>
              <a:rPr lang="zh-CN" altLang="en-US" sz="3100" dirty="0">
                <a:latin typeface="Calibri" charset="0"/>
                <a:ea typeface="Calibri" charset="0"/>
                <a:cs typeface="Calibri" charset="0"/>
              </a:rPr>
              <a:t>   </a:t>
            </a:r>
            <a:r>
              <a:rPr lang="en-US" altLang="zh-CN" sz="3100" dirty="0" err="1">
                <a:latin typeface="Calibri" charset="0"/>
                <a:ea typeface="Calibri" charset="0"/>
                <a:cs typeface="Calibri" charset="0"/>
              </a:rPr>
              <a:t>verb;noun</a:t>
            </a:r>
            <a:endParaRPr lang="en-US" sz="31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795" y="135686"/>
            <a:ext cx="972487" cy="972487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33003" y="1473298"/>
            <a:ext cx="11672584" cy="45131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36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Q</a:t>
            </a:r>
            <a:r>
              <a:rPr lang="zh-CN" altLang="en-US" sz="36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：</a:t>
            </a:r>
            <a:r>
              <a:rPr lang="en-US" altLang="zh-CN" sz="36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</a:t>
            </a:r>
            <a:r>
              <a:rPr lang="zh-CN" altLang="en-US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你今天有</a:t>
            </a: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考试</a:t>
            </a:r>
            <a:r>
              <a:rPr lang="zh-CN" altLang="en-US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吗？ </a:t>
            </a:r>
            <a:r>
              <a:rPr lang="en-US" altLang="zh-CN" sz="3200" dirty="0">
                <a:solidFill>
                  <a:srgbClr val="317F13"/>
                </a:solidFill>
                <a:ea typeface="Kaiti SC" charset="-122"/>
                <a:cs typeface="Kaiti SC" charset="-122"/>
              </a:rPr>
              <a:t>Do you have quizzes/tests today?</a:t>
            </a:r>
            <a:endParaRPr lang="en-US" altLang="zh-CN" sz="3200" dirty="0">
              <a:solidFill>
                <a:srgbClr val="317F13"/>
              </a:solidFill>
              <a:latin typeface="Kaiti SC" charset="-122"/>
              <a:ea typeface="Kaiti SC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1100" dirty="0">
              <a:solidFill>
                <a:srgbClr val="317F13"/>
              </a:solidFill>
              <a:latin typeface="Kaiti SC" charset="-122"/>
              <a:ea typeface="Kaiti SC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1100" dirty="0">
              <a:solidFill>
                <a:srgbClr val="317F13"/>
              </a:solidFill>
              <a:latin typeface="Kaiti SC" charset="-122"/>
              <a:ea typeface="Kaiti SC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36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A1</a:t>
            </a:r>
            <a:r>
              <a:rPr lang="zh-CN" altLang="en-US" sz="36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：</a:t>
            </a: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我</a:t>
            </a:r>
            <a:r>
              <a:rPr lang="zh-CN" altLang="en-US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今天有</a:t>
            </a: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考试</a:t>
            </a: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。</a:t>
            </a:r>
            <a:r>
              <a:rPr lang="en-US" altLang="zh-CN" sz="4800" dirty="0">
                <a:solidFill>
                  <a:srgbClr val="007935"/>
                </a:solidFill>
                <a:latin typeface="Kaiti SC" charset="-122"/>
                <a:ea typeface="Kaiti SC" charset="-122"/>
                <a:cs typeface="Kaiti SC" charset="-122"/>
              </a:rPr>
              <a:t>  </a:t>
            </a:r>
            <a:r>
              <a:rPr lang="zh-CN" altLang="en-US" sz="4800" dirty="0">
                <a:solidFill>
                  <a:srgbClr val="007935"/>
                </a:solidFill>
                <a:latin typeface="Kaiti SC" charset="-122"/>
                <a:ea typeface="Kaiti SC" charset="-122"/>
                <a:cs typeface="Kaiti SC" charset="-122"/>
              </a:rPr>
              <a:t>        </a:t>
            </a:r>
            <a:r>
              <a:rPr lang="en-US" altLang="zh-CN" sz="3200" dirty="0">
                <a:solidFill>
                  <a:srgbClr val="317F13"/>
                </a:solidFill>
                <a:ea typeface="Kaiti SC" charset="-122"/>
                <a:cs typeface="Kaiti SC" charset="-122"/>
              </a:rPr>
              <a:t>I have</a:t>
            </a:r>
            <a:r>
              <a:rPr lang="zh-CN" altLang="en-US" sz="3200" dirty="0">
                <a:solidFill>
                  <a:srgbClr val="317F13"/>
                </a:solidFill>
                <a:ea typeface="Kaiti SC" charset="-122"/>
                <a:cs typeface="Kaiti SC" charset="-122"/>
              </a:rPr>
              <a:t> </a:t>
            </a:r>
            <a:r>
              <a:rPr lang="en-US" altLang="zh-CN" sz="3200" dirty="0">
                <a:solidFill>
                  <a:srgbClr val="317F13"/>
                </a:solidFill>
                <a:ea typeface="Kaiti SC" charset="-122"/>
                <a:cs typeface="Kaiti SC" charset="-122"/>
              </a:rPr>
              <a:t>quizzes/tests today.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36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A2</a:t>
            </a:r>
            <a:r>
              <a:rPr lang="zh-CN" altLang="en-US" sz="36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：</a:t>
            </a: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我</a:t>
            </a:r>
            <a:r>
              <a:rPr lang="zh-CN" altLang="en-US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今天有一个</a:t>
            </a: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考试</a:t>
            </a: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。</a:t>
            </a:r>
            <a:r>
              <a:rPr lang="en-US" altLang="zh-CN" sz="4800" dirty="0">
                <a:solidFill>
                  <a:srgbClr val="007935"/>
                </a:solidFill>
                <a:latin typeface="Kaiti SC" charset="-122"/>
                <a:ea typeface="Kaiti SC" charset="-122"/>
                <a:cs typeface="Kaiti SC" charset="-122"/>
              </a:rPr>
              <a:t>  </a:t>
            </a:r>
            <a:r>
              <a:rPr lang="en-US" altLang="zh-CN" sz="3200" dirty="0">
                <a:solidFill>
                  <a:srgbClr val="317F13"/>
                </a:solidFill>
                <a:ea typeface="Kaiti SC" charset="-122"/>
                <a:cs typeface="Kaiti SC" charset="-122"/>
              </a:rPr>
              <a:t>I have a quiz/test today.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36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A3</a:t>
            </a:r>
            <a:r>
              <a:rPr lang="zh-CN" altLang="en-US" sz="36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：</a:t>
            </a: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我</a:t>
            </a:r>
            <a:r>
              <a:rPr lang="zh-CN" altLang="en-US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今天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没</a:t>
            </a:r>
            <a:r>
              <a:rPr lang="zh-CN" altLang="en-US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有</a:t>
            </a: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考试</a:t>
            </a: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。</a:t>
            </a:r>
            <a:r>
              <a:rPr lang="en-US" altLang="zh-CN" sz="4800" dirty="0">
                <a:solidFill>
                  <a:srgbClr val="007935"/>
                </a:solidFill>
                <a:latin typeface="Kaiti SC" charset="-122"/>
                <a:ea typeface="Kaiti SC" charset="-122"/>
                <a:cs typeface="Kaiti SC" charset="-122"/>
              </a:rPr>
              <a:t>  </a:t>
            </a:r>
            <a:r>
              <a:rPr lang="en-US" altLang="zh-CN" sz="3200" dirty="0">
                <a:solidFill>
                  <a:srgbClr val="317F13"/>
                </a:solidFill>
                <a:ea typeface="Kaiti SC" charset="-122"/>
                <a:cs typeface="Kaiti SC" charset="-122"/>
              </a:rPr>
              <a:t>I don’t have quizzes/tests today </a:t>
            </a:r>
            <a:endParaRPr lang="en-US" altLang="zh-CN" sz="4800" dirty="0">
              <a:solidFill>
                <a:srgbClr val="007935"/>
              </a:solidFill>
              <a:latin typeface="Kaiti SC" charset="-122"/>
              <a:ea typeface="Kaiti SC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3200" dirty="0">
              <a:solidFill>
                <a:srgbClr val="007935"/>
              </a:solidFill>
              <a:ea typeface="SimSun" panose="02010600030101010101" pitchFamily="2" charset="-122"/>
              <a:cs typeface="Kaiti SC" charset="-122"/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我们今天有一个中文考试！</a:t>
            </a:r>
            <a:endParaRPr lang="en-US" altLang="zh-CN" sz="48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3200" dirty="0">
              <a:solidFill>
                <a:srgbClr val="007935"/>
              </a:solidFill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62579" y="1378634"/>
            <a:ext cx="7155509" cy="215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zh-CN" altLang="en-US" sz="4800" dirty="0">
                <a:solidFill>
                  <a:srgbClr val="7030A0"/>
                </a:solidFill>
                <a:ea typeface="SimSun" panose="02010600030101010101" pitchFamily="2" charset="-122"/>
                <a:cs typeface="Kaiti SC" charset="-122"/>
              </a:rPr>
              <a:t>     </a:t>
            </a: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521" y="4624146"/>
            <a:ext cx="1769470" cy="190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5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15118" y="19908"/>
            <a:ext cx="12176881" cy="116177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9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开会</a:t>
            </a:r>
            <a:r>
              <a:rPr lang="en-US" altLang="zh-CN" sz="4900" dirty="0"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altLang="zh-CN" sz="3300" dirty="0" err="1" smtClean="0">
                <a:latin typeface="Calibri" charset="0"/>
                <a:ea typeface="Calibri" charset="0"/>
                <a:cs typeface="Calibri" charset="0"/>
              </a:rPr>
              <a:t>kāihuì</a:t>
            </a:r>
            <a:r>
              <a:rPr lang="en-US" altLang="zh-CN" sz="3300" dirty="0" smtClean="0"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altLang="zh-CN" sz="2900" dirty="0">
                <a:latin typeface="Calibri" charset="0"/>
                <a:ea typeface="Calibri" charset="0"/>
                <a:cs typeface="Calibri" charset="0"/>
              </a:rPr>
              <a:t>(have/having a meeting)</a:t>
            </a:r>
            <a:r>
              <a:rPr lang="zh-CN" altLang="en-US" sz="2900" dirty="0">
                <a:latin typeface="Calibri" charset="0"/>
                <a:ea typeface="Calibri" charset="0"/>
                <a:cs typeface="Calibri" charset="0"/>
              </a:rPr>
              <a:t>   </a:t>
            </a:r>
            <a:r>
              <a:rPr lang="en-US" altLang="zh-CN" sz="2900" dirty="0">
                <a:latin typeface="Calibri" charset="0"/>
                <a:ea typeface="Calibri" charset="0"/>
                <a:cs typeface="Calibri" charset="0"/>
              </a:rPr>
              <a:t>verb; noun</a:t>
            </a:r>
            <a:endParaRPr lang="en-US" sz="29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795" y="135686"/>
            <a:ext cx="972487" cy="972487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10134" y="2971799"/>
            <a:ext cx="8214482" cy="3719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开会</a:t>
            </a:r>
            <a:r>
              <a:rPr lang="en-US" altLang="zh-CN" sz="4800" dirty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	</a:t>
            </a:r>
            <a:r>
              <a:rPr lang="en-US" altLang="zh-CN" sz="3600" dirty="0" err="1">
                <a:solidFill>
                  <a:srgbClr val="C00000"/>
                </a:solidFill>
                <a:ea typeface="Kaiti SC" charset="-122"/>
                <a:cs typeface="Kaiti SC" charset="-122"/>
              </a:rPr>
              <a:t>kāihuì</a:t>
            </a:r>
            <a:r>
              <a:rPr lang="en-US" altLang="zh-CN" sz="3600" dirty="0">
                <a:solidFill>
                  <a:srgbClr val="C00000"/>
                </a:solidFill>
                <a:ea typeface="Kaiti SC" charset="-122"/>
                <a:cs typeface="Kaiti SC" charset="-122"/>
              </a:rPr>
              <a:t>		to hold a meeting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zh-CN" altLang="en-US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开门</a:t>
            </a:r>
            <a:r>
              <a:rPr lang="zh-CN" altLang="en-US" sz="4800" dirty="0">
                <a:solidFill>
                  <a:srgbClr val="317F13"/>
                </a:solidFill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altLang="zh-CN" sz="4800" dirty="0">
                <a:solidFill>
                  <a:srgbClr val="317F13"/>
                </a:solidFill>
                <a:latin typeface="Kaiti SC" charset="-122"/>
                <a:ea typeface="Kaiti SC" charset="-122"/>
                <a:cs typeface="Kaiti SC" charset="-122"/>
              </a:rPr>
              <a:t>	</a:t>
            </a:r>
            <a:r>
              <a:rPr lang="en-US" altLang="zh-CN" sz="3600" dirty="0" err="1">
                <a:solidFill>
                  <a:srgbClr val="317F13"/>
                </a:solidFill>
                <a:ea typeface="Kaiti SC" charset="-122"/>
                <a:cs typeface="Kaiti SC" charset="-122"/>
              </a:rPr>
              <a:t>kāiménto</a:t>
            </a:r>
            <a:r>
              <a:rPr lang="en-US" altLang="zh-CN" sz="3600" dirty="0">
                <a:solidFill>
                  <a:srgbClr val="317F13"/>
                </a:solidFill>
                <a:ea typeface="Kaiti SC" charset="-122"/>
                <a:cs typeface="Kaiti SC" charset="-122"/>
              </a:rPr>
              <a:t> 	to open a door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zh-CN" altLang="en-US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开灯</a:t>
            </a:r>
            <a:r>
              <a:rPr lang="zh-CN" altLang="en-US" sz="4800" dirty="0">
                <a:solidFill>
                  <a:srgbClr val="317F13"/>
                </a:solidFill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altLang="zh-CN" sz="4800" dirty="0">
                <a:solidFill>
                  <a:srgbClr val="317F13"/>
                </a:solidFill>
                <a:latin typeface="Kaiti SC" charset="-122"/>
                <a:ea typeface="Kaiti SC" charset="-122"/>
                <a:cs typeface="Kaiti SC" charset="-122"/>
              </a:rPr>
              <a:t>	</a:t>
            </a:r>
            <a:r>
              <a:rPr lang="en-US" altLang="zh-CN" sz="3600" dirty="0" err="1">
                <a:solidFill>
                  <a:srgbClr val="317F13"/>
                </a:solidFill>
                <a:ea typeface="Kaiti SC" charset="-122"/>
                <a:cs typeface="Kaiti SC" charset="-122"/>
              </a:rPr>
              <a:t>kāidēngto</a:t>
            </a:r>
            <a:r>
              <a:rPr lang="en-US" altLang="zh-CN" sz="3600" dirty="0">
                <a:solidFill>
                  <a:srgbClr val="317F13"/>
                </a:solidFill>
                <a:ea typeface="Kaiti SC" charset="-122"/>
                <a:cs typeface="Kaiti SC" charset="-122"/>
              </a:rPr>
              <a:t> 	to turn on a light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zh-CN" altLang="en-US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开车</a:t>
            </a:r>
            <a:r>
              <a:rPr lang="en-US" altLang="zh-CN" sz="4800" dirty="0">
                <a:solidFill>
                  <a:srgbClr val="317F13"/>
                </a:solidFill>
                <a:latin typeface="Kaiti SC" charset="-122"/>
                <a:ea typeface="Kaiti SC" charset="-122"/>
                <a:cs typeface="Kaiti SC" charset="-122"/>
              </a:rPr>
              <a:t>	</a:t>
            </a:r>
            <a:r>
              <a:rPr lang="en-US" altLang="zh-CN" sz="3600" dirty="0" err="1">
                <a:solidFill>
                  <a:srgbClr val="317F13"/>
                </a:solidFill>
                <a:ea typeface="Kaiti SC" charset="-122"/>
                <a:cs typeface="Kaiti SC" charset="-122"/>
              </a:rPr>
              <a:t>kāichēto</a:t>
            </a:r>
            <a:r>
              <a:rPr lang="en-US" altLang="zh-CN" sz="3600" dirty="0">
                <a:solidFill>
                  <a:srgbClr val="317F13"/>
                </a:solidFill>
                <a:ea typeface="Kaiti SC" charset="-122"/>
                <a:cs typeface="Kaiti SC" charset="-122"/>
              </a:rPr>
              <a:t> 		to drive a car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3200" dirty="0">
              <a:solidFill>
                <a:srgbClr val="007935"/>
              </a:solidFill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62579" y="1378634"/>
            <a:ext cx="7155509" cy="215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zh-CN" altLang="en-US" sz="4800" dirty="0">
                <a:solidFill>
                  <a:srgbClr val="7030A0"/>
                </a:solidFill>
                <a:ea typeface="SimSun" panose="02010600030101010101" pitchFamily="2" charset="-122"/>
                <a:cs typeface="Kaiti SC" charset="-122"/>
              </a:rPr>
              <a:t>     </a:t>
            </a: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black">
          <a:xfrm>
            <a:off x="15119" y="1181686"/>
            <a:ext cx="12176881" cy="116177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9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会</a:t>
            </a:r>
            <a:r>
              <a:rPr lang="en-US" altLang="zh-CN" sz="4900" dirty="0">
                <a:latin typeface="Kaiti SC" charset="-122"/>
                <a:ea typeface="Kaiti SC" charset="-122"/>
                <a:cs typeface="Kaiti SC" charset="-122"/>
              </a:rPr>
              <a:t>   </a:t>
            </a:r>
            <a:r>
              <a:rPr lang="en-US" altLang="zh-CN" sz="3300" dirty="0" err="1" smtClean="0">
                <a:latin typeface="Calibri" charset="0"/>
                <a:ea typeface="Calibri" charset="0"/>
                <a:cs typeface="Calibri" charset="0"/>
              </a:rPr>
              <a:t>huì</a:t>
            </a:r>
            <a:r>
              <a:rPr lang="en-US" altLang="zh-CN" sz="3300" dirty="0" smtClean="0"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zh-CN" altLang="en-US" sz="3300" dirty="0" smtClean="0">
                <a:latin typeface="Calibri" charset="0"/>
                <a:ea typeface="Calibri" charset="0"/>
                <a:cs typeface="Calibri" charset="0"/>
              </a:rPr>
              <a:t>     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(meet; meeting)</a:t>
            </a:r>
            <a:r>
              <a:rPr lang="zh-CN" altLang="en-US" sz="33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            </a:t>
            </a:r>
            <a:r>
              <a:rPr lang="en-US" altLang="zh-CN" sz="3300" dirty="0" err="1">
                <a:latin typeface="Calibri" charset="0"/>
                <a:ea typeface="Calibri" charset="0"/>
                <a:cs typeface="Calibri" charset="0"/>
              </a:rPr>
              <a:t>verb;noun</a:t>
            </a:r>
            <a:endParaRPr lang="en-US" sz="33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306" y="1297464"/>
            <a:ext cx="972487" cy="9724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9360" y="2777856"/>
            <a:ext cx="2676227" cy="335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39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15118" y="19908"/>
            <a:ext cx="12176881" cy="94666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7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办公室</a:t>
            </a:r>
            <a:r>
              <a:rPr lang="zh-CN" altLang="en-US" sz="6000" dirty="0"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altLang="zh-CN" sz="4000" dirty="0" err="1">
                <a:latin typeface="Calibri" charset="0"/>
                <a:ea typeface="Calibri" charset="0"/>
                <a:cs typeface="Calibri" charset="0"/>
              </a:rPr>
              <a:t>bàn</a:t>
            </a:r>
            <a:r>
              <a:rPr lang="en-US" altLang="zh-CN" sz="4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4000" dirty="0" err="1">
                <a:latin typeface="Calibri" charset="0"/>
                <a:ea typeface="Calibri" charset="0"/>
                <a:cs typeface="Calibri" charset="0"/>
              </a:rPr>
              <a:t>gōng</a:t>
            </a:r>
            <a:r>
              <a:rPr lang="en-US" altLang="zh-CN" sz="4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4000" dirty="0" err="1">
                <a:latin typeface="Calibri" charset="0"/>
                <a:ea typeface="Calibri" charset="0"/>
                <a:cs typeface="Calibri" charset="0"/>
              </a:rPr>
              <a:t>shì</a:t>
            </a:r>
            <a:r>
              <a:rPr lang="en-US" altLang="zh-CN" sz="4000" dirty="0">
                <a:latin typeface="Calibri" charset="0"/>
                <a:ea typeface="Calibri" charset="0"/>
                <a:cs typeface="Calibri" charset="0"/>
              </a:rPr>
              <a:t>    (office)     noun</a:t>
            </a:r>
            <a:endParaRPr lang="en-US" sz="40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532" y="96497"/>
            <a:ext cx="830882" cy="830882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87471" y="1772615"/>
            <a:ext cx="11430643" cy="5485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zh-CN" altLang="en-US" sz="60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    </a:t>
            </a: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B0F5CC-B6E5-2E4B-B496-D5F5DC6E4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214" y="1081680"/>
            <a:ext cx="4016038" cy="26870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41098F-4CEB-3247-BDCC-68BECD7D3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214" y="4143121"/>
            <a:ext cx="4016037" cy="2672490"/>
          </a:xfrm>
          <a:prstGeom prst="rect">
            <a:avLst/>
          </a:prstGeom>
        </p:spPr>
      </p:pic>
      <p:sp>
        <p:nvSpPr>
          <p:cNvPr id="10" name="矩形 4">
            <a:extLst>
              <a:ext uri="{FF2B5EF4-FFF2-40B4-BE49-F238E27FC236}">
                <a16:creationId xmlns:a16="http://schemas.microsoft.com/office/drawing/2014/main" id="{7739F5F4-BA0B-B84F-9F92-7CE3FD7E1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47" y="1772615"/>
            <a:ext cx="395492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685800" indent="-6858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48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老师办公室</a:t>
            </a:r>
            <a:endParaRPr lang="en-US" altLang="zh-CN" sz="4800" dirty="0">
              <a:solidFill>
                <a:srgbClr val="00000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z="4800" dirty="0">
              <a:solidFill>
                <a:srgbClr val="00000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z="4800" dirty="0">
              <a:solidFill>
                <a:srgbClr val="00000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z="4800" dirty="0">
              <a:solidFill>
                <a:srgbClr val="00000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charset="0"/>
            </a:endParaRPr>
          </a:p>
          <a:p>
            <a:pPr marL="685800" indent="-6858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48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学校办公室</a:t>
            </a:r>
          </a:p>
        </p:txBody>
      </p:sp>
    </p:spTree>
    <p:extLst>
      <p:ext uri="{BB962C8B-B14F-4D97-AF65-F5344CB8AC3E}">
        <p14:creationId xmlns:p14="http://schemas.microsoft.com/office/powerpoint/2010/main" val="168682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black">
          <a:xfrm>
            <a:off x="15118" y="19908"/>
            <a:ext cx="12176881" cy="99899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90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到</a:t>
            </a:r>
            <a:r>
              <a:rPr lang="zh-CN" altLang="en-US" sz="3300" dirty="0"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altLang="zh-CN" sz="4700" dirty="0" err="1">
                <a:latin typeface="Calibri" charset="0"/>
                <a:ea typeface="Calibri" charset="0"/>
                <a:cs typeface="Calibri" charset="0"/>
              </a:rPr>
              <a:t>dào</a:t>
            </a:r>
            <a:r>
              <a:rPr lang="en-US" altLang="zh-CN" sz="4700" dirty="0">
                <a:latin typeface="Calibri" charset="0"/>
                <a:ea typeface="Calibri" charset="0"/>
                <a:cs typeface="Calibri" charset="0"/>
              </a:rPr>
              <a:t>    (to; to</a:t>
            </a:r>
            <a:r>
              <a:rPr lang="zh-CN" altLang="en-US" sz="47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4700" dirty="0">
                <a:latin typeface="Calibri" charset="0"/>
                <a:ea typeface="Calibri" charset="0"/>
                <a:cs typeface="Calibri" charset="0"/>
              </a:rPr>
              <a:t>go to; to arrive) 	verb</a:t>
            </a:r>
            <a:r>
              <a:rPr lang="zh-CN" altLang="en-US" sz="4700" dirty="0">
                <a:latin typeface="Calibri" charset="0"/>
                <a:ea typeface="Calibri" charset="0"/>
                <a:cs typeface="Calibri" charset="0"/>
              </a:rPr>
              <a:t>      </a:t>
            </a:r>
            <a:r>
              <a:rPr lang="en-US" altLang="zh-CN" sz="4700" dirty="0">
                <a:latin typeface="Calibri" charset="0"/>
                <a:ea typeface="Calibri" charset="0"/>
                <a:cs typeface="Calibri" charset="0"/>
              </a:rPr>
              <a:t> </a:t>
            </a:r>
            <a:endParaRPr lang="en-US" sz="47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977E87-ECF6-5A40-88F3-B26377A5F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761" y="122623"/>
            <a:ext cx="739526" cy="739526"/>
          </a:xfrm>
          <a:prstGeom prst="rect">
            <a:avLst/>
          </a:prstGeom>
        </p:spPr>
      </p:pic>
      <p:sp>
        <p:nvSpPr>
          <p:cNvPr id="6" name="矩形 4">
            <a:extLst>
              <a:ext uri="{FF2B5EF4-FFF2-40B4-BE49-F238E27FC236}">
                <a16:creationId xmlns:a16="http://schemas.microsoft.com/office/drawing/2014/main" id="{03FC351B-DD63-A640-B154-42DD9EBC7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658" y="1275530"/>
            <a:ext cx="567245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685800" indent="-6858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到</a:t>
            </a:r>
            <a:r>
              <a:rPr lang="zh-CN" altLang="en-US" sz="4800" dirty="0">
                <a:solidFill>
                  <a:schemeClr val="accent5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老师办公室</a:t>
            </a:r>
            <a:endParaRPr lang="en-US" altLang="zh-CN" sz="4800" dirty="0">
              <a:solidFill>
                <a:schemeClr val="accent5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Dào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lǎoshī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bàngōngshì</a:t>
            </a:r>
            <a:endParaRPr lang="en-US" altLang="zh-CN" sz="32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z="4800" dirty="0">
              <a:solidFill>
                <a:schemeClr val="accent6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charset="0"/>
            </a:endParaRPr>
          </a:p>
          <a:p>
            <a:pPr marL="685800" indent="-6858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到</a:t>
            </a:r>
            <a:r>
              <a:rPr lang="zh-CN" altLang="en-US" sz="4800" dirty="0">
                <a:solidFill>
                  <a:schemeClr val="accent5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图书馆</a:t>
            </a:r>
            <a:endParaRPr lang="en-US" altLang="zh-CN" sz="4800" dirty="0">
              <a:solidFill>
                <a:schemeClr val="accent5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      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Dào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túshū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guǎn</a:t>
            </a:r>
            <a:endParaRPr lang="en-US" altLang="zh-CN" sz="32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685800" indent="-6858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zh-CN" sz="4800" dirty="0">
              <a:solidFill>
                <a:schemeClr val="accent6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charset="0"/>
            </a:endParaRPr>
          </a:p>
          <a:p>
            <a:pPr marL="685800" indent="-6858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到</a:t>
            </a:r>
            <a:r>
              <a:rPr lang="zh-CN" altLang="en-US" sz="4800" dirty="0">
                <a:solidFill>
                  <a:schemeClr val="accent5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朋友家</a:t>
            </a:r>
            <a:endParaRPr lang="en-US" altLang="zh-CN" sz="4800" dirty="0">
              <a:solidFill>
                <a:schemeClr val="accent5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Dào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péngyǒu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jiā</a:t>
            </a:r>
            <a:endParaRPr lang="en-US" altLang="zh-CN" sz="32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7" name="Picture 7" descr="D:\Chinese PPT\International Chinese picture\Lesson 2\20081162342464_2.jpg">
            <a:extLst>
              <a:ext uri="{FF2B5EF4-FFF2-40B4-BE49-F238E27FC236}">
                <a16:creationId xmlns:a16="http://schemas.microsoft.com/office/drawing/2014/main" id="{ECD08E0D-1677-1F44-96BF-E457851C3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440" y="4595016"/>
            <a:ext cx="1781113" cy="202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E3FE19-49E1-3B4F-804B-61C9DEA5A3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522" y="1236166"/>
            <a:ext cx="2098950" cy="15742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C203FA-C36E-3044-8977-93412966DF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522" y="3119914"/>
            <a:ext cx="2203897" cy="157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1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15118" y="19908"/>
            <a:ext cx="12176881" cy="1358726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kern="0" cap="none" spc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Dì</a:t>
            </a:r>
            <a:r>
              <a:rPr lang="zh-CN" altLang="en-US" kern="0" cap="none" spc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kern="0" cap="none" spc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zh-CN" altLang="en-US" kern="0" cap="none" spc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     </a:t>
            </a:r>
            <a:r>
              <a:rPr lang="en-US" kern="0" cap="none" spc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kè</a:t>
            </a:r>
            <a:r>
              <a:rPr lang="en-US" kern="0" cap="none" spc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zh-CN" altLang="en-US" kern="0" cap="none" spc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  </a:t>
            </a:r>
            <a:r>
              <a:rPr lang="en-US" altLang="zh-CN" kern="0" cap="none" spc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yuē</a:t>
            </a:r>
            <a:r>
              <a:rPr lang="en-US" altLang="zh-CN" kern="0" cap="none" spc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kern="0" cap="none" spc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shí</a:t>
            </a:r>
            <a:r>
              <a:rPr lang="en-US" altLang="zh-CN" kern="0" cap="none" spc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kern="0" cap="none" spc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jiān</a:t>
            </a:r>
            <a:r>
              <a:rPr lang="en-US" kern="0" cap="none" spc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5400" kern="0" cap="none" spc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/>
            </a:r>
            <a:br>
              <a:rPr lang="en-US" sz="5400" kern="0" cap="none" spc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</a:br>
            <a:r>
              <a:rPr lang="zh-CN" altLang="en-US" sz="4100" kern="0" cap="none" spc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第六课：约时间 </a:t>
            </a:r>
            <a:r>
              <a:rPr lang="en-US" kern="0" cap="none" spc="0" dirty="0">
                <a:solidFill>
                  <a:prstClr val="black"/>
                </a:solidFill>
                <a:latin typeface="Calibri" pitchFamily="34" charset="0"/>
              </a:rPr>
              <a:t>Lesson Six: Making Appointments</a:t>
            </a:r>
            <a:endParaRPr lang="en-US" sz="33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100" y="135686"/>
            <a:ext cx="972487" cy="972487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77373" y="1579632"/>
            <a:ext cx="11852370" cy="52854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u="sng" dirty="0">
                <a:solidFill>
                  <a:schemeClr val="tx1"/>
                </a:solidFill>
              </a:rPr>
              <a:t>LEARNING OBJECTIVES: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In this lesson, you will learn to use Chinese to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rgbClr val="007935"/>
                </a:solidFill>
              </a:rPr>
              <a:t>Answer a phone call and initiate a phone conversation;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rgbClr val="007935"/>
                </a:solidFill>
              </a:rPr>
              <a:t>Set up an appointment with a teacher on the phone;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rgbClr val="007935"/>
                </a:solidFill>
              </a:rPr>
              <a:t>Ask for a favor;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rgbClr val="007935"/>
                </a:solidFill>
              </a:rPr>
              <a:t>Ask someone to return your call.</a:t>
            </a:r>
          </a:p>
        </p:txBody>
      </p:sp>
    </p:spTree>
    <p:extLst>
      <p:ext uri="{BB962C8B-B14F-4D97-AF65-F5344CB8AC3E}">
        <p14:creationId xmlns:p14="http://schemas.microsoft.com/office/powerpoint/2010/main" val="22888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矩形 4"/>
          <p:cNvSpPr>
            <a:spLocks noChangeArrowheads="1"/>
          </p:cNvSpPr>
          <p:nvPr/>
        </p:nvSpPr>
        <p:spPr bwMode="auto">
          <a:xfrm>
            <a:off x="159914" y="1438965"/>
            <a:ext cx="11921246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7935"/>
                </a:solidFill>
                <a:latin typeface="+mn-lt"/>
              </a:rPr>
              <a:t>        </a:t>
            </a:r>
            <a:r>
              <a:rPr lang="en-US" sz="3200" dirty="0" err="1">
                <a:solidFill>
                  <a:srgbClr val="007935"/>
                </a:solidFill>
                <a:latin typeface="+mn-lt"/>
              </a:rPr>
              <a:t>Xīng</a:t>
            </a:r>
            <a:r>
              <a:rPr lang="en-US" sz="3200" dirty="0">
                <a:solidFill>
                  <a:srgbClr val="007935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7935"/>
                </a:solidFill>
                <a:latin typeface="+mn-lt"/>
              </a:rPr>
              <a:t>qí</a:t>
            </a:r>
            <a:r>
              <a:rPr lang="en-US" sz="3200" dirty="0">
                <a:solidFill>
                  <a:srgbClr val="007935"/>
                </a:solidFill>
                <a:latin typeface="+mn-lt"/>
              </a:rPr>
              <a:t>  </a:t>
            </a:r>
            <a:r>
              <a:rPr lang="en-US" sz="3200" dirty="0" err="1">
                <a:solidFill>
                  <a:srgbClr val="007935"/>
                </a:solidFill>
                <a:latin typeface="+mn-lt"/>
              </a:rPr>
              <a:t>wǔ</a:t>
            </a:r>
            <a:r>
              <a:rPr lang="en-US" sz="3200" dirty="0">
                <a:solidFill>
                  <a:srgbClr val="007935"/>
                </a:solidFill>
                <a:latin typeface="+mn-lt"/>
              </a:rPr>
              <a:t>  </a:t>
            </a:r>
            <a:r>
              <a:rPr lang="en-US" sz="3200" dirty="0" err="1">
                <a:solidFill>
                  <a:srgbClr val="007935"/>
                </a:solidFill>
                <a:latin typeface="+mn-lt"/>
              </a:rPr>
              <a:t>wǒ</a:t>
            </a:r>
            <a:r>
              <a:rPr lang="en-US" sz="3200" dirty="0">
                <a:solidFill>
                  <a:srgbClr val="007935"/>
                </a:solidFill>
                <a:latin typeface="+mn-lt"/>
              </a:rPr>
              <a:t>  </a:t>
            </a:r>
            <a:r>
              <a:rPr lang="en-US" sz="3200" dirty="0" err="1">
                <a:solidFill>
                  <a:srgbClr val="007935"/>
                </a:solidFill>
                <a:latin typeface="+mn-lt"/>
              </a:rPr>
              <a:t>dào</a:t>
            </a:r>
            <a:r>
              <a:rPr lang="en-US" sz="3200" dirty="0">
                <a:solidFill>
                  <a:srgbClr val="007935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7935"/>
                </a:solidFill>
                <a:latin typeface="+mn-lt"/>
              </a:rPr>
              <a:t>nǐ</a:t>
            </a:r>
            <a:r>
              <a:rPr lang="en-US" sz="3200" dirty="0">
                <a:solidFill>
                  <a:srgbClr val="007935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7935"/>
                </a:solidFill>
                <a:latin typeface="+mn-lt"/>
              </a:rPr>
              <a:t>jiā</a:t>
            </a:r>
            <a:r>
              <a:rPr lang="en-US" sz="3200" dirty="0">
                <a:solidFill>
                  <a:srgbClr val="007935"/>
                </a:solidFill>
                <a:latin typeface="+mn-lt"/>
              </a:rPr>
              <a:t>               </a:t>
            </a:r>
            <a:r>
              <a:rPr lang="en-US" sz="3200" dirty="0" err="1">
                <a:solidFill>
                  <a:srgbClr val="007935"/>
                </a:solidFill>
                <a:latin typeface="+mn-lt"/>
              </a:rPr>
              <a:t>xíng</a:t>
            </a:r>
            <a:r>
              <a:rPr lang="en-US" sz="3200" dirty="0">
                <a:solidFill>
                  <a:srgbClr val="007935"/>
                </a:solidFill>
                <a:latin typeface="+mn-lt"/>
              </a:rPr>
              <a:t> ma</a:t>
            </a:r>
            <a:endParaRPr lang="en-US" altLang="zh-CN" sz="3200" dirty="0">
              <a:solidFill>
                <a:srgbClr val="007935"/>
              </a:solidFill>
              <a:latin typeface="+mn-lt"/>
              <a:ea typeface="华文楷体" charset="-122"/>
              <a:cs typeface="Times New Roman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Q:</a:t>
            </a:r>
            <a:r>
              <a:rPr lang="zh-CN" altLang="en-US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星期五我</a:t>
            </a:r>
            <a:r>
              <a:rPr lang="zh-CN" altLang="en-US" sz="6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到</a:t>
            </a:r>
            <a:r>
              <a:rPr lang="zh-CN" altLang="en-US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你家，行吗</a:t>
            </a:r>
            <a:r>
              <a:rPr lang="zh-CN" altLang="x-none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？</a:t>
            </a:r>
            <a:endParaRPr lang="en-US" altLang="zh-CN" sz="54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rgbClr val="007935"/>
                </a:solidFill>
                <a:latin typeface="+mn-lt"/>
                <a:ea typeface="华文楷体" charset="-122"/>
                <a:cs typeface="Times New Roman" charset="0"/>
              </a:rPr>
              <a:t>       I will go to your house this Friday,   OK?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7935"/>
              </a:solidFill>
              <a:latin typeface="+mn-lt"/>
              <a:ea typeface="华文楷体" charset="-122"/>
              <a:cs typeface="Times New Roman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7935"/>
                </a:solidFill>
                <a:latin typeface="+mn-lt"/>
                <a:ea typeface="华文楷体" charset="-122"/>
                <a:cs typeface="Times New Roman" charset="0"/>
              </a:rPr>
              <a:t>               </a:t>
            </a:r>
            <a:r>
              <a:rPr lang="en-US" sz="3200" dirty="0" err="1">
                <a:solidFill>
                  <a:srgbClr val="007935"/>
                </a:solidFill>
                <a:latin typeface="+mn-lt"/>
                <a:ea typeface="华文楷体" charset="-122"/>
                <a:cs typeface="Times New Roman" charset="0"/>
              </a:rPr>
              <a:t>xíng</a:t>
            </a:r>
            <a:endParaRPr lang="en-US" altLang="zh-CN" sz="3200" dirty="0">
              <a:solidFill>
                <a:srgbClr val="007935"/>
              </a:solidFill>
              <a:latin typeface="+mn-lt"/>
              <a:ea typeface="华文楷体" charset="-122"/>
              <a:cs typeface="Times New Roman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A1: </a:t>
            </a:r>
            <a:r>
              <a:rPr lang="zh-CN" altLang="en-US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行。</a:t>
            </a:r>
            <a:r>
              <a:rPr lang="en-US" altLang="zh-CN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    </a:t>
            </a:r>
            <a:r>
              <a:rPr lang="en-US" altLang="zh-CN" sz="3200" dirty="0">
                <a:solidFill>
                  <a:srgbClr val="007935"/>
                </a:solidFill>
                <a:latin typeface="+mn-lt"/>
                <a:ea typeface="华文楷体" charset="-122"/>
                <a:cs typeface="Times New Roman" charset="0"/>
              </a:rPr>
              <a:t>(OK.)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rgbClr val="007935"/>
                </a:solidFill>
                <a:latin typeface="+mn-lt"/>
                <a:ea typeface="华文楷体" charset="-122"/>
                <a:cs typeface="Times New Roman" charset="0"/>
              </a:rPr>
              <a:t>                </a:t>
            </a:r>
            <a:r>
              <a:rPr lang="en-US" altLang="zh-CN" sz="3200" dirty="0" err="1">
                <a:solidFill>
                  <a:srgbClr val="007935"/>
                </a:solidFill>
                <a:latin typeface="+mn-lt"/>
                <a:ea typeface="华文楷体" charset="-122"/>
                <a:cs typeface="Times New Roman" charset="0"/>
              </a:rPr>
              <a:t>bù</a:t>
            </a:r>
            <a:r>
              <a:rPr lang="en-US" altLang="zh-CN" sz="3200" dirty="0">
                <a:solidFill>
                  <a:srgbClr val="007935"/>
                </a:solidFill>
                <a:latin typeface="+mn-lt"/>
                <a:ea typeface="华文楷体" charset="-122"/>
                <a:cs typeface="Times New Roman" charset="0"/>
              </a:rPr>
              <a:t>  </a:t>
            </a:r>
            <a:r>
              <a:rPr lang="en-US" sz="3200" dirty="0" err="1">
                <a:solidFill>
                  <a:srgbClr val="007935"/>
                </a:solidFill>
                <a:ea typeface="华文楷体" charset="-122"/>
                <a:cs typeface="Times New Roman" charset="0"/>
              </a:rPr>
              <a:t>xíng</a:t>
            </a:r>
            <a:endParaRPr lang="en-US" altLang="zh-CN" sz="3200" dirty="0">
              <a:solidFill>
                <a:srgbClr val="007935"/>
              </a:solidFill>
              <a:latin typeface="+mn-lt"/>
              <a:ea typeface="华文楷体" charset="-122"/>
              <a:cs typeface="Times New Roman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A2: </a:t>
            </a:r>
            <a:r>
              <a:rPr lang="zh-CN" altLang="en-US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不行。</a:t>
            </a:r>
            <a:r>
              <a:rPr lang="en-US" altLang="zh-CN" sz="3200" dirty="0">
                <a:solidFill>
                  <a:srgbClr val="007935"/>
                </a:solidFill>
                <a:latin typeface="+mn-lt"/>
                <a:ea typeface="华文楷体" charset="-122"/>
                <a:cs typeface="Times New Roman" charset="0"/>
              </a:rPr>
              <a:t>(Not </a:t>
            </a:r>
            <a:r>
              <a:rPr lang="en-US" altLang="zh-CN" sz="3200" dirty="0">
                <a:solidFill>
                  <a:srgbClr val="007935"/>
                </a:solidFill>
                <a:ea typeface="华文楷体" charset="-122"/>
                <a:cs typeface="Times New Roman" charset="0"/>
              </a:rPr>
              <a:t>OK.)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3200" dirty="0">
              <a:solidFill>
                <a:srgbClr val="007935"/>
              </a:solidFill>
              <a:latin typeface="+mn-lt"/>
              <a:ea typeface="华文楷体" charset="-122"/>
              <a:cs typeface="Times New Roman" charset="0"/>
            </a:endParaRPr>
          </a:p>
        </p:txBody>
      </p:sp>
      <p:pic>
        <p:nvPicPr>
          <p:cNvPr id="12295" name="Picture 7" descr="D:\Chinese PPT\International Chinese picture\Lesson 2\20081162342464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491" y="3091523"/>
            <a:ext cx="3001896" cy="340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C3AC0D1-F941-984C-83CF-AF4497C062F7}"/>
              </a:ext>
            </a:extLst>
          </p:cNvPr>
          <p:cNvSpPr txBox="1">
            <a:spLocks/>
          </p:cNvSpPr>
          <p:nvPr/>
        </p:nvSpPr>
        <p:spPr bwMode="black">
          <a:xfrm>
            <a:off x="15119" y="19908"/>
            <a:ext cx="12176881" cy="1106293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5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行吗？</a:t>
            </a:r>
            <a:r>
              <a:rPr lang="zh-CN" altLang="en-US" sz="55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 </a:t>
            </a:r>
            <a:r>
              <a:rPr lang="en-US" altLang="zh-CN" sz="3300" cap="none" spc="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Xíng</a:t>
            </a:r>
            <a:r>
              <a:rPr lang="en-US" altLang="zh-CN" sz="3300" cap="none" spc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ma?       (OK?)</a:t>
            </a:r>
            <a:r>
              <a:rPr lang="zh-CN" altLang="en-US" sz="3300" cap="none" spc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          </a:t>
            </a:r>
            <a:r>
              <a:rPr lang="en-US" altLang="zh-CN" sz="3300" cap="none" spc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verb</a:t>
            </a:r>
            <a:endParaRPr lang="en-US" sz="3300" b="1" dirty="0">
              <a:solidFill>
                <a:srgbClr val="7030A0"/>
              </a:solidFill>
              <a:latin typeface="Kaiti SC" charset="-122"/>
              <a:ea typeface="Kaiti SC" charset="-122"/>
              <a:cs typeface="Kaiti SC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C6E072-440D-7841-937E-1147C4434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036" y="151780"/>
            <a:ext cx="832551" cy="83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8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矩形 4"/>
          <p:cNvSpPr>
            <a:spLocks noChangeArrowheads="1"/>
          </p:cNvSpPr>
          <p:nvPr/>
        </p:nvSpPr>
        <p:spPr bwMode="auto">
          <a:xfrm>
            <a:off x="159914" y="1438965"/>
            <a:ext cx="11921246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7935"/>
                </a:solidFill>
                <a:latin typeface="+mn-lt"/>
              </a:rPr>
              <a:t>         </a:t>
            </a:r>
            <a:r>
              <a:rPr lang="en-US" sz="3600" dirty="0" err="1">
                <a:solidFill>
                  <a:srgbClr val="007935"/>
                </a:solidFill>
                <a:latin typeface="+mn-lt"/>
              </a:rPr>
              <a:t>Míngtiān</a:t>
            </a:r>
            <a:r>
              <a:rPr lang="en-US" sz="3600" dirty="0">
                <a:solidFill>
                  <a:srgbClr val="007935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007935"/>
                </a:solidFill>
                <a:latin typeface="+mn-lt"/>
              </a:rPr>
              <a:t>wǒ</a:t>
            </a:r>
            <a:r>
              <a:rPr lang="en-US" sz="3600" dirty="0">
                <a:solidFill>
                  <a:srgbClr val="007935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007935"/>
                </a:solidFill>
                <a:latin typeface="+mn-lt"/>
              </a:rPr>
              <a:t>dào</a:t>
            </a:r>
            <a:r>
              <a:rPr lang="en-US" sz="3600" dirty="0">
                <a:solidFill>
                  <a:srgbClr val="007935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007935"/>
                </a:solidFill>
                <a:latin typeface="+mn-lt"/>
              </a:rPr>
              <a:t>nǐ</a:t>
            </a:r>
            <a:r>
              <a:rPr lang="en-US" sz="3600" dirty="0">
                <a:solidFill>
                  <a:srgbClr val="007935"/>
                </a:solidFill>
                <a:latin typeface="+mn-lt"/>
              </a:rPr>
              <a:t> de </a:t>
            </a:r>
            <a:r>
              <a:rPr lang="en-US" sz="3600" dirty="0" err="1">
                <a:solidFill>
                  <a:srgbClr val="007935"/>
                </a:solidFill>
                <a:latin typeface="+mn-lt"/>
              </a:rPr>
              <a:t>bàngōngshì</a:t>
            </a:r>
            <a:r>
              <a:rPr lang="en-US" sz="3600" dirty="0">
                <a:solidFill>
                  <a:srgbClr val="007935"/>
                </a:solidFill>
              </a:rPr>
              <a:t>    </a:t>
            </a:r>
            <a:r>
              <a:rPr lang="en-US" sz="3200" dirty="0" err="1">
                <a:solidFill>
                  <a:srgbClr val="007935"/>
                </a:solidFill>
              </a:rPr>
              <a:t>xíng</a:t>
            </a:r>
            <a:r>
              <a:rPr lang="en-US" sz="3200" dirty="0">
                <a:solidFill>
                  <a:srgbClr val="007935"/>
                </a:solidFill>
              </a:rPr>
              <a:t> ma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Q:</a:t>
            </a:r>
            <a:r>
              <a:rPr lang="zh-CN" altLang="en-US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明天我到你的办公室，行吗？</a:t>
            </a:r>
            <a:endParaRPr lang="en-US" altLang="zh-CN" sz="54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rgbClr val="007935"/>
                </a:solidFill>
                <a:latin typeface="+mn-lt"/>
                <a:ea typeface="华文楷体" charset="-122"/>
                <a:cs typeface="Times New Roman" charset="0"/>
              </a:rPr>
              <a:t>         </a:t>
            </a:r>
            <a:r>
              <a:rPr lang="en-US" altLang="zh-CN" sz="3600" dirty="0">
                <a:solidFill>
                  <a:srgbClr val="007935"/>
                </a:solidFill>
                <a:latin typeface="+mn-lt"/>
                <a:ea typeface="华文楷体" charset="-122"/>
                <a:cs typeface="Times New Roman" charset="0"/>
              </a:rPr>
              <a:t>I will go to your office tomorrow,          OK?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7935"/>
              </a:solidFill>
              <a:latin typeface="+mn-lt"/>
              <a:ea typeface="华文楷体" charset="-122"/>
              <a:cs typeface="Times New Roman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7935"/>
                </a:solidFill>
                <a:latin typeface="+mn-lt"/>
                <a:ea typeface="华文楷体" charset="-122"/>
                <a:cs typeface="Times New Roman" charset="0"/>
              </a:rPr>
              <a:t>               </a:t>
            </a:r>
            <a:r>
              <a:rPr lang="en-US" sz="3200" dirty="0" err="1">
                <a:solidFill>
                  <a:srgbClr val="007935"/>
                </a:solidFill>
                <a:latin typeface="+mn-lt"/>
                <a:ea typeface="华文楷体" charset="-122"/>
                <a:cs typeface="Times New Roman" charset="0"/>
              </a:rPr>
              <a:t>xíng</a:t>
            </a:r>
            <a:endParaRPr lang="en-US" altLang="zh-CN" sz="3200" dirty="0">
              <a:solidFill>
                <a:srgbClr val="007935"/>
              </a:solidFill>
              <a:latin typeface="+mn-lt"/>
              <a:ea typeface="华文楷体" charset="-122"/>
              <a:cs typeface="Times New Roman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A1: </a:t>
            </a:r>
            <a:r>
              <a:rPr lang="zh-CN" altLang="en-US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行。</a:t>
            </a:r>
            <a:r>
              <a:rPr lang="en-US" altLang="zh-CN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    </a:t>
            </a:r>
            <a:r>
              <a:rPr lang="en-US" altLang="zh-CN" sz="3200" dirty="0">
                <a:solidFill>
                  <a:srgbClr val="007935"/>
                </a:solidFill>
                <a:latin typeface="+mn-lt"/>
                <a:ea typeface="华文楷体" charset="-122"/>
                <a:cs typeface="Times New Roman" charset="0"/>
              </a:rPr>
              <a:t>(OK.)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rgbClr val="007935"/>
                </a:solidFill>
                <a:latin typeface="+mn-lt"/>
                <a:ea typeface="华文楷体" charset="-122"/>
                <a:cs typeface="Times New Roman" charset="0"/>
              </a:rPr>
              <a:t>                </a:t>
            </a:r>
            <a:r>
              <a:rPr lang="en-US" altLang="zh-CN" sz="3200" dirty="0" err="1">
                <a:solidFill>
                  <a:srgbClr val="007935"/>
                </a:solidFill>
                <a:latin typeface="+mn-lt"/>
                <a:ea typeface="华文楷体" charset="-122"/>
                <a:cs typeface="Times New Roman" charset="0"/>
              </a:rPr>
              <a:t>bù</a:t>
            </a:r>
            <a:r>
              <a:rPr lang="en-US" altLang="zh-CN" sz="3200" dirty="0">
                <a:solidFill>
                  <a:srgbClr val="007935"/>
                </a:solidFill>
                <a:latin typeface="+mn-lt"/>
                <a:ea typeface="华文楷体" charset="-122"/>
                <a:cs typeface="Times New Roman" charset="0"/>
              </a:rPr>
              <a:t>  </a:t>
            </a:r>
            <a:r>
              <a:rPr lang="en-US" sz="3200" dirty="0" err="1">
                <a:solidFill>
                  <a:srgbClr val="007935"/>
                </a:solidFill>
                <a:ea typeface="华文楷体" charset="-122"/>
                <a:cs typeface="Times New Roman" charset="0"/>
              </a:rPr>
              <a:t>xíng</a:t>
            </a:r>
            <a:endParaRPr lang="en-US" altLang="zh-CN" sz="3200" dirty="0">
              <a:solidFill>
                <a:srgbClr val="007935"/>
              </a:solidFill>
              <a:latin typeface="+mn-lt"/>
              <a:ea typeface="华文楷体" charset="-122"/>
              <a:cs typeface="Times New Roman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A2: </a:t>
            </a:r>
            <a:r>
              <a:rPr lang="zh-CN" altLang="en-US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不行。</a:t>
            </a:r>
            <a:r>
              <a:rPr lang="en-US" altLang="zh-CN" sz="3200" dirty="0">
                <a:solidFill>
                  <a:srgbClr val="007935"/>
                </a:solidFill>
                <a:latin typeface="+mn-lt"/>
                <a:ea typeface="华文楷体" charset="-122"/>
                <a:cs typeface="Times New Roman" charset="0"/>
              </a:rPr>
              <a:t>(Not </a:t>
            </a:r>
            <a:r>
              <a:rPr lang="en-US" altLang="zh-CN" sz="3200" dirty="0">
                <a:solidFill>
                  <a:srgbClr val="007935"/>
                </a:solidFill>
                <a:ea typeface="华文楷体" charset="-122"/>
                <a:cs typeface="Times New Roman" charset="0"/>
              </a:rPr>
              <a:t>OK/Not working.)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3200" dirty="0">
              <a:solidFill>
                <a:srgbClr val="007935"/>
              </a:solidFill>
              <a:latin typeface="+mn-lt"/>
              <a:ea typeface="华文楷体" charset="-122"/>
              <a:cs typeface="Times New Roman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511" y="4098649"/>
            <a:ext cx="3408070" cy="255605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36EACA2-5196-4146-8BEA-697AE890A23B}"/>
              </a:ext>
            </a:extLst>
          </p:cNvPr>
          <p:cNvSpPr txBox="1">
            <a:spLocks/>
          </p:cNvSpPr>
          <p:nvPr/>
        </p:nvSpPr>
        <p:spPr bwMode="black">
          <a:xfrm>
            <a:off x="15119" y="19908"/>
            <a:ext cx="12176881" cy="1106293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5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行吗？</a:t>
            </a:r>
            <a:r>
              <a:rPr lang="zh-CN" altLang="en-US" sz="55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 </a:t>
            </a:r>
            <a:r>
              <a:rPr lang="en-US" altLang="zh-CN" sz="3300" cap="none" spc="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Xíng</a:t>
            </a:r>
            <a:r>
              <a:rPr lang="en-US" altLang="zh-CN" sz="3300" cap="none" spc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ma?       (OK?)</a:t>
            </a:r>
            <a:r>
              <a:rPr lang="zh-CN" altLang="en-US" sz="3300" cap="none" spc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          </a:t>
            </a:r>
            <a:r>
              <a:rPr lang="en-US" altLang="zh-CN" sz="3300" cap="none" spc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verb</a:t>
            </a:r>
            <a:endParaRPr lang="en-US" sz="3300" b="1" dirty="0">
              <a:solidFill>
                <a:srgbClr val="7030A0"/>
              </a:solidFill>
              <a:latin typeface="Kaiti SC" charset="-122"/>
              <a:ea typeface="Kaiti SC" charset="-122"/>
              <a:cs typeface="Kaiti SC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3CB1BD-1E01-6546-8652-EE2EA5904E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036" y="151780"/>
            <a:ext cx="832551" cy="83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2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87471" y="1616975"/>
            <a:ext cx="12380665" cy="5288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Font typeface="Arial" panose="020B0604020202020204" pitchFamily="34" charset="0"/>
              <a:buNone/>
              <a:defRPr/>
            </a:pPr>
            <a:r>
              <a:rPr lang="en-US" altLang="zh-CN" sz="6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Q:</a:t>
            </a:r>
            <a:r>
              <a:rPr lang="zh-CN" altLang="en-US" sz="6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老师，今天下午您</a:t>
            </a:r>
            <a:r>
              <a:rPr lang="zh-CN" altLang="en-US" sz="6000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有空儿</a:t>
            </a:r>
            <a:r>
              <a:rPr lang="zh-CN" altLang="en-US" sz="6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吗？</a:t>
            </a:r>
            <a:endParaRPr lang="en-US" altLang="zh-CN" sz="60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sz="39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en-US" sz="39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Lǎoshī</a:t>
            </a:r>
            <a:r>
              <a:rPr lang="en-US" sz="39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en-US" sz="39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jīntiān</a:t>
            </a:r>
            <a:r>
              <a:rPr lang="en-US" sz="39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9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xiàwǔ</a:t>
            </a:r>
            <a:r>
              <a:rPr lang="en-US" sz="39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9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nín</a:t>
            </a:r>
            <a:r>
              <a:rPr lang="en-US" sz="39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9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yǒu</a:t>
            </a:r>
            <a:r>
              <a:rPr lang="en-US" sz="39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9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kòng</a:t>
            </a:r>
            <a:r>
              <a:rPr lang="en-US" sz="39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9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en-US" sz="39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</a:t>
            </a:r>
            <a:endParaRPr lang="en-US" altLang="zh-CN" sz="3900" dirty="0">
              <a:solidFill>
                <a:srgbClr val="0070C0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0" lvl="4" indent="0">
              <a:spcBef>
                <a:spcPts val="0"/>
              </a:spcBef>
              <a:buClrTx/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								</a:t>
            </a:r>
            <a:endParaRPr lang="en-US" altLang="zh-CN" sz="2000" dirty="0">
              <a:solidFill>
                <a:srgbClr val="317F13"/>
              </a:solidFill>
              <a:latin typeface="KaiTi" panose="02010609060101010101" pitchFamily="49" charset="-122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0" lvl="4" indent="0">
              <a:spcBef>
                <a:spcPts val="0"/>
              </a:spcBef>
              <a:buClrTx/>
              <a:buFont typeface="Arial" panose="020B0604020202020204" pitchFamily="34" charset="0"/>
              <a:buNone/>
              <a:defRPr/>
            </a:pPr>
            <a:r>
              <a:rPr lang="en-US" altLang="zh-CN" sz="6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A:</a:t>
            </a:r>
            <a:r>
              <a:rPr lang="zh-CN" altLang="en-US" sz="6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对不起，今天下午我</a:t>
            </a:r>
            <a:r>
              <a:rPr lang="zh-CN" altLang="en-US" sz="60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要</a:t>
            </a:r>
            <a:r>
              <a:rPr lang="zh-CN" altLang="en-US" sz="60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上课</a:t>
            </a:r>
            <a:r>
              <a:rPr lang="zh-CN" altLang="en-US" sz="6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。</a:t>
            </a:r>
            <a:endParaRPr lang="en-US" altLang="zh-CN" sz="60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sz="39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sz="39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Duìbùqǐ</a:t>
            </a:r>
            <a:r>
              <a:rPr lang="en-US" sz="39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en-US" sz="39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jīntiān</a:t>
            </a:r>
            <a:r>
              <a:rPr lang="en-US" sz="39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9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xiàwǔ</a:t>
            </a:r>
            <a:r>
              <a:rPr lang="en-US" sz="39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9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wǒ</a:t>
            </a:r>
            <a:r>
              <a:rPr lang="en-US" sz="39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9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yào</a:t>
            </a:r>
            <a:r>
              <a:rPr lang="en-US" sz="39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9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shàngkè</a:t>
            </a:r>
            <a:endParaRPr lang="en-US" altLang="zh-CN" sz="3900" dirty="0">
              <a:solidFill>
                <a:srgbClr val="0070C0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60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							   </a:t>
            </a:r>
            <a:r>
              <a:rPr lang="zh-CN" altLang="en-US" sz="60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要</a:t>
            </a:r>
            <a:r>
              <a:rPr lang="zh-CN" altLang="en-US" sz="60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开会</a:t>
            </a:r>
            <a:r>
              <a:rPr lang="en-US" altLang="zh-CN" sz="60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3600" dirty="0" err="1">
                <a:solidFill>
                  <a:srgbClr val="317F13"/>
                </a:solidFill>
                <a:ea typeface="KaiTi" panose="02010609060101010101" pitchFamily="49" charset="-122"/>
                <a:cs typeface="Kaiti TC" charset="-120"/>
              </a:rPr>
              <a:t>kāihuì</a:t>
            </a:r>
            <a:endParaRPr lang="en-US" altLang="zh-CN" sz="3600" dirty="0">
              <a:solidFill>
                <a:srgbClr val="317F13"/>
              </a:solidFill>
              <a:ea typeface="KaiTi" panose="02010609060101010101" pitchFamily="49" charset="-122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60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							   </a:t>
            </a:r>
            <a:r>
              <a:rPr lang="zh-CN" altLang="en-US" sz="60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要</a:t>
            </a:r>
            <a:r>
              <a:rPr lang="zh-CN" altLang="en-US" sz="60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考试</a:t>
            </a:r>
            <a:r>
              <a:rPr lang="en-US" altLang="zh-CN" sz="60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3600" dirty="0" err="1">
                <a:solidFill>
                  <a:srgbClr val="317F13"/>
                </a:solidFill>
                <a:ea typeface="KaiTi" panose="02010609060101010101" pitchFamily="49" charset="-122"/>
                <a:cs typeface="Kaiti TC" charset="-120"/>
              </a:rPr>
              <a:t>kǎoshì</a:t>
            </a:r>
            <a:endParaRPr lang="en-US" altLang="zh-CN" sz="3600" dirty="0">
              <a:solidFill>
                <a:srgbClr val="317F13"/>
              </a:solidFill>
              <a:ea typeface="KaiTi" panose="02010609060101010101" pitchFamily="49" charset="-122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Font typeface="Arial" panose="020B0604020202020204" pitchFamily="34" charset="0"/>
              <a:buNone/>
              <a:defRPr/>
            </a:pPr>
            <a:endParaRPr lang="en-US" altLang="zh-CN" sz="60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Font typeface="Arial" panose="020B0604020202020204" pitchFamily="34" charset="0"/>
              <a:buNone/>
              <a:defRPr/>
            </a:pP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Font typeface="Arial" panose="020B0604020202020204" pitchFamily="34" charset="0"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black">
          <a:xfrm>
            <a:off x="0" y="37946"/>
            <a:ext cx="12176881" cy="1358726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6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要 </a:t>
            </a:r>
            <a:r>
              <a:rPr lang="zh-CN" altLang="en-US" sz="3300" dirty="0"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altLang="zh-CN" sz="3300" dirty="0" err="1">
                <a:latin typeface="Calibri" charset="0"/>
                <a:ea typeface="Calibri" charset="0"/>
                <a:cs typeface="Calibri" charset="0"/>
              </a:rPr>
              <a:t>yào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    </a:t>
            </a:r>
            <a:r>
              <a:rPr lang="en-US" altLang="zh-CN" sz="3100" dirty="0">
                <a:latin typeface="Calibri" charset="0"/>
                <a:ea typeface="Calibri" charset="0"/>
                <a:cs typeface="Calibri" charset="0"/>
              </a:rPr>
              <a:t>(will; be going to; must</a:t>
            </a:r>
            <a:r>
              <a:rPr lang="en-US" altLang="zh-CN" sz="2900" dirty="0">
                <a:latin typeface="Calibri" charset="0"/>
                <a:ea typeface="Calibri" charset="0"/>
                <a:cs typeface="Calibri" charset="0"/>
              </a:rPr>
              <a:t>)    </a:t>
            </a:r>
            <a:r>
              <a:rPr lang="en-US" altLang="zh-CN" sz="2900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modal verb</a:t>
            </a:r>
            <a:endParaRPr lang="en-US" sz="2900" dirty="0">
              <a:solidFill>
                <a:srgbClr val="7030A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100" y="171645"/>
            <a:ext cx="1109518" cy="110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9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15118" y="19908"/>
            <a:ext cx="12176881" cy="108826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6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要</a:t>
            </a:r>
            <a:r>
              <a:rPr lang="zh-CN" altLang="en-US" sz="6800" b="1" dirty="0">
                <a:solidFill>
                  <a:srgbClr val="7030A0"/>
                </a:solidFill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zh-CN" altLang="en-US" sz="3300" dirty="0"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altLang="zh-CN" sz="3300" dirty="0" err="1">
                <a:latin typeface="Calibri" charset="0"/>
                <a:ea typeface="Calibri" charset="0"/>
                <a:cs typeface="Calibri" charset="0"/>
              </a:rPr>
              <a:t>yào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   </a:t>
            </a:r>
            <a:r>
              <a:rPr lang="en-US" altLang="zh-CN" sz="2900" dirty="0">
                <a:latin typeface="Calibri" charset="0"/>
                <a:ea typeface="Calibri" charset="0"/>
                <a:cs typeface="Calibri" charset="0"/>
              </a:rPr>
              <a:t>(will; be going to; have to)       </a:t>
            </a:r>
            <a:r>
              <a:rPr lang="en-US" altLang="zh-CN" sz="2900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modal verb</a:t>
            </a:r>
            <a:endParaRPr lang="en-US" sz="29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328" y="213506"/>
            <a:ext cx="759259" cy="759259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118" y="2004753"/>
            <a:ext cx="9128882" cy="40134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3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我下午</a:t>
            </a:r>
            <a:r>
              <a:rPr lang="zh-CN" altLang="en-US" sz="4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要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考试。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Wǒ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xiàwǔ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yào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kǎoshì</a:t>
            </a:r>
            <a:endParaRPr lang="en-US" sz="3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3200" dirty="0">
              <a:solidFill>
                <a:srgbClr val="0070C0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3200" dirty="0">
              <a:solidFill>
                <a:srgbClr val="0070C0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3200" dirty="0">
              <a:solidFill>
                <a:srgbClr val="0070C0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我下午</a:t>
            </a:r>
            <a:r>
              <a:rPr lang="zh-CN" altLang="en-US" sz="4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要</a:t>
            </a:r>
            <a:r>
              <a:rPr lang="zh-CN" altLang="en-US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给</a:t>
            </a:r>
            <a:r>
              <a:rPr lang="zh-CN" altLang="en-US" sz="4800" u="sng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学生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考试。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Wǒ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xiàwǔ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yào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gěi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xuéshēng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kǎoshì</a:t>
            </a:r>
            <a:endParaRPr lang="en-US" sz="3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32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         I am going to give students a test this afternoon.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sz="3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sz="3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2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Font typeface="Arial" panose="020B0604020202020204" pitchFamily="34" charset="0"/>
              <a:buNone/>
              <a:defRPr/>
            </a:pPr>
            <a:endParaRPr lang="en-US" altLang="zh-CN" sz="4800" dirty="0">
              <a:solidFill>
                <a:srgbClr val="0070C0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Font typeface="Arial" panose="020B0604020202020204" pitchFamily="34" charset="0"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9E90200-55A4-DA45-83DA-6FF2B95BDDB8}"/>
              </a:ext>
            </a:extLst>
          </p:cNvPr>
          <p:cNvSpPr txBox="1">
            <a:spLocks noChangeArrowheads="1"/>
          </p:cNvSpPr>
          <p:nvPr/>
        </p:nvSpPr>
        <p:spPr>
          <a:xfrm>
            <a:off x="4823101" y="2004753"/>
            <a:ext cx="7353781" cy="1358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4" indent="-51435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altLang="zh-CN" sz="32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I have a test this afternoon.                   </a:t>
            </a:r>
          </a:p>
          <a:p>
            <a:pPr marL="514350" lvl="4" indent="-51435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altLang="zh-CN" sz="32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I am going to give a test this afternoon.</a:t>
            </a:r>
          </a:p>
          <a:p>
            <a:pPr marL="0" lvl="4" indent="0">
              <a:spcBef>
                <a:spcPts val="0"/>
              </a:spcBef>
              <a:buClrTx/>
              <a:buFont typeface="Arial" panose="020B0604020202020204" pitchFamily="34" charset="0"/>
              <a:buNone/>
              <a:defRPr/>
            </a:pPr>
            <a:endParaRPr lang="en-US" altLang="zh-CN" sz="4800" dirty="0">
              <a:solidFill>
                <a:srgbClr val="0070C0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Font typeface="Arial" panose="020B0604020202020204" pitchFamily="34" charset="0"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077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87472" y="1897994"/>
            <a:ext cx="12004528" cy="464334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en-US" altLang="zh-CN" sz="72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Q:</a:t>
            </a:r>
            <a:r>
              <a:rPr lang="zh-CN" altLang="en-US" sz="7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要是</a:t>
            </a:r>
            <a:r>
              <a:rPr lang="zh-CN" altLang="en-US" sz="72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你有时间的话，你想做什么？</a:t>
            </a:r>
            <a:endParaRPr lang="en-US" altLang="zh-CN" sz="72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en-US" altLang="zh-CN" sz="46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       </a:t>
            </a:r>
            <a:r>
              <a:rPr lang="en-US" altLang="zh-CN" sz="4600" dirty="0" err="1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yàoshì</a:t>
            </a:r>
            <a:r>
              <a:rPr lang="en-US" altLang="zh-CN" sz="46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  </a:t>
            </a:r>
            <a:r>
              <a:rPr lang="en-US" altLang="zh-CN" sz="4600" dirty="0" err="1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n</a:t>
            </a:r>
            <a:r>
              <a:rPr lang="en-US" sz="4600" dirty="0" err="1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ǐ</a:t>
            </a:r>
            <a:r>
              <a:rPr lang="en-US" sz="46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 </a:t>
            </a:r>
            <a:r>
              <a:rPr lang="en-US" sz="4600" dirty="0" err="1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yǒu</a:t>
            </a:r>
            <a:r>
              <a:rPr lang="en-US" sz="46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sz="4600" dirty="0" err="1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shí</a:t>
            </a:r>
            <a:r>
              <a:rPr lang="en-US" sz="46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sz="4600" dirty="0" err="1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jiān</a:t>
            </a:r>
            <a:r>
              <a:rPr lang="en-US" sz="46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de </a:t>
            </a:r>
            <a:r>
              <a:rPr lang="en-US" sz="4600" dirty="0" err="1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huà</a:t>
            </a:r>
            <a:r>
              <a:rPr lang="en-US" sz="46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        </a:t>
            </a:r>
            <a:r>
              <a:rPr lang="en-US" sz="4600" dirty="0" err="1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nǐ</a:t>
            </a:r>
            <a:r>
              <a:rPr lang="en-US" sz="46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sz="4600" dirty="0" err="1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xiǎng</a:t>
            </a:r>
            <a:r>
              <a:rPr lang="en-US" sz="46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sz="4600" dirty="0" err="1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zuò</a:t>
            </a:r>
            <a:r>
              <a:rPr lang="en-US" sz="46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sz="4600" dirty="0" err="1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shénme</a:t>
            </a:r>
            <a:endParaRPr lang="en-US" altLang="zh-CN" sz="4600" dirty="0">
              <a:solidFill>
                <a:srgbClr val="0070C0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en-US" altLang="zh-CN" sz="46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4600" dirty="0">
                <a:solidFill>
                  <a:srgbClr val="0070C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       If you have time, what would like to do?</a:t>
            </a: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/>
            </a:pPr>
            <a:endParaRPr lang="en-US" altLang="zh-CN" sz="7200" dirty="0">
              <a:solidFill>
                <a:srgbClr val="0070C0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/>
            </a:pPr>
            <a:r>
              <a:rPr lang="en-US" altLang="zh-CN" sz="71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A1: </a:t>
            </a:r>
            <a:r>
              <a:rPr lang="zh-CN" altLang="en-US" sz="71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我想</a:t>
            </a:r>
            <a:r>
              <a:rPr lang="zh-TW" altLang="en-US" sz="71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打电子游戏</a:t>
            </a:r>
            <a:r>
              <a:rPr lang="zh-CN" altLang="en-US" sz="71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en-US" altLang="zh-CN" sz="71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CN" sz="46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I would like to play</a:t>
            </a:r>
            <a:r>
              <a:rPr lang="zh-CN" altLang="en-US" sz="46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 </a:t>
            </a:r>
            <a:r>
              <a:rPr lang="en-US" altLang="zh-CN" sz="46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video games.</a:t>
            </a: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en-US" sz="4600" dirty="0">
                <a:solidFill>
                  <a:srgbClr val="0070C0"/>
                </a:solidFill>
                <a:ea typeface="Kaiti TC" charset="-120"/>
              </a:rPr>
              <a:t> </a:t>
            </a:r>
            <a:r>
              <a:rPr lang="zh-CN" altLang="en-US" sz="4600" dirty="0">
                <a:solidFill>
                  <a:srgbClr val="0070C0"/>
                </a:solidFill>
                <a:ea typeface="Kaiti TC" charset="-120"/>
              </a:rPr>
              <a:t>              </a:t>
            </a:r>
            <a:r>
              <a:rPr lang="en-US" sz="4600" dirty="0" err="1">
                <a:solidFill>
                  <a:srgbClr val="0070C0"/>
                </a:solidFill>
                <a:ea typeface="Kaiti TC" charset="-120"/>
              </a:rPr>
              <a:t>Wǒ</a:t>
            </a:r>
            <a:r>
              <a:rPr lang="en-US" sz="4600" dirty="0">
                <a:solidFill>
                  <a:srgbClr val="0070C0"/>
                </a:solidFill>
                <a:ea typeface="Kaiti TC" charset="-120"/>
              </a:rPr>
              <a:t> </a:t>
            </a:r>
            <a:r>
              <a:rPr lang="en-US" sz="4600" dirty="0" err="1">
                <a:solidFill>
                  <a:srgbClr val="0070C0"/>
                </a:solidFill>
                <a:ea typeface="Kaiti TC" charset="-120"/>
              </a:rPr>
              <a:t>xiǎng</a:t>
            </a:r>
            <a:r>
              <a:rPr lang="en-US" sz="4600" dirty="0">
                <a:solidFill>
                  <a:srgbClr val="0070C0"/>
                </a:solidFill>
                <a:ea typeface="Kaiti TC" charset="-120"/>
              </a:rPr>
              <a:t> </a:t>
            </a:r>
            <a:r>
              <a:rPr lang="en-US" sz="4600" dirty="0" err="1">
                <a:solidFill>
                  <a:srgbClr val="0070C0"/>
                </a:solidFill>
                <a:ea typeface="Kaiti TC" charset="-120"/>
              </a:rPr>
              <a:t>dǎ</a:t>
            </a:r>
            <a:r>
              <a:rPr lang="en-US" sz="4600" dirty="0">
                <a:solidFill>
                  <a:srgbClr val="0070C0"/>
                </a:solidFill>
                <a:ea typeface="Kaiti TC" charset="-120"/>
              </a:rPr>
              <a:t> </a:t>
            </a:r>
            <a:r>
              <a:rPr lang="en-US" sz="4600" dirty="0" err="1">
                <a:solidFill>
                  <a:srgbClr val="0070C0"/>
                </a:solidFill>
                <a:ea typeface="Kaiti TC" charset="-120"/>
              </a:rPr>
              <a:t>diànzǐ</a:t>
            </a:r>
            <a:r>
              <a:rPr lang="en-US" sz="4600" dirty="0">
                <a:solidFill>
                  <a:srgbClr val="0070C0"/>
                </a:solidFill>
                <a:ea typeface="Kaiti TC" charset="-120"/>
              </a:rPr>
              <a:t> </a:t>
            </a:r>
            <a:r>
              <a:rPr lang="en-US" sz="4600" dirty="0" err="1">
                <a:solidFill>
                  <a:srgbClr val="0070C0"/>
                </a:solidFill>
                <a:ea typeface="Kaiti TC" charset="-120"/>
              </a:rPr>
              <a:t>yóuxì</a:t>
            </a:r>
            <a:endParaRPr lang="en-US" altLang="zh-CN" sz="4600" dirty="0">
              <a:solidFill>
                <a:srgbClr val="0070C0"/>
              </a:solidFill>
              <a:ea typeface="Kaiti TC" charset="-120"/>
            </a:endParaRP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en-US" altLang="zh-CN" sz="71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A2:</a:t>
            </a:r>
            <a:r>
              <a:rPr lang="zh-CN" altLang="en-US" sz="71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我想看电影。 </a:t>
            </a:r>
            <a:r>
              <a:rPr lang="en-US" altLang="zh-CN" sz="71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 </a:t>
            </a:r>
            <a:r>
              <a:rPr lang="en-US" altLang="zh-CN" sz="46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I would like to</a:t>
            </a:r>
            <a:r>
              <a:rPr lang="zh-CN" altLang="en-US" sz="46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 </a:t>
            </a:r>
            <a:r>
              <a:rPr lang="en-US" altLang="zh-CN" sz="46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see a movie.</a:t>
            </a:r>
          </a:p>
          <a:p>
            <a:pPr marL="0" lvl="4" indent="0">
              <a:spcBef>
                <a:spcPts val="0"/>
              </a:spcBef>
              <a:buClrTx/>
              <a:buFont typeface="Arial" panose="020B0604020202020204" pitchFamily="34" charset="0"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black">
          <a:xfrm>
            <a:off x="15118" y="19908"/>
            <a:ext cx="12176881" cy="108826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5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要是</a:t>
            </a:r>
            <a:r>
              <a:rPr lang="zh-CN" altLang="en-US" sz="5500" dirty="0">
                <a:solidFill>
                  <a:schemeClr val="tx1"/>
                </a:solidFill>
                <a:latin typeface=""/>
                <a:cs typeface="Calibri" charset="0"/>
              </a:rPr>
              <a:t> </a:t>
            </a:r>
            <a:r>
              <a:rPr lang="en-US" altLang="zh-CN" sz="5500" dirty="0">
                <a:solidFill>
                  <a:schemeClr val="tx1"/>
                </a:solidFill>
                <a:latin typeface=""/>
                <a:cs typeface="Calibri" charset="0"/>
              </a:rPr>
              <a:t>   </a:t>
            </a:r>
            <a:r>
              <a:rPr lang="en-US" altLang="zh-CN" sz="33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yàoshì</a:t>
            </a:r>
            <a:r>
              <a:rPr lang="en-US" altLang="zh-CN" sz="33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		(if)  conjunction</a:t>
            </a:r>
            <a:endParaRPr lang="en-US" sz="3300" b="1" dirty="0">
              <a:solidFill>
                <a:schemeClr val="tx1"/>
              </a:solidFill>
              <a:latin typeface="Kaiti SC" charset="-122"/>
              <a:ea typeface="Kaiti SC" charset="-122"/>
              <a:cs typeface="Kaiti SC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375" y="80266"/>
            <a:ext cx="972487" cy="97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8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3736" y="1234970"/>
            <a:ext cx="12004528" cy="58257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Q:</a:t>
            </a:r>
            <a:r>
              <a:rPr lang="zh-CN" altLang="en-US" sz="4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要是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你</a:t>
            </a:r>
            <a:r>
              <a:rPr lang="zh-CN" altLang="en-US" sz="4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不喜欢唱歌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，</a:t>
            </a:r>
            <a:r>
              <a:rPr lang="zh-CN" altLang="en-US" sz="4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我们跳舞，怎么样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？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sz="3600" dirty="0">
                <a:solidFill>
                  <a:srgbClr val="0070C0"/>
                </a:solidFill>
                <a:ea typeface="Kaiti SC" charset="-122"/>
              </a:rPr>
              <a:t>      </a:t>
            </a:r>
            <a:r>
              <a:rPr lang="en-US" sz="3600" dirty="0" err="1">
                <a:solidFill>
                  <a:srgbClr val="0070C0"/>
                </a:solidFill>
                <a:ea typeface="Kaiti SC" charset="-122"/>
              </a:rPr>
              <a:t>Yàoshi</a:t>
            </a:r>
            <a:r>
              <a:rPr lang="en-US" sz="3600" dirty="0">
                <a:solidFill>
                  <a:srgbClr val="0070C0"/>
                </a:solidFill>
                <a:ea typeface="Kaiti SC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ea typeface="Kaiti SC" charset="-122"/>
              </a:rPr>
              <a:t>nǐ</a:t>
            </a:r>
            <a:r>
              <a:rPr lang="en-US" sz="3600" dirty="0">
                <a:solidFill>
                  <a:srgbClr val="0070C0"/>
                </a:solidFill>
                <a:ea typeface="Kaiti SC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ea typeface="Kaiti SC" charset="-122"/>
              </a:rPr>
              <a:t>bù</a:t>
            </a:r>
            <a:r>
              <a:rPr lang="en-US" sz="3600" dirty="0">
                <a:solidFill>
                  <a:srgbClr val="0070C0"/>
                </a:solidFill>
                <a:ea typeface="Kaiti SC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ea typeface="Kaiti SC" charset="-122"/>
              </a:rPr>
              <a:t>xǐhuān</a:t>
            </a:r>
            <a:r>
              <a:rPr lang="en-US" sz="3600" dirty="0">
                <a:solidFill>
                  <a:srgbClr val="0070C0"/>
                </a:solidFill>
                <a:ea typeface="Kaiti SC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ea typeface="Kaiti SC" charset="-122"/>
              </a:rPr>
              <a:t>chànggē</a:t>
            </a:r>
            <a:r>
              <a:rPr lang="en-US" sz="3600" dirty="0">
                <a:solidFill>
                  <a:srgbClr val="0070C0"/>
                </a:solidFill>
                <a:ea typeface="Kaiti SC" charset="-122"/>
              </a:rPr>
              <a:t>  </a:t>
            </a:r>
            <a:r>
              <a:rPr lang="en-US" sz="3600" dirty="0" err="1">
                <a:solidFill>
                  <a:srgbClr val="0070C0"/>
                </a:solidFill>
                <a:ea typeface="Kaiti SC" charset="-122"/>
              </a:rPr>
              <a:t>wǒmen</a:t>
            </a:r>
            <a:r>
              <a:rPr lang="en-US" sz="3600" dirty="0">
                <a:solidFill>
                  <a:srgbClr val="0070C0"/>
                </a:solidFill>
                <a:ea typeface="Kaiti SC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ea typeface="Kaiti SC" charset="-122"/>
              </a:rPr>
              <a:t>tiàowǔ</a:t>
            </a:r>
            <a:r>
              <a:rPr lang="en-US" sz="3600" dirty="0">
                <a:solidFill>
                  <a:srgbClr val="0070C0"/>
                </a:solidFill>
                <a:ea typeface="Kaiti SC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ea typeface="Kaiti SC" charset="-122"/>
              </a:rPr>
              <a:t>zěnme</a:t>
            </a:r>
            <a:r>
              <a:rPr lang="en-US" sz="3600" dirty="0">
                <a:solidFill>
                  <a:srgbClr val="0070C0"/>
                </a:solidFill>
                <a:ea typeface="Kaiti SC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ea typeface="Kaiti SC" charset="-122"/>
              </a:rPr>
              <a:t>yàng</a:t>
            </a:r>
            <a:endParaRPr lang="en-US" altLang="zh-CN" sz="3600" dirty="0">
              <a:solidFill>
                <a:srgbClr val="0070C0"/>
              </a:solidFill>
              <a:ea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sz="3600" dirty="0">
                <a:solidFill>
                  <a:srgbClr val="0070C0"/>
                </a:solidFill>
                <a:ea typeface="Kaiti SC" charset="-122"/>
                <a:cs typeface="Kaiti SC" charset="-122"/>
              </a:rPr>
              <a:t>       If you don’t like singing, how about let’s go dancing?</a:t>
            </a:r>
            <a:endParaRPr lang="en-US" altLang="zh-CN" sz="4800" dirty="0">
              <a:solidFill>
                <a:srgbClr val="0070C0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Font typeface="Arial" panose="020B0604020202020204" pitchFamily="34" charset="0"/>
              <a:buNone/>
              <a:defRPr/>
            </a:pPr>
            <a:endParaRPr lang="en-US" altLang="zh-CN" sz="20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A1: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好啊！我喜欢跳舞。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sz="3600" dirty="0">
                <a:solidFill>
                  <a:srgbClr val="0070C0"/>
                </a:solidFill>
                <a:ea typeface="Kaiti SC" charset="-122"/>
                <a:cs typeface="Kaiti SC" charset="-122"/>
              </a:rPr>
              <a:t>         </a:t>
            </a:r>
            <a:r>
              <a:rPr lang="en-US" sz="3600" dirty="0" err="1">
                <a:solidFill>
                  <a:srgbClr val="0070C0"/>
                </a:solidFill>
                <a:ea typeface="Kaiti SC" charset="-122"/>
                <a:cs typeface="Kaiti SC" charset="-122"/>
              </a:rPr>
              <a:t>Hǎo</a:t>
            </a:r>
            <a:r>
              <a:rPr lang="en-US" sz="3600" dirty="0">
                <a:solidFill>
                  <a:srgbClr val="0070C0"/>
                </a:solidFill>
                <a:ea typeface="Kaiti SC" charset="-122"/>
                <a:cs typeface="Kaiti SC" charset="-122"/>
              </a:rPr>
              <a:t> a!     </a:t>
            </a:r>
            <a:r>
              <a:rPr lang="en-US" sz="3600" dirty="0" err="1">
                <a:solidFill>
                  <a:srgbClr val="0070C0"/>
                </a:solidFill>
                <a:ea typeface="Kaiti SC" charset="-122"/>
                <a:cs typeface="Kaiti SC" charset="-122"/>
              </a:rPr>
              <a:t>Wǒ</a:t>
            </a:r>
            <a:r>
              <a:rPr lang="en-US" sz="3600" dirty="0">
                <a:solidFill>
                  <a:srgbClr val="0070C0"/>
                </a:solidFill>
                <a:ea typeface="Kaiti SC" charset="-122"/>
                <a:cs typeface="Kaiti SC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ea typeface="Kaiti SC" charset="-122"/>
                <a:cs typeface="Kaiti SC" charset="-122"/>
              </a:rPr>
              <a:t>xǐhuān</a:t>
            </a:r>
            <a:r>
              <a:rPr lang="en-US" sz="3600" dirty="0">
                <a:solidFill>
                  <a:srgbClr val="0070C0"/>
                </a:solidFill>
                <a:ea typeface="Kaiti SC" charset="-122"/>
                <a:cs typeface="Kaiti SC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ea typeface="Kaiti SC" charset="-122"/>
                <a:cs typeface="Kaiti SC" charset="-122"/>
              </a:rPr>
              <a:t>tiàowǔ</a:t>
            </a:r>
            <a:r>
              <a:rPr lang="en-US" sz="3600" dirty="0">
                <a:solidFill>
                  <a:srgbClr val="0070C0"/>
                </a:solidFill>
                <a:ea typeface="Kaiti SC" charset="-122"/>
                <a:cs typeface="Kaiti SC" charset="-122"/>
              </a:rPr>
              <a:t> 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sz="3600" dirty="0">
                <a:solidFill>
                  <a:srgbClr val="0070C0"/>
                </a:solidFill>
                <a:ea typeface="Kaiti SC" charset="-122"/>
                <a:cs typeface="Kaiti SC" charset="-122"/>
              </a:rPr>
              <a:t>	Great! I like dancing.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A2: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我觉得跳舞也没有意思。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3600" dirty="0">
                <a:solidFill>
                  <a:srgbClr val="0070C0"/>
                </a:solidFill>
                <a:ea typeface="Kaiti SC" charset="-122"/>
              </a:rPr>
              <a:t>         </a:t>
            </a:r>
            <a:r>
              <a:rPr lang="en-US" altLang="zh-CN" sz="3600" dirty="0" err="1">
                <a:solidFill>
                  <a:srgbClr val="0070C0"/>
                </a:solidFill>
                <a:ea typeface="Kaiti SC" charset="-122"/>
              </a:rPr>
              <a:t>Wǒ</a:t>
            </a:r>
            <a:r>
              <a:rPr lang="en-US" altLang="zh-CN" sz="3600" dirty="0">
                <a:solidFill>
                  <a:srgbClr val="0070C0"/>
                </a:solidFill>
                <a:ea typeface="Kaiti SC" charset="-122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ea typeface="Kaiti SC" charset="-122"/>
              </a:rPr>
              <a:t>juédé</a:t>
            </a:r>
            <a:r>
              <a:rPr lang="en-US" altLang="zh-CN" sz="3600" dirty="0">
                <a:solidFill>
                  <a:srgbClr val="0070C0"/>
                </a:solidFill>
                <a:ea typeface="Kaiti SC" charset="-122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ea typeface="Kaiti SC" charset="-122"/>
              </a:rPr>
              <a:t>tiàowǔ</a:t>
            </a:r>
            <a:r>
              <a:rPr lang="en-US" altLang="zh-CN" sz="3600" dirty="0">
                <a:solidFill>
                  <a:srgbClr val="0070C0"/>
                </a:solidFill>
                <a:ea typeface="Kaiti SC" charset="-122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ea typeface="Kaiti SC" charset="-122"/>
              </a:rPr>
              <a:t>yě</a:t>
            </a:r>
            <a:r>
              <a:rPr lang="en-US" altLang="zh-CN" sz="3600" dirty="0">
                <a:solidFill>
                  <a:srgbClr val="0070C0"/>
                </a:solidFill>
                <a:ea typeface="Kaiti SC" charset="-122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ea typeface="Kaiti SC" charset="-122"/>
              </a:rPr>
              <a:t>méiyǒu</a:t>
            </a:r>
            <a:r>
              <a:rPr lang="en-US" altLang="zh-CN" sz="3600" dirty="0">
                <a:solidFill>
                  <a:srgbClr val="0070C0"/>
                </a:solidFill>
                <a:ea typeface="Kaiti SC" charset="-122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ea typeface="Kaiti SC" charset="-122"/>
              </a:rPr>
              <a:t>yìsi</a:t>
            </a:r>
            <a:r>
              <a:rPr lang="en-US" altLang="zh-CN" sz="3600" dirty="0">
                <a:solidFill>
                  <a:srgbClr val="0070C0"/>
                </a:solidFill>
                <a:ea typeface="Kaiti SC" charset="-122"/>
              </a:rPr>
              <a:t>  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3600" dirty="0">
                <a:solidFill>
                  <a:srgbClr val="0070C0"/>
                </a:solidFill>
                <a:ea typeface="Kaiti SC" charset="-122"/>
              </a:rPr>
              <a:t>	I think dancing is not interesting, either.</a:t>
            </a:r>
          </a:p>
          <a:p>
            <a:pPr marL="0" lvl="4" indent="0">
              <a:lnSpc>
                <a:spcPct val="11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/>
            </a:pPr>
            <a:endParaRPr lang="en-US" altLang="zh-CN" sz="5200" dirty="0">
              <a:solidFill>
                <a:srgbClr val="0070C0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pPr marL="0" lvl="4" indent="0">
              <a:lnSpc>
                <a:spcPct val="11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Font typeface="Arial" panose="020B0604020202020204" pitchFamily="34" charset="0"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black">
          <a:xfrm>
            <a:off x="15118" y="19908"/>
            <a:ext cx="12176881" cy="108826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5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要是</a:t>
            </a:r>
            <a:r>
              <a:rPr lang="zh-CN" altLang="en-US" sz="5500" dirty="0">
                <a:solidFill>
                  <a:schemeClr val="tx1"/>
                </a:solidFill>
                <a:latin typeface=""/>
                <a:cs typeface="Calibri" charset="0"/>
              </a:rPr>
              <a:t> </a:t>
            </a:r>
            <a:r>
              <a:rPr lang="en-US" altLang="zh-CN" sz="5500" dirty="0">
                <a:solidFill>
                  <a:schemeClr val="tx1"/>
                </a:solidFill>
                <a:latin typeface=""/>
                <a:cs typeface="Calibri" charset="0"/>
              </a:rPr>
              <a:t>   </a:t>
            </a:r>
            <a:r>
              <a:rPr lang="en-US" altLang="zh-CN" sz="33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yàoshì</a:t>
            </a:r>
            <a:r>
              <a:rPr lang="en-US" altLang="zh-CN" sz="33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		(if)  conjunction</a:t>
            </a:r>
            <a:endParaRPr lang="en-US" sz="3300" b="1" dirty="0">
              <a:solidFill>
                <a:schemeClr val="tx1"/>
              </a:solidFill>
              <a:latin typeface="Kaiti SC" charset="-122"/>
              <a:ea typeface="Kaiti SC" charset="-122"/>
              <a:cs typeface="Kaiti SC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375" y="80266"/>
            <a:ext cx="972487" cy="97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5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01294" y="1323214"/>
            <a:ext cx="12004528" cy="472488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/>
            </a:pPr>
            <a:r>
              <a:rPr lang="en-US" altLang="zh-CN" sz="72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Q:</a:t>
            </a:r>
            <a:r>
              <a:rPr lang="zh-CN" altLang="en-US" sz="7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要是</a:t>
            </a:r>
            <a:r>
              <a:rPr lang="zh-CN" altLang="en-US" sz="72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您</a:t>
            </a:r>
            <a:r>
              <a:rPr lang="zh-CN" altLang="en-US" sz="7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方便</a:t>
            </a:r>
            <a:r>
              <a:rPr lang="zh-CN" altLang="en-US" sz="72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的话，</a:t>
            </a:r>
            <a:r>
              <a:rPr lang="en-US" altLang="zh-CN" sz="4100" dirty="0">
                <a:solidFill>
                  <a:srgbClr val="0070C0"/>
                </a:solidFill>
                <a:latin typeface="Calibri" charset="0"/>
                <a:ea typeface="KaiTi" panose="02010609060101010101" pitchFamily="49" charset="-122"/>
                <a:cs typeface="Calibri" charset="0"/>
              </a:rPr>
              <a:t>      </a:t>
            </a:r>
            <a:r>
              <a:rPr lang="en-US" altLang="zh-CN" sz="46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If it’s convenient for you,</a:t>
            </a: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en-US" altLang="zh-CN" sz="40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altLang="zh-CN" sz="40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yàoshì</a:t>
            </a:r>
            <a:r>
              <a:rPr lang="en-US" altLang="zh-CN" sz="40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nín</a:t>
            </a:r>
            <a:r>
              <a:rPr lang="zh-CN" altLang="en-US" sz="40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fāngbiàn</a:t>
            </a:r>
            <a:r>
              <a:rPr lang="en-US" altLang="zh-CN" sz="40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altLang="zh-CN" sz="40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huà</a:t>
            </a:r>
            <a:endParaRPr lang="en-US" altLang="zh-CN" sz="38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en-US" altLang="zh-CN" sz="72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 </a:t>
            </a:r>
            <a:r>
              <a:rPr lang="zh-CN" altLang="en-US" sz="72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我晚上</a:t>
            </a:r>
            <a:r>
              <a:rPr lang="zh-CN" altLang="en-US" sz="7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到</a:t>
            </a:r>
            <a:r>
              <a:rPr lang="zh-CN" altLang="en-US" sz="72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你家吃饭？</a:t>
            </a:r>
            <a:r>
              <a:rPr lang="en-US" altLang="zh-CN" sz="4600" dirty="0">
                <a:solidFill>
                  <a:srgbClr val="0070C0"/>
                </a:solidFill>
                <a:latin typeface="Calibri" charset="0"/>
                <a:ea typeface="KaiTi" panose="02010609060101010101" pitchFamily="49" charset="-122"/>
                <a:cs typeface="Calibri" charset="0"/>
              </a:rPr>
              <a:t>Can I</a:t>
            </a:r>
            <a:r>
              <a:rPr lang="en-US" altLang="zh-CN" sz="4600" dirty="0">
                <a:solidFill>
                  <a:srgbClr val="0070C0"/>
                </a:solidFill>
                <a:latin typeface="Calibri" charset="0"/>
                <a:cs typeface="Calibri" charset="0"/>
              </a:rPr>
              <a:t> go to your house for dinner? </a:t>
            </a: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en-US" sz="4000" dirty="0">
                <a:solidFill>
                  <a:srgbClr val="0070C0"/>
                </a:solidFill>
                <a:latin typeface="Calibri" charset="0"/>
                <a:cs typeface="Calibri" charset="0"/>
              </a:rPr>
              <a:t>	</a:t>
            </a:r>
            <a:r>
              <a:rPr lang="en-US" sz="4000" dirty="0" err="1">
                <a:solidFill>
                  <a:srgbClr val="0070C0"/>
                </a:solidFill>
                <a:latin typeface="Calibri" charset="0"/>
                <a:cs typeface="Calibri" charset="0"/>
              </a:rPr>
              <a:t>Wǒ</a:t>
            </a:r>
            <a:r>
              <a:rPr lang="en-US" sz="4000" dirty="0">
                <a:solidFill>
                  <a:srgbClr val="0070C0"/>
                </a:solidFill>
                <a:latin typeface="Calibri" charset="0"/>
                <a:cs typeface="Calibri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libri" charset="0"/>
                <a:cs typeface="Calibri" charset="0"/>
              </a:rPr>
              <a:t>wǎnshàng</a:t>
            </a:r>
            <a:r>
              <a:rPr lang="en-US" sz="4000" dirty="0">
                <a:solidFill>
                  <a:srgbClr val="0070C0"/>
                </a:solidFill>
                <a:latin typeface="Calibri" charset="0"/>
                <a:cs typeface="Calibri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libri" charset="0"/>
                <a:cs typeface="Calibri" charset="0"/>
              </a:rPr>
              <a:t>dào</a:t>
            </a:r>
            <a:r>
              <a:rPr lang="en-US" sz="4000" dirty="0">
                <a:solidFill>
                  <a:srgbClr val="0070C0"/>
                </a:solidFill>
                <a:latin typeface="Calibri" charset="0"/>
                <a:cs typeface="Calibri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libri" charset="0"/>
                <a:cs typeface="Calibri" charset="0"/>
              </a:rPr>
              <a:t>nǐ</a:t>
            </a:r>
            <a:r>
              <a:rPr lang="en-US" sz="4000" dirty="0">
                <a:solidFill>
                  <a:srgbClr val="0070C0"/>
                </a:solidFill>
                <a:latin typeface="Calibri" charset="0"/>
                <a:cs typeface="Calibri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libri" charset="0"/>
                <a:cs typeface="Calibri" charset="0"/>
              </a:rPr>
              <a:t>jiā</a:t>
            </a:r>
            <a:r>
              <a:rPr lang="en-US" sz="4000" dirty="0">
                <a:solidFill>
                  <a:srgbClr val="0070C0"/>
                </a:solidFill>
                <a:latin typeface="Calibri" charset="0"/>
                <a:cs typeface="Calibri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libri" charset="0"/>
                <a:cs typeface="Calibri" charset="0"/>
              </a:rPr>
              <a:t>chīfàn</a:t>
            </a:r>
            <a:r>
              <a:rPr lang="zh-CN" altLang="en-US" sz="4000" dirty="0">
                <a:solidFill>
                  <a:srgbClr val="0070C0"/>
                </a:solidFill>
                <a:latin typeface="Calibri" charset="0"/>
                <a:cs typeface="Calibri" charset="0"/>
              </a:rPr>
              <a:t>      </a:t>
            </a:r>
            <a:endParaRPr lang="en-US" altLang="zh-CN" sz="4000" dirty="0">
              <a:solidFill>
                <a:srgbClr val="0070C0"/>
              </a:solidFill>
              <a:latin typeface="Calibri" charset="0"/>
              <a:cs typeface="Calibri" charset="0"/>
            </a:endParaRP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en-US" sz="47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          </a:t>
            </a:r>
            <a:endParaRPr lang="en-US" altLang="zh-CN" sz="47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en-US" altLang="zh-CN" sz="72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A1:</a:t>
            </a:r>
            <a:r>
              <a:rPr lang="zh-CN" altLang="en-US" sz="72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没问题。</a:t>
            </a:r>
            <a:r>
              <a:rPr lang="en-US" altLang="zh-CN" sz="72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A2:</a:t>
            </a:r>
            <a:r>
              <a:rPr lang="zh-CN" altLang="en-US" sz="7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不行</a:t>
            </a:r>
            <a:r>
              <a:rPr lang="zh-CN" altLang="en-US" sz="72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。</a:t>
            </a:r>
            <a:endParaRPr lang="en-US" altLang="zh-CN" sz="72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en-US" sz="4000" dirty="0">
                <a:solidFill>
                  <a:srgbClr val="0070C0"/>
                </a:solidFill>
                <a:latin typeface="Calibri" charset="0"/>
                <a:cs typeface="Calibri" charset="0"/>
              </a:rPr>
              <a:t>	   </a:t>
            </a:r>
            <a:r>
              <a:rPr lang="en-US" sz="4000" dirty="0" err="1">
                <a:solidFill>
                  <a:srgbClr val="0070C0"/>
                </a:solidFill>
                <a:latin typeface="Calibri" charset="0"/>
                <a:cs typeface="Calibri" charset="0"/>
              </a:rPr>
              <a:t>Méi</a:t>
            </a:r>
            <a:r>
              <a:rPr lang="en-US" sz="4000" dirty="0">
                <a:solidFill>
                  <a:srgbClr val="0070C0"/>
                </a:solidFill>
                <a:latin typeface="Calibri" charset="0"/>
                <a:cs typeface="Calibri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libri" charset="0"/>
                <a:cs typeface="Calibri" charset="0"/>
              </a:rPr>
              <a:t>wèn</a:t>
            </a:r>
            <a:r>
              <a:rPr lang="en-US" sz="4000" dirty="0">
                <a:solidFill>
                  <a:srgbClr val="0070C0"/>
                </a:solidFill>
                <a:latin typeface="Calibri" charset="0"/>
                <a:cs typeface="Calibri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libri" charset="0"/>
                <a:cs typeface="Calibri" charset="0"/>
              </a:rPr>
              <a:t>tí</a:t>
            </a:r>
            <a:r>
              <a:rPr lang="en-US" sz="4000" dirty="0">
                <a:solidFill>
                  <a:srgbClr val="0070C0"/>
                </a:solidFill>
                <a:latin typeface="Calibri" charset="0"/>
                <a:cs typeface="Calibri" charset="0"/>
              </a:rPr>
              <a:t>                             </a:t>
            </a:r>
            <a:r>
              <a:rPr lang="en-US" sz="4000" dirty="0" err="1">
                <a:solidFill>
                  <a:srgbClr val="0070C0"/>
                </a:solidFill>
                <a:latin typeface="Calibri" charset="0"/>
                <a:cs typeface="Calibri" charset="0"/>
              </a:rPr>
              <a:t>bù</a:t>
            </a:r>
            <a:r>
              <a:rPr lang="en-US" sz="4000" dirty="0">
                <a:solidFill>
                  <a:srgbClr val="0070C0"/>
                </a:solidFill>
                <a:latin typeface="Calibri" charset="0"/>
                <a:cs typeface="Calibri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libri" charset="0"/>
                <a:cs typeface="Calibri" charset="0"/>
              </a:rPr>
              <a:t>xíng</a:t>
            </a:r>
            <a:endParaRPr lang="en-US" sz="4000" dirty="0">
              <a:solidFill>
                <a:srgbClr val="0070C0"/>
              </a:solidFill>
              <a:latin typeface="Calibri" charset="0"/>
              <a:cs typeface="Calibri" charset="0"/>
            </a:endParaRP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en-US" altLang="zh-CN" sz="4000" dirty="0">
                <a:solidFill>
                  <a:srgbClr val="0070C0"/>
                </a:solidFill>
                <a:latin typeface="Calibri" charset="0"/>
                <a:cs typeface="Calibri" charset="0"/>
              </a:rPr>
              <a:t>	  No problem.			Not working/Not OK.</a:t>
            </a:r>
          </a:p>
          <a:p>
            <a:pPr marL="0" lvl="4" indent="0">
              <a:spcBef>
                <a:spcPts val="0"/>
              </a:spcBef>
              <a:buClrTx/>
              <a:buFont typeface="Arial" panose="020B0604020202020204" pitchFamily="34" charset="0"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black">
          <a:xfrm>
            <a:off x="15118" y="19908"/>
            <a:ext cx="12176881" cy="108826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60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方便 </a:t>
            </a:r>
            <a:r>
              <a:rPr lang="zh-CN" altLang="en-US" sz="6000" dirty="0">
                <a:solidFill>
                  <a:srgbClr val="7030A0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fāngbiàn</a:t>
            </a:r>
            <a:r>
              <a:rPr lang="en-US" altLang="zh-CN" sz="36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     (convenient)        adjective</a:t>
            </a:r>
            <a:endParaRPr lang="en-US" sz="3600" b="1" dirty="0">
              <a:solidFill>
                <a:srgbClr val="7030A0"/>
              </a:solidFill>
              <a:latin typeface="Kaiti SC" charset="-122"/>
              <a:ea typeface="Kaiti SC" charset="-122"/>
              <a:cs typeface="Kaiti SC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375" y="80266"/>
            <a:ext cx="972487" cy="97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7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矩形 5"/>
          <p:cNvSpPr>
            <a:spLocks noChangeArrowheads="1"/>
          </p:cNvSpPr>
          <p:nvPr/>
        </p:nvSpPr>
        <p:spPr bwMode="auto">
          <a:xfrm>
            <a:off x="163225" y="1069036"/>
            <a:ext cx="20095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i="1" dirty="0">
                <a:solidFill>
                  <a:srgbClr val="173D89"/>
                </a:solidFill>
                <a:latin typeface="+mn-lt"/>
                <a:ea typeface="宋体" charset="-122"/>
              </a:rPr>
              <a:t>(Pair work)</a:t>
            </a:r>
            <a:endParaRPr lang="zh-CN" altLang="en-US" sz="3200" i="1" dirty="0">
              <a:solidFill>
                <a:srgbClr val="173D89"/>
              </a:solidFill>
              <a:latin typeface="+mn-lt"/>
              <a:ea typeface="宋体" charset="-122"/>
            </a:endParaRPr>
          </a:p>
        </p:txBody>
      </p:sp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163225" y="1761545"/>
            <a:ext cx="10975830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srgbClr val="007935"/>
                </a:solidFill>
                <a:latin typeface="Times New Roman" charset="0"/>
                <a:ea typeface="华文楷体" charset="-122"/>
              </a:rPr>
              <a:t>       </a:t>
            </a:r>
            <a:r>
              <a:rPr lang="en-US" sz="3200" dirty="0" err="1">
                <a:solidFill>
                  <a:srgbClr val="007935"/>
                </a:solidFill>
                <a:latin typeface="Calibri" charset="0"/>
                <a:ea typeface="Calibri" charset="0"/>
                <a:cs typeface="Calibri" charset="0"/>
              </a:rPr>
              <a:t>Wǒ</a:t>
            </a:r>
            <a:r>
              <a:rPr lang="en-US" sz="3200" dirty="0">
                <a:solidFill>
                  <a:srgbClr val="007935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err="1">
                <a:solidFill>
                  <a:srgbClr val="007935"/>
                </a:solidFill>
                <a:latin typeface="Calibri" charset="0"/>
                <a:ea typeface="Calibri" charset="0"/>
                <a:cs typeface="Calibri" charset="0"/>
              </a:rPr>
              <a:t>bù</a:t>
            </a:r>
            <a:r>
              <a:rPr lang="en-US" sz="3200" dirty="0">
                <a:solidFill>
                  <a:srgbClr val="007935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err="1">
                <a:solidFill>
                  <a:srgbClr val="007935"/>
                </a:solidFill>
                <a:latin typeface="Calibri" charset="0"/>
                <a:ea typeface="Calibri" charset="0"/>
                <a:cs typeface="Calibri" charset="0"/>
              </a:rPr>
              <a:t>xǐhuān</a:t>
            </a:r>
            <a:endParaRPr lang="en-US" altLang="zh-CN" sz="3200" dirty="0">
              <a:solidFill>
                <a:srgbClr val="007935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A</a:t>
            </a:r>
            <a:r>
              <a:rPr lang="en-US" altLang="zh-CN" sz="40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: </a:t>
            </a:r>
            <a:r>
              <a:rPr lang="zh-CN" altLang="en-US" sz="4800" dirty="0" smtClean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我</a:t>
            </a: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不喜欢</a:t>
            </a:r>
            <a:r>
              <a:rPr lang="en-US" altLang="zh-CN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 _____</a:t>
            </a:r>
            <a:r>
              <a:rPr lang="zh-CN" altLang="en-US" sz="3200" dirty="0">
                <a:solidFill>
                  <a:srgbClr val="007935"/>
                </a:solidFill>
                <a:latin typeface="+mn-lt"/>
                <a:ea typeface="KaiTi" panose="02010609060101010101" pitchFamily="49" charset="-122"/>
                <a:cs typeface="Times New Roman" charset="0"/>
              </a:rPr>
              <a:t>。</a:t>
            </a:r>
            <a:r>
              <a:rPr lang="en-US" altLang="zh-CN" sz="3200" dirty="0">
                <a:solidFill>
                  <a:srgbClr val="007935"/>
                </a:solidFill>
                <a:latin typeface="+mn-lt"/>
                <a:ea typeface="KaiTi" panose="02010609060101010101" pitchFamily="49" charset="-122"/>
                <a:cs typeface="Times New Roman" charset="0"/>
              </a:rPr>
              <a:t>        (I don’t like</a:t>
            </a:r>
            <a:r>
              <a:rPr lang="is-IS" altLang="zh-CN" sz="3200" dirty="0">
                <a:solidFill>
                  <a:srgbClr val="007935"/>
                </a:solidFill>
                <a:latin typeface="+mn-lt"/>
                <a:ea typeface="KaiTi" panose="02010609060101010101" pitchFamily="49" charset="-122"/>
                <a:cs typeface="Times New Roman" charset="0"/>
              </a:rPr>
              <a:t>…)</a:t>
            </a:r>
            <a:r>
              <a:rPr lang="en-US" altLang="zh-CN" sz="3200" dirty="0">
                <a:solidFill>
                  <a:srgbClr val="007935"/>
                </a:solidFill>
                <a:latin typeface="+mn-lt"/>
                <a:ea typeface="KaiTi" panose="02010609060101010101" pitchFamily="49" charset="-122"/>
                <a:cs typeface="Times New Roman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   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srgbClr val="007935"/>
                </a:solidFill>
                <a:latin typeface="Times New Roman" charset="0"/>
                <a:ea typeface="华文楷体" charset="-122"/>
              </a:rPr>
              <a:t>       </a:t>
            </a:r>
            <a:r>
              <a:rPr lang="en-US" altLang="zh-CN" sz="3200" dirty="0" err="1">
                <a:solidFill>
                  <a:srgbClr val="007935"/>
                </a:solidFill>
                <a:latin typeface="Calibri" charset="0"/>
                <a:ea typeface="Calibri" charset="0"/>
                <a:cs typeface="Calibri" charset="0"/>
              </a:rPr>
              <a:t>yào</a:t>
            </a:r>
            <a:r>
              <a:rPr lang="en-US" altLang="zh-CN" sz="3200" dirty="0">
                <a:solidFill>
                  <a:srgbClr val="007935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200" dirty="0" err="1">
                <a:solidFill>
                  <a:srgbClr val="007935"/>
                </a:solidFill>
                <a:latin typeface="Calibri" charset="0"/>
                <a:ea typeface="Calibri" charset="0"/>
                <a:cs typeface="Calibri" charset="0"/>
              </a:rPr>
              <a:t>shì</a:t>
            </a:r>
            <a:r>
              <a:rPr lang="en-US" altLang="zh-CN" sz="3200" dirty="0">
                <a:solidFill>
                  <a:srgbClr val="007935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altLang="zh-CN" sz="3200" dirty="0" err="1">
                <a:solidFill>
                  <a:srgbClr val="007935"/>
                </a:solidFill>
                <a:latin typeface="Calibri" charset="0"/>
                <a:ea typeface="Calibri" charset="0"/>
                <a:cs typeface="Calibri" charset="0"/>
              </a:rPr>
              <a:t>nǐ</a:t>
            </a:r>
            <a:r>
              <a:rPr lang="en-US" altLang="zh-CN" sz="3200" dirty="0">
                <a:solidFill>
                  <a:srgbClr val="007935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altLang="zh-CN" sz="3200" dirty="0" err="1">
                <a:solidFill>
                  <a:srgbClr val="007935"/>
                </a:solidFill>
                <a:latin typeface="Calibri" charset="0"/>
                <a:ea typeface="Calibri" charset="0"/>
                <a:cs typeface="Calibri" charset="0"/>
              </a:rPr>
              <a:t>bù</a:t>
            </a:r>
            <a:r>
              <a:rPr lang="en-US" altLang="zh-CN" sz="3200" dirty="0">
                <a:solidFill>
                  <a:srgbClr val="007935"/>
                </a:solidFill>
                <a:latin typeface="Calibri" charset="0"/>
                <a:ea typeface="Calibri" charset="0"/>
                <a:cs typeface="Calibri" charset="0"/>
              </a:rPr>
              <a:t>   </a:t>
            </a:r>
            <a:r>
              <a:rPr lang="en-US" altLang="zh-CN" sz="3200" dirty="0" err="1">
                <a:solidFill>
                  <a:srgbClr val="007935"/>
                </a:solidFill>
                <a:latin typeface="Calibri" charset="0"/>
                <a:ea typeface="Calibri" charset="0"/>
                <a:cs typeface="Calibri" charset="0"/>
              </a:rPr>
              <a:t>xǐ</a:t>
            </a:r>
            <a:r>
              <a:rPr lang="en-US" altLang="zh-CN" sz="3200" dirty="0">
                <a:solidFill>
                  <a:srgbClr val="007935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200" dirty="0" err="1">
                <a:solidFill>
                  <a:srgbClr val="007935"/>
                </a:solidFill>
                <a:latin typeface="Calibri" charset="0"/>
                <a:ea typeface="Calibri" charset="0"/>
                <a:cs typeface="Calibri" charset="0"/>
              </a:rPr>
              <a:t>huān</a:t>
            </a:r>
            <a:endParaRPr lang="en-US" altLang="zh-CN" sz="3200" dirty="0">
              <a:solidFill>
                <a:srgbClr val="007935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srgbClr val="007935"/>
                </a:solidFill>
                <a:latin typeface="Times New Roman" charset="0"/>
                <a:ea typeface="华文楷体" charset="-122"/>
              </a:rPr>
              <a:t>B</a:t>
            </a:r>
            <a:r>
              <a:rPr lang="zh-CN" altLang="en-US" sz="4000" dirty="0">
                <a:solidFill>
                  <a:srgbClr val="007935"/>
                </a:solidFill>
                <a:latin typeface="Times New Roman" charset="0"/>
                <a:ea typeface="华文楷体" charset="-122"/>
              </a:rPr>
              <a:t>：</a:t>
            </a: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要是</a:t>
            </a: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你不喜欢</a:t>
            </a:r>
            <a:r>
              <a:rPr lang="en-US" altLang="zh-CN" sz="4800" dirty="0">
                <a:solidFill>
                  <a:srgbClr val="007935"/>
                </a:solidFill>
                <a:latin typeface="Times New Roman" charset="0"/>
                <a:ea typeface="华文楷体" charset="-122"/>
                <a:cs typeface="Times New Roman" charset="0"/>
              </a:rPr>
              <a:t> _____</a:t>
            </a:r>
            <a:r>
              <a:rPr lang="zh-CN" altLang="en-US" sz="4800" dirty="0" smtClean="0">
                <a:solidFill>
                  <a:srgbClr val="007935"/>
                </a:solidFill>
                <a:latin typeface="Times New Roman" charset="0"/>
                <a:ea typeface="华文楷体" charset="-122"/>
                <a:cs typeface="Times New Roman" charset="0"/>
              </a:rPr>
              <a:t>，</a:t>
            </a:r>
            <a:r>
              <a:rPr lang="en-US" altLang="zh-CN" sz="3200" dirty="0" smtClean="0">
                <a:solidFill>
                  <a:srgbClr val="007935"/>
                </a:solidFill>
                <a:latin typeface="+mn-lt"/>
                <a:ea typeface="KaiTi" panose="02010609060101010101" pitchFamily="49" charset="-122"/>
                <a:cs typeface="Times New Roman" charset="0"/>
              </a:rPr>
              <a:t>(</a:t>
            </a:r>
            <a:r>
              <a:rPr lang="en-US" altLang="zh-CN" sz="3200" dirty="0">
                <a:solidFill>
                  <a:srgbClr val="007935"/>
                </a:solidFill>
                <a:latin typeface="+mn-lt"/>
                <a:ea typeface="KaiTi" panose="02010609060101010101" pitchFamily="49" charset="-122"/>
                <a:cs typeface="Times New Roman" charset="0"/>
              </a:rPr>
              <a:t>If you don’t like</a:t>
            </a:r>
            <a:r>
              <a:rPr lang="is-IS" altLang="zh-CN" sz="3200" dirty="0">
                <a:solidFill>
                  <a:srgbClr val="007935"/>
                </a:solidFill>
                <a:latin typeface="+mn-lt"/>
                <a:ea typeface="KaiTi" panose="02010609060101010101" pitchFamily="49" charset="-122"/>
                <a:cs typeface="Times New Roman" charset="0"/>
              </a:rPr>
              <a:t>…)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s-IS" altLang="zh-CN" sz="1200" dirty="0">
              <a:solidFill>
                <a:srgbClr val="007935"/>
              </a:solidFill>
              <a:latin typeface="+mn-lt"/>
              <a:ea typeface="华文楷体" charset="-122"/>
              <a:cs typeface="Times New Roman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srgbClr val="007935"/>
                </a:solidFill>
                <a:latin typeface="Calibri" charset="0"/>
                <a:ea typeface="Calibri" charset="0"/>
                <a:cs typeface="Calibri" charset="0"/>
              </a:rPr>
              <a:t>       </a:t>
            </a:r>
            <a:r>
              <a:rPr lang="en-US" altLang="zh-CN" sz="3200" dirty="0" err="1">
                <a:solidFill>
                  <a:srgbClr val="007935"/>
                </a:solidFill>
                <a:latin typeface="Calibri" charset="0"/>
                <a:ea typeface="Calibri" charset="0"/>
                <a:cs typeface="Calibri" charset="0"/>
              </a:rPr>
              <a:t>Wǒmen</a:t>
            </a:r>
            <a:r>
              <a:rPr lang="en-US" altLang="zh-CN" sz="3200" dirty="0">
                <a:solidFill>
                  <a:srgbClr val="007935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200" dirty="0" err="1">
                <a:solidFill>
                  <a:srgbClr val="007935"/>
                </a:solidFill>
                <a:latin typeface="Calibri" charset="0"/>
                <a:ea typeface="Calibri" charset="0"/>
                <a:cs typeface="Calibri" charset="0"/>
              </a:rPr>
              <a:t>jiù</a:t>
            </a:r>
            <a:r>
              <a:rPr lang="en-US" altLang="zh-CN" sz="3200" dirty="0">
                <a:solidFill>
                  <a:srgbClr val="007935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200" dirty="0" err="1">
                <a:solidFill>
                  <a:srgbClr val="007935"/>
                </a:solidFill>
                <a:latin typeface="Calibri" charset="0"/>
                <a:ea typeface="Calibri" charset="0"/>
                <a:cs typeface="Calibri" charset="0"/>
              </a:rPr>
              <a:t>bié</a:t>
            </a:r>
            <a:endParaRPr lang="en-US" altLang="zh-CN" sz="3200" dirty="0">
              <a:solidFill>
                <a:srgbClr val="007935"/>
              </a:solidFill>
              <a:latin typeface="Times New Roman" charset="0"/>
              <a:ea typeface="华文楷体" charset="-12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4800" dirty="0">
                <a:solidFill>
                  <a:srgbClr val="007935"/>
                </a:solidFill>
                <a:latin typeface="Times New Roman" charset="0"/>
                <a:ea typeface="华文楷体" charset="-122"/>
                <a:cs typeface="Times New Roman" charset="0"/>
              </a:rPr>
              <a:t>     </a:t>
            </a: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我们</a:t>
            </a: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  <a:hlinkClick r:id="rId3"/>
              </a:rPr>
              <a:t>就</a:t>
            </a:r>
            <a:r>
              <a:rPr lang="zh-CN" altLang="x-none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别</a:t>
            </a:r>
            <a:r>
              <a:rPr lang="en-US" altLang="zh-CN" sz="4800" dirty="0">
                <a:solidFill>
                  <a:srgbClr val="007935"/>
                </a:solidFill>
                <a:latin typeface="Times New Roman" charset="0"/>
                <a:ea typeface="华文楷体" charset="-122"/>
                <a:cs typeface="Times New Roman" charset="0"/>
              </a:rPr>
              <a:t>_________</a:t>
            </a:r>
            <a:r>
              <a:rPr lang="zh-CN" altLang="x-none" sz="4000" dirty="0">
                <a:solidFill>
                  <a:srgbClr val="007935"/>
                </a:solidFill>
                <a:latin typeface="Times New Roman" charset="0"/>
                <a:ea typeface="华文楷体" charset="-122"/>
                <a:cs typeface="Times New Roman" charset="0"/>
              </a:rPr>
              <a:t>！</a:t>
            </a:r>
            <a:r>
              <a:rPr lang="en-US" altLang="zh-CN" sz="4000" dirty="0">
                <a:solidFill>
                  <a:srgbClr val="007935"/>
                </a:solidFill>
                <a:latin typeface="Times New Roman" charset="0"/>
                <a:ea typeface="华文楷体" charset="-122"/>
                <a:cs typeface="Times New Roman" charset="0"/>
              </a:rPr>
              <a:t>   </a:t>
            </a:r>
            <a:r>
              <a:rPr lang="en-US" altLang="zh-CN" sz="3200" dirty="0">
                <a:solidFill>
                  <a:srgbClr val="007935"/>
                </a:solidFill>
                <a:latin typeface="+mn-lt"/>
                <a:ea typeface="KaiTi" panose="02010609060101010101" pitchFamily="49" charset="-122"/>
                <a:cs typeface="Times New Roman" charset="0"/>
              </a:rPr>
              <a:t>(We won’t do it</a:t>
            </a:r>
            <a:r>
              <a:rPr lang="is-IS" altLang="zh-CN" sz="3200" dirty="0">
                <a:solidFill>
                  <a:srgbClr val="007935"/>
                </a:solidFill>
                <a:latin typeface="+mn-lt"/>
                <a:ea typeface="KaiTi" panose="02010609060101010101" pitchFamily="49" charset="-122"/>
                <a:cs typeface="Times New Roman" charset="0"/>
              </a:rPr>
              <a:t>…)</a:t>
            </a:r>
            <a:endParaRPr lang="en-US" altLang="zh-CN" sz="3200" dirty="0">
              <a:solidFill>
                <a:srgbClr val="007935"/>
              </a:solidFill>
              <a:latin typeface="+mn-lt"/>
              <a:ea typeface="KaiTi" panose="02010609060101010101" pitchFamily="49" charset="-122"/>
              <a:cs typeface="Times New Roman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>
                <a:solidFill>
                  <a:srgbClr val="007935"/>
                </a:solidFill>
                <a:latin typeface="Times New Roman" charset="0"/>
                <a:ea typeface="华文楷体" charset="-122"/>
                <a:cs typeface="Times New Roman" charset="0"/>
              </a:rPr>
              <a:t>      </a:t>
            </a:r>
            <a:r>
              <a:rPr lang="en-US" altLang="zh-CN" sz="4000" dirty="0">
                <a:solidFill>
                  <a:srgbClr val="007935"/>
                </a:solidFill>
                <a:latin typeface="Times New Roman" charset="0"/>
                <a:ea typeface="华文楷体" charset="-122"/>
                <a:cs typeface="Times New Roman" charset="0"/>
              </a:rPr>
              <a:t>  </a:t>
            </a:r>
            <a:endParaRPr lang="zh-CN" altLang="en-US" sz="2800" dirty="0">
              <a:solidFill>
                <a:srgbClr val="007935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1"/>
            <a:ext cx="12192000" cy="9559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x-none" sz="6000" dirty="0"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别</a:t>
            </a:r>
            <a:r>
              <a:rPr lang="en-US" altLang="zh-CN" sz="6000" dirty="0">
                <a:latin typeface="KaiTi" panose="02010609060101010101" pitchFamily="49" charset="-122"/>
                <a:ea typeface="KaiTi" panose="02010609060101010101" pitchFamily="49" charset="-122"/>
                <a:cs typeface="Times New Roman" charset="0"/>
              </a:rPr>
              <a:t> </a:t>
            </a:r>
            <a:r>
              <a:rPr lang="en-US" altLang="zh-CN" sz="6000" dirty="0">
                <a:latin typeface="Times New Roman" charset="0"/>
                <a:ea typeface="华文楷体" charset="-122"/>
                <a:cs typeface="Times New Roman" charset="0"/>
              </a:rPr>
              <a:t>  </a:t>
            </a:r>
            <a:r>
              <a:rPr lang="en-US" altLang="zh-CN" sz="4000" dirty="0" err="1">
                <a:latin typeface="Calibri" charset="0"/>
                <a:ea typeface="Calibri" charset="0"/>
                <a:cs typeface="Calibri" charset="0"/>
              </a:rPr>
              <a:t>bié</a:t>
            </a:r>
            <a:r>
              <a:rPr lang="en-US" altLang="zh-CN" sz="4000" dirty="0">
                <a:latin typeface="Calibri" charset="0"/>
                <a:ea typeface="Calibri" charset="0"/>
                <a:cs typeface="Calibri" charset="0"/>
              </a:rPr>
              <a:t>       (don’t)               adverb</a:t>
            </a:r>
            <a:endParaRPr lang="en-US" altLang="zh-CN" dirty="0">
              <a:ea typeface="宋体" charset="-122"/>
              <a:cs typeface="Times New Roman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073" y="26195"/>
            <a:ext cx="902060" cy="90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7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3909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>
                <a:srgbClr val="317F13"/>
              </a:buClr>
            </a:pPr>
            <a:r>
              <a:rPr lang="zh-TW" altLang="en-US" sz="5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别</a:t>
            </a:r>
            <a:r>
              <a:rPr lang="zh-CN" altLang="en-US" sz="5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客</a:t>
            </a:r>
            <a:r>
              <a:rPr lang="zh-TW" altLang="en-US" sz="5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气</a:t>
            </a:r>
            <a:r>
              <a:rPr lang="en-US" altLang="zh-TW" sz="5800" dirty="0">
                <a:solidFill>
                  <a:srgbClr val="317F13"/>
                </a:solidFill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altLang="zh-TW" sz="5800" dirty="0" smtClean="0">
                <a:solidFill>
                  <a:srgbClr val="317F13"/>
                </a:solidFill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altLang="zh-TW" sz="360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You’re welcome/Don’t </a:t>
            </a:r>
            <a:r>
              <a:rPr lang="en-US" altLang="zh-TW" sz="36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be</a:t>
            </a:r>
            <a:r>
              <a:rPr lang="zh-CN" altLang="en-US" sz="36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so </a:t>
            </a:r>
            <a:r>
              <a:rPr lang="en-US" altLang="zh-CN" sz="360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polite</a:t>
            </a:r>
            <a:endParaRPr lang="zh-TW" altLang="en-US" sz="36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7541" y="1743530"/>
            <a:ext cx="5260512" cy="1112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17F13"/>
              </a:buClr>
              <a:buFont typeface="Arial" panose="020B0604020202020204" pitchFamily="34" charset="0"/>
              <a:buNone/>
            </a:pPr>
            <a:r>
              <a:rPr lang="zh-CN" altLang="en-US" sz="5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客</a:t>
            </a:r>
            <a:r>
              <a:rPr lang="zh-TW" altLang="en-US" sz="5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气</a:t>
            </a:r>
            <a:r>
              <a:rPr lang="en-US" altLang="zh-TW" sz="5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    </a:t>
            </a:r>
            <a:r>
              <a:rPr lang="en-US" altLang="zh-CN" sz="44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polite</a:t>
            </a:r>
            <a:r>
              <a:rPr lang="en-US" altLang="zh-TW" sz="44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 </a:t>
            </a:r>
            <a:endParaRPr lang="zh-TW" altLang="en-US" sz="44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38" y="3543068"/>
            <a:ext cx="2831448" cy="312867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893" y="3854577"/>
            <a:ext cx="2627483" cy="29536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568" y="3404040"/>
            <a:ext cx="2375842" cy="34041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758" y="3501655"/>
            <a:ext cx="3048000" cy="304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073" y="81615"/>
            <a:ext cx="902060" cy="90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82738" y="2277759"/>
            <a:ext cx="8559480" cy="1112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17F13"/>
              </a:buClr>
              <a:buFont typeface="Arial" panose="020B0604020202020204" pitchFamily="34" charset="0"/>
              <a:buNone/>
            </a:pPr>
            <a:r>
              <a:rPr lang="zh-CN" altLang="en-US" sz="5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  </a:t>
            </a:r>
            <a:r>
              <a:rPr lang="zh-TW" altLang="en-US" sz="5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生气</a:t>
            </a:r>
            <a:r>
              <a:rPr lang="en-US" altLang="zh-TW" sz="5800" dirty="0">
                <a:solidFill>
                  <a:srgbClr val="317F13"/>
                </a:solidFill>
                <a:latin typeface="KaiTi" charset="-122"/>
                <a:ea typeface="KaiTi" charset="-122"/>
                <a:cs typeface="KaiTi" charset="-122"/>
              </a:rPr>
              <a:t>  </a:t>
            </a:r>
            <a:r>
              <a:rPr lang="zh-CN" altLang="en-US" sz="5800" dirty="0">
                <a:solidFill>
                  <a:srgbClr val="317F13"/>
                </a:solidFill>
                <a:latin typeface="KaiTi" charset="-122"/>
                <a:ea typeface="KaiTi" charset="-122"/>
                <a:cs typeface="KaiTi" charset="-122"/>
              </a:rPr>
              <a:t>      </a:t>
            </a:r>
            <a:r>
              <a:rPr lang="en-US" altLang="zh-TW" sz="47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mad/angry</a:t>
            </a:r>
            <a:endParaRPr lang="zh-TW" altLang="en-US" sz="47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63" y="3897034"/>
            <a:ext cx="2744057" cy="2613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359" y="3897034"/>
            <a:ext cx="2540056" cy="25400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893" y="3269877"/>
            <a:ext cx="1852472" cy="3167213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843" y="3897034"/>
            <a:ext cx="3375610" cy="2401506"/>
          </a:xfrm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37786" y="1320238"/>
            <a:ext cx="8493599" cy="1112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17F13"/>
              </a:buClr>
              <a:buFont typeface="Arial" panose="020B0604020202020204" pitchFamily="34" charset="0"/>
              <a:buNone/>
            </a:pPr>
            <a:r>
              <a:rPr lang="zh-TW" altLang="en-US" sz="5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别生气</a:t>
            </a:r>
            <a:r>
              <a:rPr lang="en-US" altLang="zh-TW" sz="5800" dirty="0">
                <a:solidFill>
                  <a:srgbClr val="317F13"/>
                </a:solidFill>
                <a:latin typeface="KaiTi" charset="-122"/>
                <a:ea typeface="KaiTi" charset="-122"/>
                <a:cs typeface="KaiTi" charset="-122"/>
              </a:rPr>
              <a:t>  </a:t>
            </a:r>
            <a:r>
              <a:rPr lang="en-US" altLang="zh-TW" sz="47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Don’t be mad/angry.</a:t>
            </a:r>
            <a:endParaRPr lang="zh-TW" altLang="en-US" sz="47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3909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zh-TW" altLang="en-US" sz="67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气</a:t>
            </a:r>
            <a:r>
              <a:rPr lang="en-US" altLang="zh-CN" dirty="0">
                <a:ea typeface="宋体" pitchFamily="2" charset="-122"/>
              </a:rPr>
              <a:t>	    </a:t>
            </a:r>
            <a:r>
              <a:rPr lang="en-US" altLang="zh-CN" sz="3600" dirty="0">
                <a:solidFill>
                  <a:srgbClr val="0070C0"/>
                </a:solidFill>
                <a:latin typeface="+mn-lt"/>
                <a:ea typeface="宋体" pitchFamily="2" charset="-122"/>
                <a:hlinkClick r:id="rId6"/>
              </a:rPr>
              <a:t>qì</a:t>
            </a:r>
            <a:r>
              <a:rPr lang="en-US" altLang="zh-CN" sz="3600" dirty="0">
                <a:latin typeface="+mn-lt"/>
                <a:ea typeface="宋体" pitchFamily="2" charset="-122"/>
              </a:rPr>
              <a:t>	                                          (</a:t>
            </a:r>
            <a:r>
              <a:rPr lang="en-US" altLang="zh-CN" sz="3600" dirty="0">
                <a:latin typeface="+mn-lt"/>
                <a:ea typeface="宋体" pitchFamily="2" charset="-122"/>
                <a:hlinkClick r:id="rId7"/>
              </a:rPr>
              <a:t>air</a:t>
            </a:r>
            <a:r>
              <a:rPr lang="en-US" altLang="zh-CN" sz="3600" dirty="0">
                <a:latin typeface="+mn-lt"/>
                <a:ea typeface="宋体" pitchFamily="2" charset="-122"/>
              </a:rPr>
              <a:t>)             noun</a:t>
            </a:r>
            <a:endParaRPr lang="en-US" sz="3600" dirty="0"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073" y="81615"/>
            <a:ext cx="902060" cy="90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0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15118" y="19908"/>
            <a:ext cx="12176881" cy="1358726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kern="0" cap="none" spc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Dì</a:t>
            </a:r>
            <a:r>
              <a:rPr lang="zh-CN" altLang="en-US" kern="0" cap="none" spc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kern="0" cap="none" spc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zh-CN" altLang="en-US" kern="0" cap="none" spc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     </a:t>
            </a:r>
            <a:r>
              <a:rPr lang="en-US" kern="0" cap="none" spc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kè</a:t>
            </a:r>
            <a:r>
              <a:rPr lang="en-US" kern="0" cap="none" spc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zh-CN" altLang="en-US" kern="0" cap="none" spc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  </a:t>
            </a:r>
            <a:r>
              <a:rPr lang="en-US" altLang="zh-CN" kern="0" cap="none" spc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yuē</a:t>
            </a:r>
            <a:r>
              <a:rPr lang="en-US" altLang="zh-CN" kern="0" cap="none" spc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kern="0" cap="none" spc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shí</a:t>
            </a:r>
            <a:r>
              <a:rPr lang="en-US" altLang="zh-CN" kern="0" cap="none" spc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kern="0" cap="none" spc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jiān</a:t>
            </a:r>
            <a:r>
              <a:rPr lang="en-US" kern="0" cap="none" spc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5400" kern="0" cap="none" spc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/>
            </a:r>
            <a:br>
              <a:rPr lang="en-US" sz="5400" kern="0" cap="none" spc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</a:br>
            <a:r>
              <a:rPr lang="zh-CN" altLang="en-US" sz="4100" kern="0" cap="none" spc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第六课：约时间 </a:t>
            </a:r>
            <a:r>
              <a:rPr lang="en-US" kern="0" cap="none" spc="0" dirty="0">
                <a:solidFill>
                  <a:prstClr val="black"/>
                </a:solidFill>
                <a:latin typeface="Calibri" pitchFamily="34" charset="0"/>
              </a:rPr>
              <a:t>Lesson Six: Making Appointments</a:t>
            </a:r>
            <a:endParaRPr lang="en-US" sz="33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100" y="135686"/>
            <a:ext cx="972487" cy="972487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11031" y="1467108"/>
            <a:ext cx="10983689" cy="5287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3200" u="sng" dirty="0">
                <a:solidFill>
                  <a:schemeClr val="tx1"/>
                </a:solidFill>
              </a:rPr>
              <a:t>Forms &amp; Accuracy: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 1. The Preposition </a:t>
            </a:r>
            <a:r>
              <a:rPr lang="en-US" sz="4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给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gěi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 2. The Modal Verb </a:t>
            </a:r>
            <a:r>
              <a:rPr lang="en-US" sz="4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要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yào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) (I)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 3. The Adverb </a:t>
            </a:r>
            <a:r>
              <a:rPr lang="en-US" sz="4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别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bié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 4. Time Expressions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 5. The Modal Verb </a:t>
            </a:r>
            <a:r>
              <a:rPr lang="en-US" sz="4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得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děi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 6. Directional Complements (I)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1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39775" lvl="8" indent="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  <a:buNone/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15118" y="19908"/>
            <a:ext cx="12176881" cy="1358726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68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等</a:t>
            </a:r>
            <a:r>
              <a:rPr lang="en-US" altLang="zh-CN" sz="6800" b="1" dirty="0">
                <a:solidFill>
                  <a:srgbClr val="7030A0"/>
                </a:solidFill>
                <a:latin typeface="Kaiti SC" charset="-122"/>
                <a:ea typeface="Kaiti SC" charset="-122"/>
                <a:cs typeface="Kaiti SC" charset="-122"/>
              </a:rPr>
              <a:t> 	</a:t>
            </a:r>
            <a:r>
              <a:rPr lang="en-US" altLang="zh-CN" sz="4100" cap="none" spc="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děng</a:t>
            </a:r>
            <a:r>
              <a:rPr lang="en-US" altLang="zh-CN" sz="4100" cap="none" spc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		(wait)		verb </a:t>
            </a:r>
            <a:endParaRPr lang="en-US" sz="4100" b="1" dirty="0">
              <a:solidFill>
                <a:srgbClr val="7030A0"/>
              </a:solidFill>
              <a:latin typeface="Kaiti SC" charset="-122"/>
              <a:ea typeface="Kaiti SC" charset="-122"/>
              <a:cs typeface="Kaiti SC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100" y="135686"/>
            <a:ext cx="972487" cy="972487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2776" y="1772614"/>
            <a:ext cx="12004528" cy="508538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en-US" sz="4700" dirty="0">
                <a:solidFill>
                  <a:srgbClr val="007935"/>
                </a:solidFill>
              </a:rPr>
              <a:t>           </a:t>
            </a:r>
            <a:r>
              <a:rPr lang="en-US" sz="4700" dirty="0" err="1">
                <a:solidFill>
                  <a:srgbClr val="007935"/>
                </a:solidFill>
              </a:rPr>
              <a:t>Wǒ</a:t>
            </a:r>
            <a:r>
              <a:rPr lang="en-US" sz="4700" dirty="0">
                <a:solidFill>
                  <a:srgbClr val="007935"/>
                </a:solidFill>
              </a:rPr>
              <a:t> </a:t>
            </a:r>
            <a:r>
              <a:rPr lang="en-US" sz="4700" dirty="0" err="1">
                <a:solidFill>
                  <a:srgbClr val="007935"/>
                </a:solidFill>
              </a:rPr>
              <a:t>xiàwǔ</a:t>
            </a:r>
            <a:r>
              <a:rPr lang="en-US" sz="4700" dirty="0">
                <a:solidFill>
                  <a:srgbClr val="007935"/>
                </a:solidFill>
              </a:rPr>
              <a:t> </a:t>
            </a:r>
            <a:r>
              <a:rPr lang="en-US" sz="4700" dirty="0" err="1">
                <a:solidFill>
                  <a:srgbClr val="007935"/>
                </a:solidFill>
              </a:rPr>
              <a:t>dào</a:t>
            </a:r>
            <a:r>
              <a:rPr lang="en-US" sz="4700" dirty="0">
                <a:solidFill>
                  <a:srgbClr val="007935"/>
                </a:solidFill>
              </a:rPr>
              <a:t> </a:t>
            </a:r>
            <a:r>
              <a:rPr lang="en-US" sz="4700" dirty="0" err="1">
                <a:solidFill>
                  <a:srgbClr val="007935"/>
                </a:solidFill>
              </a:rPr>
              <a:t>nín</a:t>
            </a:r>
            <a:r>
              <a:rPr lang="en-US" sz="4700" dirty="0">
                <a:solidFill>
                  <a:srgbClr val="007935"/>
                </a:solidFill>
              </a:rPr>
              <a:t> de </a:t>
            </a:r>
            <a:r>
              <a:rPr lang="en-US" sz="4700" dirty="0" err="1">
                <a:solidFill>
                  <a:srgbClr val="007935"/>
                </a:solidFill>
              </a:rPr>
              <a:t>bàngōngshì</a:t>
            </a:r>
            <a:r>
              <a:rPr lang="en-US" sz="4700" dirty="0">
                <a:solidFill>
                  <a:srgbClr val="007935"/>
                </a:solidFill>
              </a:rPr>
              <a:t> </a:t>
            </a:r>
            <a:r>
              <a:rPr lang="en-US" sz="4700" dirty="0" err="1">
                <a:solidFill>
                  <a:srgbClr val="007935"/>
                </a:solidFill>
              </a:rPr>
              <a:t>qù</a:t>
            </a:r>
            <a:r>
              <a:rPr lang="en-US" sz="4700" dirty="0">
                <a:solidFill>
                  <a:srgbClr val="007935"/>
                </a:solidFill>
              </a:rPr>
              <a:t>        </a:t>
            </a:r>
            <a:r>
              <a:rPr lang="en-US" sz="4700" dirty="0" err="1">
                <a:solidFill>
                  <a:srgbClr val="007935"/>
                </a:solidFill>
              </a:rPr>
              <a:t>xíng</a:t>
            </a:r>
            <a:r>
              <a:rPr lang="en-US" sz="4700" dirty="0">
                <a:solidFill>
                  <a:srgbClr val="007935"/>
                </a:solidFill>
              </a:rPr>
              <a:t> ma</a:t>
            </a:r>
            <a:endParaRPr lang="en-US" altLang="zh-CN" sz="4700" dirty="0">
              <a:solidFill>
                <a:srgbClr val="007935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/>
            </a:pPr>
            <a:r>
              <a:rPr lang="en-US" altLang="zh-CN" sz="72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Q:</a:t>
            </a:r>
            <a:r>
              <a:rPr lang="zh-CN" altLang="en-US" sz="72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我下午到您的办公室去，</a:t>
            </a:r>
            <a:r>
              <a:rPr lang="zh-CN" altLang="en-US" sz="72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行吗</a:t>
            </a:r>
            <a:r>
              <a:rPr lang="zh-CN" altLang="en-US" sz="72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？</a:t>
            </a:r>
            <a:endParaRPr lang="en-US" altLang="zh-CN" sz="72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en-US" altLang="zh-CN" sz="7200" dirty="0">
                <a:solidFill>
                  <a:srgbClr val="007935"/>
                </a:solidFill>
                <a:latin typeface="Kaiti TC" charset="-120"/>
                <a:ea typeface="Kaiti TC" charset="-120"/>
                <a:cs typeface="Kaiti TC" charset="-120"/>
              </a:rPr>
              <a:t>      </a:t>
            </a:r>
            <a:r>
              <a:rPr lang="en-US" altLang="zh-CN" sz="4700" dirty="0">
                <a:solidFill>
                  <a:srgbClr val="007935"/>
                </a:solidFill>
              </a:rPr>
              <a:t>I will go to your office this afternoon,  OK?</a:t>
            </a: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endParaRPr lang="en-US" altLang="zh-CN" sz="1200" dirty="0">
              <a:solidFill>
                <a:srgbClr val="007935"/>
              </a:solidFill>
            </a:endParaRP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endParaRPr lang="en-US" altLang="zh-CN" sz="1700" dirty="0">
              <a:solidFill>
                <a:srgbClr val="007935"/>
              </a:solidFill>
            </a:endParaRP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en-US" sz="4700" dirty="0">
                <a:solidFill>
                  <a:srgbClr val="007935"/>
                </a:solidFill>
              </a:rPr>
              <a:t>          </a:t>
            </a:r>
            <a:r>
              <a:rPr lang="en-US" sz="4700" dirty="0" err="1">
                <a:solidFill>
                  <a:srgbClr val="007935"/>
                </a:solidFill>
              </a:rPr>
              <a:t>Méi</a:t>
            </a:r>
            <a:r>
              <a:rPr lang="en-US" sz="4700" dirty="0">
                <a:solidFill>
                  <a:srgbClr val="007935"/>
                </a:solidFill>
              </a:rPr>
              <a:t> </a:t>
            </a:r>
            <a:r>
              <a:rPr lang="en-US" sz="4700" dirty="0" err="1">
                <a:solidFill>
                  <a:srgbClr val="007935"/>
                </a:solidFill>
              </a:rPr>
              <a:t>wèntí</a:t>
            </a:r>
            <a:r>
              <a:rPr lang="en-US" sz="4700" dirty="0">
                <a:solidFill>
                  <a:srgbClr val="007935"/>
                </a:solidFill>
              </a:rPr>
              <a:t>,       </a:t>
            </a:r>
            <a:r>
              <a:rPr lang="en-US" sz="4700" dirty="0" err="1">
                <a:solidFill>
                  <a:srgbClr val="007935"/>
                </a:solidFill>
              </a:rPr>
              <a:t>wǒ</a:t>
            </a:r>
            <a:r>
              <a:rPr lang="en-US" sz="4700" dirty="0">
                <a:solidFill>
                  <a:srgbClr val="007935"/>
                </a:solidFill>
              </a:rPr>
              <a:t> </a:t>
            </a:r>
            <a:r>
              <a:rPr lang="en-US" sz="4700" dirty="0" err="1">
                <a:solidFill>
                  <a:srgbClr val="007935"/>
                </a:solidFill>
              </a:rPr>
              <a:t>zài</a:t>
            </a:r>
            <a:r>
              <a:rPr lang="en-US" sz="4700" dirty="0">
                <a:solidFill>
                  <a:srgbClr val="007935"/>
                </a:solidFill>
              </a:rPr>
              <a:t> </a:t>
            </a:r>
            <a:r>
              <a:rPr lang="en-US" sz="4700" dirty="0" err="1">
                <a:solidFill>
                  <a:srgbClr val="007935"/>
                </a:solidFill>
              </a:rPr>
              <a:t>bàngōngshì</a:t>
            </a:r>
            <a:r>
              <a:rPr lang="en-US" sz="4700" dirty="0">
                <a:solidFill>
                  <a:srgbClr val="007935"/>
                </a:solidFill>
              </a:rPr>
              <a:t> </a:t>
            </a:r>
            <a:r>
              <a:rPr lang="en-US" sz="4700" dirty="0" err="1">
                <a:solidFill>
                  <a:srgbClr val="007935"/>
                </a:solidFill>
              </a:rPr>
              <a:t>děng</a:t>
            </a:r>
            <a:r>
              <a:rPr lang="en-US" sz="4700" dirty="0">
                <a:solidFill>
                  <a:srgbClr val="007935"/>
                </a:solidFill>
              </a:rPr>
              <a:t> </a:t>
            </a:r>
            <a:r>
              <a:rPr lang="en-US" sz="4700" dirty="0" err="1">
                <a:solidFill>
                  <a:srgbClr val="007935"/>
                </a:solidFill>
              </a:rPr>
              <a:t>nǐ</a:t>
            </a:r>
            <a:endParaRPr lang="en-US" altLang="zh-CN" sz="4700" dirty="0">
              <a:solidFill>
                <a:srgbClr val="007935"/>
              </a:solidFill>
            </a:endParaRP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/>
            </a:pPr>
            <a:r>
              <a:rPr lang="en-US" altLang="zh-CN" sz="72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A:</a:t>
            </a:r>
            <a:r>
              <a:rPr lang="zh-CN" altLang="en-US" sz="72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没问题，我在办公室</a:t>
            </a:r>
            <a:r>
              <a:rPr lang="zh-CN" altLang="en-US" sz="77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等</a:t>
            </a:r>
            <a:r>
              <a:rPr lang="zh-CN" altLang="en-US" sz="72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你。</a:t>
            </a:r>
            <a:endParaRPr lang="en-US" altLang="zh-CN" sz="72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en-US" altLang="zh-CN" sz="4700" dirty="0">
                <a:solidFill>
                  <a:srgbClr val="007935"/>
                </a:solidFill>
              </a:rPr>
              <a:t>          No problem, I will wait for you at the office.</a:t>
            </a: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Font typeface="Arial" panose="020B0604020202020204" pitchFamily="34" charset="0"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16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00899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童谣 </a:t>
            </a:r>
            <a:r>
              <a:rPr lang="en-US" altLang="zh-CN" dirty="0">
                <a:ea typeface="宋体" pitchFamily="2" charset="-122"/>
              </a:rPr>
              <a:t>	</a:t>
            </a:r>
            <a:r>
              <a:rPr lang="en-US" altLang="zh-CN" sz="3200" dirty="0" err="1">
                <a:ea typeface="宋体" pitchFamily="2" charset="-122"/>
              </a:rPr>
              <a:t>tóng</a:t>
            </a:r>
            <a:r>
              <a:rPr lang="en-US" altLang="zh-CN" sz="3200" dirty="0">
                <a:ea typeface="宋体" pitchFamily="2" charset="-122"/>
              </a:rPr>
              <a:t> </a:t>
            </a:r>
            <a:r>
              <a:rPr lang="en-US" altLang="zh-CN" sz="3200" dirty="0" err="1">
                <a:ea typeface="宋体" pitchFamily="2" charset="-122"/>
              </a:rPr>
              <a:t>Yáo</a:t>
            </a:r>
            <a:r>
              <a:rPr lang="en-US" altLang="zh-CN" sz="3200" dirty="0">
                <a:ea typeface="宋体" pitchFamily="2" charset="-122"/>
              </a:rPr>
              <a:t>     	               (</a:t>
            </a:r>
            <a:r>
              <a:rPr lang="en-US" altLang="zh-CN" sz="3200" dirty="0">
                <a:ea typeface="宋体" pitchFamily="2" charset="-122"/>
                <a:hlinkClick r:id="rId2"/>
              </a:rPr>
              <a:t>RhyME</a:t>
            </a:r>
            <a:r>
              <a:rPr lang="en-US" altLang="zh-CN" sz="3200" dirty="0">
                <a:ea typeface="宋体" pitchFamily="2" charset="-122"/>
              </a:rPr>
              <a:t>)</a:t>
            </a:r>
            <a:endParaRPr lang="en-US" sz="32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348" y="1163780"/>
            <a:ext cx="9006214" cy="588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17F13"/>
              </a:buClr>
            </a:pPr>
            <a:r>
              <a:rPr lang="zh-TW" altLang="en-US" sz="5400" dirty="0">
                <a:solidFill>
                  <a:srgbClr val="317F13"/>
                </a:solidFill>
                <a:latin typeface="KaiTi" charset="-122"/>
                <a:ea typeface="KaiTi" charset="-122"/>
                <a:cs typeface="KaiTi" charset="-122"/>
              </a:rPr>
              <a:t>一角兩角三角形 </a:t>
            </a:r>
            <a:endParaRPr lang="en-US" altLang="zh-TW" sz="5400" dirty="0">
              <a:solidFill>
                <a:srgbClr val="317F13"/>
              </a:solidFill>
              <a:latin typeface="KaiTi" charset="-122"/>
              <a:ea typeface="KaiTi" charset="-122"/>
              <a:cs typeface="KaiTi" charset="-122"/>
            </a:endParaRPr>
          </a:p>
          <a:p>
            <a:pPr>
              <a:buClr>
                <a:srgbClr val="317F13"/>
              </a:buClr>
            </a:pPr>
            <a:r>
              <a:rPr lang="zh-TW" altLang="en-US" sz="5400" dirty="0">
                <a:solidFill>
                  <a:srgbClr val="317F13"/>
                </a:solidFill>
                <a:latin typeface="KaiTi" charset="-122"/>
                <a:ea typeface="KaiTi" charset="-122"/>
                <a:cs typeface="KaiTi" charset="-122"/>
              </a:rPr>
              <a:t>四角五角六角半</a:t>
            </a:r>
          </a:p>
          <a:p>
            <a:pPr>
              <a:buClr>
                <a:srgbClr val="317F13"/>
              </a:buClr>
            </a:pPr>
            <a:r>
              <a:rPr lang="zh-TW" altLang="en-US" sz="5400" dirty="0">
                <a:solidFill>
                  <a:srgbClr val="317F13"/>
                </a:solidFill>
                <a:latin typeface="KaiTi" charset="-122"/>
                <a:ea typeface="KaiTi" charset="-122"/>
                <a:cs typeface="KaiTi" charset="-122"/>
              </a:rPr>
              <a:t>七角八角九</a:t>
            </a:r>
            <a:r>
              <a:rPr lang="zh-CN" altLang="en-US" sz="5400" dirty="0">
                <a:solidFill>
                  <a:srgbClr val="317F13"/>
                </a:solidFill>
                <a:latin typeface="KaiTi" charset="-122"/>
                <a:ea typeface="KaiTi" charset="-122"/>
                <a:cs typeface="KaiTi" charset="-122"/>
              </a:rPr>
              <a:t>（</a:t>
            </a:r>
            <a:r>
              <a:rPr lang="zh-TW" altLang="en-US" sz="5400" dirty="0">
                <a:solidFill>
                  <a:srgbClr val="317F13"/>
                </a:solidFill>
                <a:latin typeface="KaiTi" charset="-122"/>
                <a:ea typeface="KaiTi" charset="-122"/>
                <a:cs typeface="KaiTi" charset="-122"/>
              </a:rPr>
              <a:t>手</a:t>
            </a:r>
            <a:r>
              <a:rPr lang="zh-CN" altLang="en-US" sz="5400" dirty="0">
                <a:solidFill>
                  <a:srgbClr val="317F13"/>
                </a:solidFill>
                <a:latin typeface="KaiTi" charset="-122"/>
                <a:ea typeface="KaiTi" charset="-122"/>
                <a:cs typeface="KaiTi" charset="-122"/>
              </a:rPr>
              <a:t>）</a:t>
            </a:r>
            <a:r>
              <a:rPr lang="zh-TW" altLang="en-US" sz="5400" dirty="0">
                <a:solidFill>
                  <a:srgbClr val="317F13"/>
                </a:solidFill>
                <a:latin typeface="KaiTi" charset="-122"/>
                <a:ea typeface="KaiTi" charset="-122"/>
                <a:cs typeface="KaiTi" charset="-122"/>
              </a:rPr>
              <a:t>插腰</a:t>
            </a:r>
            <a:endParaRPr lang="en-US" altLang="zh-TW" sz="5400" dirty="0">
              <a:solidFill>
                <a:srgbClr val="317F13"/>
              </a:solidFill>
              <a:latin typeface="KaiTi" charset="-122"/>
              <a:ea typeface="KaiTi" charset="-122"/>
              <a:cs typeface="KaiTi" charset="-122"/>
            </a:endParaRPr>
          </a:p>
          <a:p>
            <a:pPr>
              <a:buClr>
                <a:srgbClr val="317F13"/>
              </a:buClr>
            </a:pPr>
            <a:r>
              <a:rPr lang="zh-CN" altLang="en-US" sz="5400" dirty="0">
                <a:solidFill>
                  <a:srgbClr val="317F13"/>
                </a:solidFill>
                <a:latin typeface="KaiTi" charset="-122"/>
                <a:ea typeface="KaiTi" charset="-122"/>
                <a:cs typeface="KaiTi" charset="-122"/>
              </a:rPr>
              <a:t>十</a:t>
            </a:r>
            <a:r>
              <a:rPr lang="zh-TW" altLang="en-US" sz="5400" dirty="0">
                <a:solidFill>
                  <a:srgbClr val="317F13"/>
                </a:solidFill>
                <a:latin typeface="KaiTi" charset="-122"/>
                <a:ea typeface="KaiTi" charset="-122"/>
                <a:cs typeface="KaiTi" charset="-122"/>
              </a:rPr>
              <a:t>角</a:t>
            </a:r>
            <a:r>
              <a:rPr lang="zh-CN" altLang="en-US" sz="5400" dirty="0">
                <a:solidFill>
                  <a:srgbClr val="317F13"/>
                </a:solidFill>
                <a:latin typeface="KaiTi" charset="-122"/>
                <a:ea typeface="KaiTi" charset="-122"/>
                <a:cs typeface="KaiTi" charset="-122"/>
              </a:rPr>
              <a:t>十一</a:t>
            </a:r>
            <a:r>
              <a:rPr lang="zh-TW" altLang="en-US" sz="5400" dirty="0">
                <a:solidFill>
                  <a:srgbClr val="317F13"/>
                </a:solidFill>
                <a:latin typeface="KaiTi" charset="-122"/>
                <a:ea typeface="KaiTi" charset="-122"/>
                <a:cs typeface="KaiTi" charset="-122"/>
              </a:rPr>
              <a:t>角打電話</a:t>
            </a:r>
            <a:r>
              <a:rPr lang="zh-CN" altLang="en-US" sz="5400" dirty="0">
                <a:solidFill>
                  <a:srgbClr val="317F13"/>
                </a:solidFill>
                <a:latin typeface="KaiTi" charset="-122"/>
                <a:ea typeface="KaiTi" charset="-122"/>
                <a:cs typeface="KaiTi" charset="-122"/>
              </a:rPr>
              <a:t>：</a:t>
            </a:r>
            <a:endParaRPr lang="zh-TW" altLang="en-US" sz="5400" dirty="0">
              <a:solidFill>
                <a:srgbClr val="317F13"/>
              </a:solidFill>
              <a:latin typeface="KaiTi" charset="-122"/>
              <a:ea typeface="KaiTi" charset="-122"/>
              <a:cs typeface="KaiTi" charset="-122"/>
            </a:endParaRPr>
          </a:p>
          <a:p>
            <a:pPr marL="0" indent="0">
              <a:buClr>
                <a:srgbClr val="9BAFB5"/>
              </a:buClr>
              <a:buFont typeface="Arial" panose="020B0604020202020204" pitchFamily="34" charset="0"/>
              <a:buNone/>
            </a:pPr>
            <a:r>
              <a:rPr lang="en-US" altLang="zh-CN" sz="5400" dirty="0">
                <a:solidFill>
                  <a:srgbClr val="317F13"/>
                </a:solidFill>
                <a:latin typeface="KaiTi" charset="-122"/>
                <a:ea typeface="KaiTi" charset="-122"/>
                <a:cs typeface="KaiTi" charset="-122"/>
              </a:rPr>
              <a:t>A</a:t>
            </a:r>
            <a:r>
              <a:rPr lang="zh-CN" altLang="en-US" sz="5400" dirty="0">
                <a:solidFill>
                  <a:srgbClr val="317F13"/>
                </a:solidFill>
                <a:latin typeface="KaiTi" charset="-122"/>
                <a:ea typeface="KaiTi" charset="-122"/>
                <a:cs typeface="KaiTi" charset="-122"/>
              </a:rPr>
              <a:t>：</a:t>
            </a:r>
            <a:r>
              <a:rPr lang="zh-TW" altLang="en-US" sz="5400" dirty="0">
                <a:solidFill>
                  <a:srgbClr val="317F13"/>
                </a:solidFill>
                <a:latin typeface="KaiTi" charset="-122"/>
                <a:ea typeface="KaiTi" charset="-122"/>
                <a:cs typeface="KaiTi" charset="-122"/>
              </a:rPr>
              <a:t>喂喂喂</a:t>
            </a:r>
            <a:r>
              <a:rPr lang="zh-CN" altLang="en-US" sz="5400" dirty="0">
                <a:solidFill>
                  <a:srgbClr val="317F13"/>
                </a:solidFill>
                <a:latin typeface="KaiTi" charset="-122"/>
                <a:ea typeface="KaiTi" charset="-122"/>
                <a:cs typeface="KaiTi" charset="-122"/>
              </a:rPr>
              <a:t>，你妈妈在家吗？</a:t>
            </a:r>
            <a:endParaRPr lang="en-US" altLang="zh-CN" sz="5400" dirty="0">
              <a:solidFill>
                <a:srgbClr val="317F13"/>
              </a:solidFill>
              <a:latin typeface="KaiTi" charset="-122"/>
              <a:ea typeface="KaiTi" charset="-122"/>
              <a:cs typeface="KaiTi" charset="-122"/>
            </a:endParaRPr>
          </a:p>
          <a:p>
            <a:pPr marL="0" indent="0">
              <a:buClr>
                <a:srgbClr val="9BAFB5"/>
              </a:buClr>
              <a:buFont typeface="Arial" panose="020B0604020202020204" pitchFamily="34" charset="0"/>
              <a:buNone/>
            </a:pPr>
            <a:r>
              <a:rPr lang="en-US" altLang="zh-CN" sz="5400" dirty="0">
                <a:solidFill>
                  <a:srgbClr val="317F13"/>
                </a:solidFill>
                <a:latin typeface="KaiTi" charset="-122"/>
                <a:ea typeface="KaiTi" charset="-122"/>
                <a:cs typeface="KaiTi" charset="-122"/>
              </a:rPr>
              <a:t>B</a:t>
            </a:r>
            <a:r>
              <a:rPr lang="zh-CN" altLang="en-US" sz="5400" dirty="0">
                <a:solidFill>
                  <a:srgbClr val="317F13"/>
                </a:solidFill>
                <a:latin typeface="KaiTi" charset="-122"/>
                <a:ea typeface="KaiTi" charset="-122"/>
                <a:cs typeface="KaiTi" charset="-122"/>
              </a:rPr>
              <a:t>：不在，不在，刚刚去买菜。</a:t>
            </a:r>
            <a:endParaRPr lang="zh-TW" altLang="en-US" sz="5400" dirty="0">
              <a:solidFill>
                <a:srgbClr val="317F13"/>
              </a:solidFill>
              <a:latin typeface="KaiTi" charset="-122"/>
              <a:ea typeface="KaiTi" charset="-122"/>
              <a:cs typeface="KaiTi" charset="-122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6" y="1163780"/>
            <a:ext cx="3906780" cy="379065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500" y="66406"/>
            <a:ext cx="873991" cy="87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0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119745" y="3157537"/>
            <a:ext cx="8229600" cy="26257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sz="6600" dirty="0">
                <a:latin typeface="Arial" pitchFamily="34" charset="0"/>
                <a:ea typeface="SimSun" pitchFamily="2" charset="-122"/>
              </a:rPr>
              <a:t>D</a:t>
            </a:r>
            <a:r>
              <a:rPr lang="zh-CN" altLang="zh-CN" sz="6600" dirty="0">
                <a:latin typeface="Arial" pitchFamily="34" charset="0"/>
                <a:ea typeface="SimSun" pitchFamily="2" charset="-122"/>
              </a:rPr>
              <a:t>ǎ</a:t>
            </a:r>
            <a:r>
              <a:rPr lang="zh-CN" altLang="en-US" sz="6600" dirty="0">
                <a:latin typeface="Arial" pitchFamily="34" charset="0"/>
                <a:ea typeface="SimSun" pitchFamily="2" charset="-122"/>
              </a:rPr>
              <a:t> </a:t>
            </a:r>
            <a:r>
              <a:rPr lang="zh-CN" altLang="zh-CN" sz="6600" dirty="0">
                <a:ea typeface="SimSun" pitchFamily="2" charset="-122"/>
              </a:rPr>
              <a:t>di</a:t>
            </a:r>
            <a:r>
              <a:rPr lang="zh-CN" altLang="zh-CN" sz="6600" dirty="0">
                <a:latin typeface="Arial" pitchFamily="34" charset="0"/>
                <a:ea typeface="SimSun" pitchFamily="2" charset="-122"/>
              </a:rPr>
              <a:t>à</a:t>
            </a:r>
            <a:r>
              <a:rPr lang="zh-CN" altLang="zh-CN" sz="6600" dirty="0">
                <a:ea typeface="SimSun" pitchFamily="2" charset="-122"/>
              </a:rPr>
              <a:t>nhu</a:t>
            </a:r>
            <a:r>
              <a:rPr lang="zh-CN" altLang="zh-CN" sz="6600" dirty="0">
                <a:latin typeface="Arial" pitchFamily="34" charset="0"/>
                <a:ea typeface="SimSun" pitchFamily="2" charset="-122"/>
              </a:rPr>
              <a:t>à</a:t>
            </a:r>
            <a:endParaRPr lang="en-US" altLang="zh-CN" sz="6600" dirty="0">
              <a:ea typeface="SimSun" pitchFamily="2" charset="-122"/>
            </a:endParaRPr>
          </a:p>
          <a:p>
            <a:pPr eaLnBrk="1" hangingPunct="1">
              <a:buFont typeface="Wingdings" pitchFamily="2" charset="2"/>
              <a:buNone/>
            </a:pPr>
            <a:endParaRPr lang="en-US" sz="6600" dirty="0">
              <a:ea typeface="SimSun" pitchFamily="2" charset="-12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6600" dirty="0">
                <a:ea typeface="SimSun" pitchFamily="2" charset="-122"/>
              </a:rPr>
              <a:t>To make a phone call</a:t>
            </a:r>
          </a:p>
        </p:txBody>
      </p:sp>
      <p:sp>
        <p:nvSpPr>
          <p:cNvPr id="88066" name="AutoShape 2" descr="data:image/jpeg;base64,/9j/4AAQSkZJRgABAQAAAQABAAD/2wCEAAkGBhQSERUUExQVFRUUGRcYFxgXFBgXGBgXFBcXFxcXFxccGyYeFxojGhcYHy8gJCcpLCwsFh4xNTAqNSYrLCkBCQoKDgwOGg8PGCkcHB8pLCosLCksLCksKSwpKSwpKSkpKSwpLCwsKSwpLCkpLCwpLCkpKSwsLCkpLCwsLCwsKf/AABEIAMIBAwMBIgACEQEDEQH/xAAcAAAABwEBAAAAAAAAAAAAAAAAAQIDBAUGBwj/xAA9EAABAgMFBgQFAwMEAQUAAAABAhEAAyEEMUFR8AUSYXGBkQYiocETMrHR4QdC8RRSciNigpKyM1Nzk6L/xAAaAQADAQEBAQAAAAAAAAAAAAAAAQIDBAUG/8QAJhEAAgICAgIBAwUAAAAAAAAAAAECEQMhEjFBUQQFEyIVMkJhsf/aAAwDAQACEQMRAD8Ap/H+xVAIm3D5VH1Bf0jFAPy4CPQG39hotEhco/uFDkbwe8cGm2cpUUkMUqIIyaMIPRuIA4N0ED0/P0gwk/wOsGrh6NFAKSo1FGPsfS6FSSzHt0vrDb117QqXzhDOw+GUlclCicPp/Gqbt6JZGGtawjGfp/tb/S3Deg54Rrjb9a128vM9MofCtaOs8SaljXbLp6f7RGFrfWtf/ojOprWuiZCiSqYNa98ODhtUwa1p+PmYMzVdazqQTpj9uf2vEAUOK4a1rEBkq0/512IG9nrVNVBKXrWut4Av4ra1r1UibrWv/GI29rWujiCVz1rVxhiLGXO1r7+xh5U9KRvKUEgXklhrV9+I2p4yRKcI8yhjg/1PpGTte251oUXJPVkj6BIjSMGyHJI6HtLxzIluEvMPCie59h+MzbP1CnLLICUDgN49z9oyap0pKv8AUmPwl+Y/9vlHrDCtuIST8OW4OM1lnowDRssUV2Z8m+jdbE21aVr3iveQKq3gGbtfG8s6gpIULiHHWOH2zxWuaEpJZgMgL8ABdHQ/0/8AEJmyChR80s0/xVd2LwZYxq4oIN3s28tcSEzYrZU54myo5bNaH4bnIoYMGsV+2yoSJigWZKq5ML4Y0jkE8706cc1qu/yI9oX8PmX+8RbEnyvx/MT0hyBGwF3LmzLPs4zJaXVOmlN37ZSanj5yR3jDWzxNaCsupSeDAAR0nbY3LJY5WIlqWecwgj3jE7b2eFJJaouPtHoYcN4lI4p5anTM/apkyan4s1W+EOhIP9ygThSl/aKVVLxFmuepKQL07wJBuJFH6ikFtHaCVgNLQki/dBr0jBtpmvgrd8QcL+NAigPQ8vaZMcx8dWHctRWPlmh7sRfHU7JsqKD9QvDu9ZDMTfKIV/xuLawjhg9nQzlG7poTp4cXe9A/KGzoAiNwAlwQxrRmOVzQpaSCHOXG+rw28AmkIDZeAiDOKSWcU6YR0tOymx1rV0cZ8PWky56FcQ/U3x2myTCUg602muwmtlBCwa1r1habJrXHT3yEq1rXaqjMGtafkRAWRxZta10uRMka/Hb04GJPxRrWud6fiapr+crkBE+FR9a1mIQZOumv4umMNc/vp4QVDXfX8iGBDKMta1W/D+MvFW7vSUFgKKL3nINhqkbm0TNaOuxjivimQZVomBQepIOYNQY0xxTZEmQJ9uUq6gzPtDcmQuaWQFzDkBpojonjedQ3uDt7F4tj4umBO6gJQMN1KQ3YR0tV0ZKiJtDZq5LBe6Ca7oUCoDi1B3wiBMMCbPKiSSSTeTUwh4aExxEy4xq/BG1/g2lDlkr8iuSrj3aMilESLJO9IGrQI9E2cxZSTGY8KbV/qLPLX+5mV/kmh+/WNEgxwvTN1smJYRR+ONoiXYpx/uTujmvy+8WYeMR+qE8/Clof5linIE/aHHbCjGWZDAXkfcn8RYWSQVrCReogAcTQfX1iLIFOVPaNL4HsXxLZKySrePJA3vq3eNG/Iy88QeFbSpRXuBYuSlBchIDJDFsIy1q2FaKvIm8P9NX2jtrQREdEfnTjGqRyP48W7PLe0dmLQtSFIUCDRJSQWN1DECbYFJqUluIIIj1eqSDVgW4Vgl2cG8A8wDGL+Q2+jdQSPKIsqTh6iBHqQ7Gk/wDsyv8A60faBE/eXoOJV2C3yylwb9EH6QjaMkTpa0YKBBxvpFZJs25MTQkL9FC89QO4idMBSS3rEls4PbrOZa1IIAKFFJxuLRHmpYkVpRmbvGu/UKy7lrEwikxLnB1Dy39jGRUM9Fo2TtANwrduuuz00IN8EL9ekMCTZl7pGYjtmxbbvSUFx8oPp/Onjh0sMdX4x1XwD57OK/KSOWtXRlkRSNUJj61rpCi+jrXMwkym1rXSEqVx1rV8ZAOBOmPK6BvDR1rqIj93ybpd7fiHDLIVuqISWdlKCccHvL6vgAXrVenplCVTNa11eCmqSglLTVqDJISkJZRHykqwa5QBHcQn4Ky7y93hvhWVxFczXhfFVQrI1pn8Na0xEYP9Q7AJssTQPMih/wATd2P14R0CdZCxpGX2zZlMQpJ3SCDiGN8OLpiZxtRhLxL2nY/hzFJyNOIwMRY6zAnzDINnTuuJoPmBL711U0oL7zhxiGJZ5QkKhQXAApAF2OEECxg5aaw7bZDMcwDAgOh/pVthpi5BNFjeT/km/un6R1RIjzdsq3qlrStBKVJNCCxGBb1jrfg7bE9SQtc0zEkmimNE3nevBy5RjPC5O4lKaj2bkqYRzDx7bjMtaZZbdlpfqvPsI6cZydzecMzvgzO8cbtdrE+0zpw+Vazun/aDuj0A7xhHs2FyRdHS/wBM9l7qJk4j5mQnkGKvVh0MYXYmyF2iamWnG84AC8nWMdr2dY0yZaZaAyUhh9+cDdhLofKoDwDBCJszBBQYgPCGIKYOFQIB7MnaZg3QcUkK/wCpc+jxZGzpN2OhEU2UGBY56ZcsgkOlRA5Co9D6RqhsoP1F2GmbZFKSwmSvODiQHCh2JPSOLLOr/SPQFstcuYCCb44t4r2ULPaFIFUHzIy3TeOYZouD8AUu99w38Qkj2++UGEOWAvNNXQSVRoAoXxvP03thdcsYsqMEBrRjR+CbeZVqTVt50n2iZq0NHXhIXrWukLEk61rrAkqKhWkSFEADRjnARKQUFwAS3JqXxHVslC5nxFp3ls1Q4a/k2PeJKLUDcOZyGUKVaQ9STVuFawv7KvVDqUgZB+DQgk3O/OGl2kKuf09X7Qhcz8Cn8QhBzEvfXpEKcb8eV0PKWBon1iOucHoSPpzgAyPirwhLtIKgNyZgoCh4EZcY5Pb7EuTMVLmBlDtzBxEd9nTATVuNft7xz/x/sf4kszAPNLq+KkYvy+8b48m6ZnKPk5y8GkwmDEdJkPIVEudO3xyiEmJEhXmiWaQSZHlqYxsfCHiAy96ST5Zo8vBYHuPpGPtUtjD9lnEVF4YjmmuucapmLR1HbXihrB8GvxVky+SLyrsd3rGesiN0D0hc1InSkzBz7364QdmwjklGmdMHo6t+mdhAsyliqlKY5+W4esbDejnv6b7QAVMlH9yd5GBdNFAHkxbhHQVEkAxk4+iW9gJg3hCRBpLxmtjFPAEGaQhjnFiFb0CEhJgRNjoqNrpEs8DXvFCN1cxlGi6clC7u5HaNVt6y78okXpr0xjJy5AUaiLkxx6J03YAwjJ+OfDBXZlLT80rzg5gfMO1ekazZs9aFFBO8AxDlyx44sfqIsLfIC5agoOFJIalQQaQ17BtnmxaO0EkRMmSKmmJ7Q2ZeqR0AIs9mUtQQgFRUQAAC5OEdX8JeCk2ZKZk0AzqtiEOLgP7szEX9P9hCTL+MtI+JM+Um9KDwwe/tGtXML50pr35RlOfhDH1qIFaUuMM7rVJvZqUwbhDSp5d6EYG4Bg+uUIXtAUY16NXDhSMBj/8AU4PT1blCJs4PUdzh2iPNmU/aGHIcKmtYYSompYKOVTwF9Ke0AEr+oFwU+CRiRm2X4g0zuBbWPctEdFauCTWjau+kEZoJu9su+F8AEhc0Gl3M98maMttbas0qWmQlITL+dalHddQcJCbzSNF8Rw3K+vpHMfHuzp0meVpf4c1QXvAmigACFNQZiNcSi5fkTO60XmytuTFTTKmJCVsFBmZSSb0nGLHaMreHyjI3XYvGQ8NmbOnoWp1bgLqbNqPG2no8pBJ541/iFkSUvxHG2tnGtqWT4U5aMjS+41F/CIwjQeNrK05K/wC8fT+YzwMdcXaswapjqTD8m+IwMSJKoGOLodtstw/SI1mWxizMreBurFWUsYIyTFJUanw9bGSUPRCgW/2Lp6KI9YspnlUU3MfTD0jN7Htnw5stRufdVyVd6/WNlt3ZykpROpuqJS4L1SEqrlRUZ5C8foleGto/DtEpYwWnso7qvQmO2TplGjhHh2SV2iWHYBYJN7JQQok9o69ZtpfEehAdhT1jllOjVxtlrLhxJ4tEaXNGi31hRW4+4jNSoGh4E6/mD3oZSrI+sKqIOQqHN7ge4gQhuUCHyCh34Z5eoiKjZ6HNBEoTOnAvDM1fCuYq/vGqaTI2Vtp2an4yAjAKKv8AFmr/AMm7Q7bZTSy14Bh+wofeXipRF2CPKB3c9YK3o/0pn+C//ExdaCzzpMDk8z3iXsLZvx7RLls4UoPdc9TjhENa/ftF/wDp8of1qScErbmzRr4LOm2siid0NRLXUuF3CK5S9x2qnp9XrEqea3HHj6RCmrSHozY0uFTni0czBCp9pALMSfpzziPNmsHfhQgAN9YhTJ26v1HAVDFhm/eIHiLahlyVzA9AAAbnwcZcIVbH0Wk3aKTev9oPHVYbNqe4hsg2vWMMm12bdQF/EVMWlKlrWSEgKr5Qk04RP8P2tPx1yUqK0MVSy7kPRicWzjeeFxV2RHIm6Nj8Y3UfLEc/uIV8X1zPr/EQ0rLhxQYA1PGmMPfExHchzSOc0HxMPp3w6/mCXOoxDjI1ENoOq0HCLLZmwJs8ukMgj5lBh0a/pAk30DaXZUfAT+0ADhQfZ4bWaZu+cbHb3hyTIsU4tvL3D5iTQ5gYRhLDNeW2VCTDmuLpmkYOWP7i6ujH+OpR+EDSivvGIBjqm17MlTpWKGl2ccx2hZTKmKQcDQ5i8HtHThlqjlyLdiJSSaAPEyRY1kijcyIrgYcRMjZozTLFc8gkZEjtEebWsNvChEJUX2PWeoI1wjpvhKd/WWG0SFfOlKJyP8pX+nNHYIPWOXS1MqNb4F2z/TWtCj8ruoZoX5Jo/wCpCv8AjDl0StM3nhnYYll1EknFqNljlfG3siQGaKnYs3eQzg7hKTzSWfqGMW0sx5E3s7V0T5fGHN0apDCDDkqZnAmS0LVKGd3X6wN00u7kfiAQPtDjxoiRoheQ7/iBDrnh1eCiqENG2guKjNQ8yXyBzgBWKTTuPxDe+OKeX4pDSkuXv4jynvjDbCiXZVsCnLg1DW7m8J2krekzEj9yFDukj3iKlPmYnevd6EcHGPIRnrZtKYC6d/cwVe9cryOMbRncSHHZxacfS+LDwntH4drlG4FW70XT3iJt2R8O0TU5KJBGRqPQxWhbFxeI28DO2WiZeSbqfwIgLn0LPTGpx13hmz7TE+QmYK0G9wUAHiPNmkPW/DNuOcc5SEz5rEFze3cv9WMRNoSBNlKlm9V9XuFW6wcyfm9/Qe8M2ebUthlQG4Vy94QzDWrw1PQv5VEZi45co0vhbYypRMxbgkM1Lhg+Zi8RaCzCr3sGL4gcPvC7LIUshKQ5J599YRq8kpKiVFLZJlLYUoMKGkTrBZFzSEoSVFrw7VzNzRb2bw3LkIM21L8qQSUi4PfzifY/F9j3AmVMQgZHyEdDC4JfudFqMpK4pslbG8LypZBnKSuY3y7wYdMYe8abcNlszyyErUQlFBTEluAEcr2/tD4tpmTEqN7JILeVNA316wzP2jMmJCVrKglyHbGl+MZP5CScYqj2MP0iTlGc3a7aJ1u8T2megomTHSWcBIDtWvWGdlzakHEeoiETDljmMsdfpHKptytnrfK+PBfGlGCrzoLbayHbh6vGF8R2d91eYY9Lo3XiNQCCeX1EZi3yt5B7947IS4uz5CStUZZVlYE76KB6GpuozX19DByLPvVdg7OcTkAL4VN3kbyH8qmJGbVB1xh+zy0rlh1bu5vPQn5ma7qOgzjtbOaiYnYYKHTOTv3bikrlk/4qUncJ4Ei6IkqzDf3ZhMtgb0kscARfWOjbJ2LZLbYg81CFJA3qnfSQP3OpjVzWlcIxSgJspSDMC1yEqUhTGstKmUgk3hjvpyZQxhPSsa2QbbZfhq3fNcD5klJqHuMSLFaSgpWL0EHpcfSIc60qWQVKUogBI3iSwFwc4CHbOWpnAB2nwXbhvlGExLp5j8H0jaG6mY+tY414O2oUoSX80hXcCo7ikdlkzQpO8kgghx1qPSPMyxqR0wdoeSmkOJAfWv4hCDCwjq0ZooWlIHDWUGpUABte8Ag3GLRIveTAghMgQxUUlmtT/uY5H839DDxmkV3WH9yTU+lOdfeKqwSFXl1JAoGSmue7j36RYBlBnLiu6oEvyBqehgbsodRa3cABQHEdqRU2naAlJ3VJO7hiwe4tf0iyWGvSxH7qnnW8HCI9pINCQzYhx/2b7wra6HSfZy/9QLEhaxPlEENurAwyLXi9u0YtUqOv7V8PoU5AKeNN0j2jI2vwsT5k/LViMWxGQjaOXWyeJA8Kbd+Er4cw/wCmu8/2m7e9o1FuQoEil/JwRrvGMtOxlJjWbFs0wSB8Usf2AvvbpxV7coptPaFVEYhqN15BqOYYnFmb0BvI16RKtUvdNbyL8oiKFGGmBibGSd+5uHqAcOMSbJ4imWRaVywlTuFBVQRg2IpiIq5cy8Yi7k5bkb+8KtKd5BzFW5VcQm2to2wqP3FyVotPEfjaba07hSJaKEgFyprgTk8UYhhJhaTHJKbk7Z9dhwwxR4wVIfSqFBUMpiw2Vsxc9YSgcz+1IzJhJN6RrKaguUnSESJSlkJSCSqgAvJi9nbBRJSneXvTqEoSQQgY72Zrw6xaSLRIsydyzgLmMQqcascdzDtTnFaRV7ycb64mOlY1HvbPnfl/UXl/DHqP+me8WrAlHiQBTG/2ihs43gLy4Y/WL3xTK35ZGXm7VjPbOWWIaor20Y1XR5AztPYxVIWtIcyVOf8A41/ZVf8AkYzsqcUl00NRmGN4OYORjrWw7IClb3LoRRlABi9OMc88V7D/AKW0KSB5FeZH+Jw6Fx0jXBlu4szyQ/kRZUyWf2qCjRvnSXpSoUD/ANoUmaJQWlIVvLG6SpO6ySfMAHcksznjEEM2L8veHBM3iAVdVGgxjoaM0xcohy8O74ekMkANUF8veHpKQcQGa8tflE15HeqLrYNp3ZoBumDdP+Qqk6yjtXg61iZZwkjzSyUnlenpVv8AjHARNZQY/KXBGcdX8BbUBmgH5ZyKcFIr9+8c2eNqy4OmdGRLyJp1+sObpHHlSG5SSLj7/mHErOXaORGwDOYgEMMSRTBuGcLQu9i4o2MMzZoYh2wrQ1pjD3wwcBzikIU3CDhoyuK+hMCK2Ir5VmLMKjI48H+8HMS4KbsyQ4fhg8LSP7aDWEGTQA45RlZZHtdnVchR6q+hv7vFdOsbF1FgGJxGQD19RyixtYSkO5BJoE1JOAAurowciQX3l33gCoTnzUc+NONqZNEBOzypioOE1AuJyKgKH/G72btlhBejdM/rFsuWHpTiLj0hiZLOIccPtEuVlJGZRsUb+8pmFWb0OER9prauJNbrh+PqIudozWO6LqPwer/znFLalJIrdee7h3zbTRvFaM32UG0raAQaXUDuSdfWIwmA1elW5kO3CsFalHeCmclwkGtCcsyYRbNnTJCt2YmigCGNBioc4G0UhYYkEUBpW93EOpS19dXQjdBa/MFhjC0K/P8AGroAIC7Puq3c7usXUrwlP3d5YRLH+9YB7B26wylnSTekuDkbzXnD65wJJJKjmS997O5cRmscfJ6v6nkUFGK2u2Stn2KTIO/MPx1B2SkH4YOBKlDzHg0TNobYMwboG5K/sA3a5lr65xUiaSebX3UHPKHAaxaaSpHBlzTzPlN2SkDWroUubTpDBmtwiNaLZveVN2Jw6RJkNz0BZL3QVn2ZJcOkPxp/MOJSw+8PIW1TT1hSHEnShuswDAMOV/KKXxps8WizEgeeU6hmU/vT2AI/xizQgUb3H4hiehYuL8x9sIiMuLspq1RyeROIpvAAOqocOAfXDtCZstjeDi4LisWu2dgTJa1K3Duv+0OA9WpFZMmA3ICS+BPapMerGSkrRxNVpklUtSg/wgN/5SBTysFMOf1hqykA1RvOGABYubiOP3gWcjFSg1zcb+UApD0L8YAJUwU/9MpIvNW+karwZtApoPmlqC09DUazjOJqms995ioEKvJrXEi+JOxrR8Ocku4di2RjKW0Uj0XZ5qVJCg4CgCGyIcQ4lRozK16xV7CCxZ5Th/KLjVjUX8DFjvjlzp6x5p0ipxDHp9RDoljCnKGym9zfnC5ZoM2EUmJoc3TmfSBCQRme8CKsRBCXhSlMK6EJCMceQhkLr5g+7ikUBzIvfu0Z0WOJS5Jo/wBOcOKUcu0BKQqoY8ReIIkp4joDAAKHmPSGJ8zdBJNBqsPfECtMYrNsTPI2Zft7Q4q2J6RTbRnE1zI6338oorfNdkPS44Gj/mkWUy0EGlCHrcWqD9IqJ8x1E5XdX9o6jJEnYuzvizQs0QivMiqQPrF1tfZYnpIOHyk3h8+EL8PWQJkgq/cSpsOET1oyo/WOWW2bJUjnJshQopIr6+XAQl2U+CuGWcavb1lKwzBw7H6iMgoG5jkOeFY0jK0LokPrVIWjlnEWVNdvKQWriNXRIlkvdhjzaHsWh7eYc4rtpeI0Slbm6SWd8MgMzFjZ7M19TGe8VWNRMspGftT6xUEr2Jv0OydpLmGppkLuUW9nIGtPGUsUwpPmCm4a5xoLFaUHGvF39YclQywUSpmuibIGENSC/wAgd8SGAi0stjAABD5kxlNqqHFMJFmgKs3D8njE0SWDg041hyXLq5HLJoxLKwWLAjmed8MWnw7Jm0UhPMAP3jRiS8GizQ1JoTVmQHgiTjKCmvvB5sCIXK/TyyqFyxyWQeynjXps9Kh4mSbOki4NGn3JeyeCMDaP0vkj5Zk0XUISb7sBnEyw/pTJCgVTphSLwEpD8HBLdo2wsbksSwbFxvVz4N3iXKkqTeAeVD2P3hvLL2LivQ5Z0MkAEMAABwAZoeQwwvqeJgpbZV4hj+YdUimMZjECSCKEjlS/hdCtxQuYtnQ+8KSMPzBkML7qw0IYTaiQD8NVct37wIdlJUEi64Z5QUMCuUpQ+U354DN/vEiUWp6c+OMQ5iHTuqxuV78DExDMBfq+FWihS5INbjw984jqUXLm5mpm9e/0h1a25QzLXUm40oRWmvSEAakAipfjq6Kfa04PeSwb8caxbT6JJjOW2eN43m5q942xLyRNlXag5Y5ZHV0VRQyiOP2i1nlyrifvdEWXL84/yHqRGrJRtJCQEBN1AKjL6xGtCWc3ZC8doc/qFEsoACtMb6YxEtMpxk1wJcA1rzjlo2Ik+bWt+ftGdtsob28kUN4fGL2faBUmmWR66uiFNsoI9Ya0watFIhDBuhxwcfaHEJprOkNzpu4SCCTdTVfxBSrQVMwPWjUxjYzJYnAX0Oi0R9oWXeQkkXqfo0P2axm9Rds/aJSJRWpwPKLuWMTJ0hpWVdj2U+Hv/EW9m2SBentFpZdngBmiYiyYYRjyNKIcixjCJsuz8IeRJ6HOHZcslwcG684kCPKszml31OcShJzh4SukOIldYAIXwGzESJaDzHaJIljEcsod3BRrzrpDERZaByN7RKTJoIV/T5sYUmTkSOF4/EIBFmlF1X39PlHvE5BiPZ1smr41FRfU5iJMtQNxdooQrdBDGvMQ2uXu/KTyNR63Q4RDe66saMetYBCkLOI6j7QUyYCGdjShobxhClAwZWGr6xURMPd4n0gQj4A49CfvBQ7QUV0ud/df6QSQf2n3BPCGADeqrYC6HxLN4PTV0AwJUARvOFca9sIcXJcMXr3HKE/EcsR+YNQIuL8/aEMatElwUpJ5GobgYy9oTuqL0YxrEkE8fWKva+zPih00UM7icucXCVdkyiZ5czi+vSGdnI3pyRg4Pb+IcmbInu24fRu8WGy7EJTlR85wublnGkpLwTFbLG0TQdZRWz5j0F3GoOLCBaRvFuhIvrhDQBHEcL4wNRlS3NaQpVn/ALaVwu7RLlygYXLsbAkUOGRPKJsZS2rZK1mgHah54wiXsad/ak8X1nGskAi9NLnrrrEiXJBD0PGHzaFxTMtI2Esq85DX7ou74xcWexgFgLosJiCkE0IbGFWcghmY5GkQ23spIYTZqQ4iREgSMocCDjCQEYS84XKk+Y8h9TEhIpBSpTk34DXeGgYoSiIMIELDjKF84ZI0hJ17Q4lFbmeFhNWEL3aQgCCYBEKCOhhE16ga/MNIBckjdDZQYlk1Yc7j3hMoAUu16w6BFITGw9735j3gGYxcg1YUD5wqXdrCFsIYgIWDUVgzDcyXoXwhSikgPfn94VAOGUMhAhBnH+3sYOCmMq5f2hSD5oECL8B5HiIakmhg4ER4BdhWn5k9YUBSBAgAjrio20PL1goEOHYS6I8u4dYUBAgQpDQuYPMIsf2QIESyiWm+EqDKpSogQIlDHVYc/YwuegbtwgQIQhuyGJMy8QIEMAyIEnHmfrAgQ0Iezhq0/Ien1gQIcexMOQaqiSPaBAhsATbjyP0hMoQIECELhCbyIOBAgFy7up+sJX7QIEW+wQswhY8w5GBAgXYmR13wIECKEf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68" name="AutoShape 4" descr="data:image/jpeg;base64,/9j/4AAQSkZJRgABAQAAAQABAAD/2wCEAAkGBhQSERUUExQVFRUUGRcYFxgXFBgXGBgXFBcXFxcXFxccGyYeFxojGhcYHy8gJCcpLCwsFh4xNTAqNSYrLCkBCQoKDgwOGg8PGCkcHB8pLCosLCksLCksKSwpKSwpKSkpKSwpLCwsKSwpLCkpLCwpLCkpKSwsLCkpLCwsLCwsKf/AABEIAMIBAwMBIgACEQEDEQH/xAAcAAAABwEBAAAAAAAAAAAAAAAAAQIDBAUGBwj/xAA9EAABAgMFBgQFAwMEAQUAAAABAhEAAyEEMUFR8AUSYXGBkQYiocETMrHR4QdC8RRSciNigpKyM1Nzk6L/xAAaAQADAQEBAQAAAAAAAAAAAAAAAQIDBAUG/8QAJhEAAgICAgIBAwUAAAAAAAAAAAECEQMhEjFBUQQFEyIVMkJhsf/aAAwDAQACEQMRAD8Ap/H+xVAIm3D5VH1Bf0jFAPy4CPQG39hotEhco/uFDkbwe8cGm2cpUUkMUqIIyaMIPRuIA4N0ED0/P0gwk/wOsGrh6NFAKSo1FGPsfS6FSSzHt0vrDb117QqXzhDOw+GUlclCicPp/Gqbt6JZGGtawjGfp/tb/S3Deg54Rrjb9a128vM9MofCtaOs8SaljXbLp6f7RGFrfWtf/ojOprWuiZCiSqYNa98ODhtUwa1p+PmYMzVdazqQTpj9uf2vEAUOK4a1rEBkq0/512IG9nrVNVBKXrWut4Av4ra1r1UibrWv/GI29rWujiCVz1rVxhiLGXO1r7+xh5U9KRvKUEgXklhrV9+I2p4yRKcI8yhjg/1PpGTte251oUXJPVkj6BIjSMGyHJI6HtLxzIluEvMPCie59h+MzbP1CnLLICUDgN49z9oyap0pKv8AUmPwl+Y/9vlHrDCtuIST8OW4OM1lnowDRssUV2Z8m+jdbE21aVr3iveQKq3gGbtfG8s6gpIULiHHWOH2zxWuaEpJZgMgL8ABdHQ/0/8AEJmyChR80s0/xVd2LwZYxq4oIN3s28tcSEzYrZU54myo5bNaH4bnIoYMGsV+2yoSJigWZKq5ML4Y0jkE8706cc1qu/yI9oX8PmX+8RbEnyvx/MT0hyBGwF3LmzLPs4zJaXVOmlN37ZSanj5yR3jDWzxNaCsupSeDAAR0nbY3LJY5WIlqWecwgj3jE7b2eFJJaouPtHoYcN4lI4p5anTM/apkyan4s1W+EOhIP9ygThSl/aKVVLxFmuepKQL07wJBuJFH6ikFtHaCVgNLQki/dBr0jBtpmvgrd8QcL+NAigPQ8vaZMcx8dWHctRWPlmh7sRfHU7JsqKD9QvDu9ZDMTfKIV/xuLawjhg9nQzlG7poTp4cXe9A/KGzoAiNwAlwQxrRmOVzQpaSCHOXG+rw28AmkIDZeAiDOKSWcU6YR0tOymx1rV0cZ8PWky56FcQ/U3x2myTCUg602muwmtlBCwa1r1habJrXHT3yEq1rXaqjMGtafkRAWRxZta10uRMka/Hb04GJPxRrWud6fiapr+crkBE+FR9a1mIQZOumv4umMNc/vp4QVDXfX8iGBDKMta1W/D+MvFW7vSUFgKKL3nINhqkbm0TNaOuxjivimQZVomBQepIOYNQY0xxTZEmQJ9uUq6gzPtDcmQuaWQFzDkBpojonjedQ3uDt7F4tj4umBO6gJQMN1KQ3YR0tV0ZKiJtDZq5LBe6Ca7oUCoDi1B3wiBMMCbPKiSSSTeTUwh4aExxEy4xq/BG1/g2lDlkr8iuSrj3aMilESLJO9IGrQI9E2cxZSTGY8KbV/qLPLX+5mV/kmh+/WNEgxwvTN1smJYRR+ONoiXYpx/uTujmvy+8WYeMR+qE8/Clof5linIE/aHHbCjGWZDAXkfcn8RYWSQVrCReogAcTQfX1iLIFOVPaNL4HsXxLZKySrePJA3vq3eNG/Iy88QeFbSpRXuBYuSlBchIDJDFsIy1q2FaKvIm8P9NX2jtrQREdEfnTjGqRyP48W7PLe0dmLQtSFIUCDRJSQWN1DECbYFJqUluIIIj1eqSDVgW4Vgl2cG8A8wDGL+Q2+jdQSPKIsqTh6iBHqQ7Gk/wDsyv8A60faBE/eXoOJV2C3yylwb9EH6QjaMkTpa0YKBBxvpFZJs25MTQkL9FC89QO4idMBSS3rEls4PbrOZa1IIAKFFJxuLRHmpYkVpRmbvGu/UKy7lrEwikxLnB1Dy39jGRUM9Fo2TtANwrduuuz00IN8EL9ekMCTZl7pGYjtmxbbvSUFx8oPp/Onjh0sMdX4x1XwD57OK/KSOWtXRlkRSNUJj61rpCi+jrXMwkym1rXSEqVx1rV8ZAOBOmPK6BvDR1rqIj93ybpd7fiHDLIVuqISWdlKCccHvL6vgAXrVenplCVTNa11eCmqSglLTVqDJISkJZRHykqwa5QBHcQn4Ky7y93hvhWVxFczXhfFVQrI1pn8Na0xEYP9Q7AJssTQPMih/wATd2P14R0CdZCxpGX2zZlMQpJ3SCDiGN8OLpiZxtRhLxL2nY/hzFJyNOIwMRY6zAnzDINnTuuJoPmBL711U0oL7zhxiGJZ5QkKhQXAApAF2OEECxg5aaw7bZDMcwDAgOh/pVthpi5BNFjeT/km/un6R1RIjzdsq3qlrStBKVJNCCxGBb1jrfg7bE9SQtc0zEkmimNE3nevBy5RjPC5O4lKaj2bkqYRzDx7bjMtaZZbdlpfqvPsI6cZydzecMzvgzO8cbtdrE+0zpw+Vazun/aDuj0A7xhHs2FyRdHS/wBM9l7qJk4j5mQnkGKvVh0MYXYmyF2iamWnG84AC8nWMdr2dY0yZaZaAyUhh9+cDdhLofKoDwDBCJszBBQYgPCGIKYOFQIB7MnaZg3QcUkK/wCpc+jxZGzpN2OhEU2UGBY56ZcsgkOlRA5Co9D6RqhsoP1F2GmbZFKSwmSvODiQHCh2JPSOLLOr/SPQFstcuYCCb44t4r2ULPaFIFUHzIy3TeOYZouD8AUu99w38Qkj2++UGEOWAvNNXQSVRoAoXxvP03thdcsYsqMEBrRjR+CbeZVqTVt50n2iZq0NHXhIXrWukLEk61rrAkqKhWkSFEADRjnARKQUFwAS3JqXxHVslC5nxFp3ls1Q4a/k2PeJKLUDcOZyGUKVaQ9STVuFawv7KvVDqUgZB+DQgk3O/OGl2kKuf09X7Qhcz8Cn8QhBzEvfXpEKcb8eV0PKWBon1iOucHoSPpzgAyPirwhLtIKgNyZgoCh4EZcY5Pb7EuTMVLmBlDtzBxEd9nTATVuNft7xz/x/sf4kszAPNLq+KkYvy+8b48m6ZnKPk5y8GkwmDEdJkPIVEudO3xyiEmJEhXmiWaQSZHlqYxsfCHiAy96ST5Zo8vBYHuPpGPtUtjD9lnEVF4YjmmuucapmLR1HbXihrB8GvxVky+SLyrsd3rGesiN0D0hc1InSkzBz7364QdmwjklGmdMHo6t+mdhAsyliqlKY5+W4esbDejnv6b7QAVMlH9yd5GBdNFAHkxbhHQVEkAxk4+iW9gJg3hCRBpLxmtjFPAEGaQhjnFiFb0CEhJgRNjoqNrpEs8DXvFCN1cxlGi6clC7u5HaNVt6y78okXpr0xjJy5AUaiLkxx6J03YAwjJ+OfDBXZlLT80rzg5gfMO1ekazZs9aFFBO8AxDlyx44sfqIsLfIC5agoOFJIalQQaQ17BtnmxaO0EkRMmSKmmJ7Q2ZeqR0AIs9mUtQQgFRUQAAC5OEdX8JeCk2ZKZk0AzqtiEOLgP7szEX9P9hCTL+MtI+JM+Um9KDwwe/tGtXML50pr35RlOfhDH1qIFaUuMM7rVJvZqUwbhDSp5d6EYG4Bg+uUIXtAUY16NXDhSMBj/8AU4PT1blCJs4PUdzh2iPNmU/aGHIcKmtYYSompYKOVTwF9Ke0AEr+oFwU+CRiRm2X4g0zuBbWPctEdFauCTWjau+kEZoJu9su+F8AEhc0Gl3M98maMttbas0qWmQlITL+dalHddQcJCbzSNF8Rw3K+vpHMfHuzp0meVpf4c1QXvAmigACFNQZiNcSi5fkTO60XmytuTFTTKmJCVsFBmZSSb0nGLHaMreHyjI3XYvGQ8NmbOnoWp1bgLqbNqPG2no8pBJ541/iFkSUvxHG2tnGtqWT4U5aMjS+41F/CIwjQeNrK05K/wC8fT+YzwMdcXaswapjqTD8m+IwMSJKoGOLodtstw/SI1mWxizMreBurFWUsYIyTFJUanw9bGSUPRCgW/2Lp6KI9YspnlUU3MfTD0jN7Htnw5stRufdVyVd6/WNlt3ZykpROpuqJS4L1SEqrlRUZ5C8foleGto/DtEpYwWnso7qvQmO2TplGjhHh2SV2iWHYBYJN7JQQok9o69ZtpfEehAdhT1jllOjVxtlrLhxJ4tEaXNGi31hRW4+4jNSoGh4E6/mD3oZSrI+sKqIOQqHN7ge4gQhuUCHyCh34Z5eoiKjZ6HNBEoTOnAvDM1fCuYq/vGqaTI2Vtp2an4yAjAKKv8AFmr/AMm7Q7bZTSy14Bh+wofeXipRF2CPKB3c9YK3o/0pn+C//ExdaCzzpMDk8z3iXsLZvx7RLls4UoPdc9TjhENa/ftF/wDp8of1qScErbmzRr4LOm2siid0NRLXUuF3CK5S9x2qnp9XrEqea3HHj6RCmrSHozY0uFTni0czBCp9pALMSfpzziPNmsHfhQgAN9YhTJ26v1HAVDFhm/eIHiLahlyVzA9AAAbnwcZcIVbH0Wk3aKTev9oPHVYbNqe4hsg2vWMMm12bdQF/EVMWlKlrWSEgKr5Qk04RP8P2tPx1yUqK0MVSy7kPRicWzjeeFxV2RHIm6Nj8Y3UfLEc/uIV8X1zPr/EQ0rLhxQYA1PGmMPfExHchzSOc0HxMPp3w6/mCXOoxDjI1ENoOq0HCLLZmwJs8ukMgj5lBh0a/pAk30DaXZUfAT+0ADhQfZ4bWaZu+cbHb3hyTIsU4tvL3D5iTQ5gYRhLDNeW2VCTDmuLpmkYOWP7i6ujH+OpR+EDSivvGIBjqm17MlTpWKGl2ccx2hZTKmKQcDQ5i8HtHThlqjlyLdiJSSaAPEyRY1kijcyIrgYcRMjZozTLFc8gkZEjtEebWsNvChEJUX2PWeoI1wjpvhKd/WWG0SFfOlKJyP8pX+nNHYIPWOXS1MqNb4F2z/TWtCj8ruoZoX5Jo/wCpCv8AjDl0StM3nhnYYll1EknFqNljlfG3siQGaKnYs3eQzg7hKTzSWfqGMW0sx5E3s7V0T5fGHN0apDCDDkqZnAmS0LVKGd3X6wN00u7kfiAQPtDjxoiRoheQ7/iBDrnh1eCiqENG2guKjNQ8yXyBzgBWKTTuPxDe+OKeX4pDSkuXv4jynvjDbCiXZVsCnLg1DW7m8J2krekzEj9yFDukj3iKlPmYnevd6EcHGPIRnrZtKYC6d/cwVe9cryOMbRncSHHZxacfS+LDwntH4drlG4FW70XT3iJt2R8O0TU5KJBGRqPQxWhbFxeI28DO2WiZeSbqfwIgLn0LPTGpx13hmz7TE+QmYK0G9wUAHiPNmkPW/DNuOcc5SEz5rEFze3cv9WMRNoSBNlKlm9V9XuFW6wcyfm9/Qe8M2ebUthlQG4Vy94QzDWrw1PQv5VEZi45co0vhbYypRMxbgkM1Lhg+Zi8RaCzCr3sGL4gcPvC7LIUshKQ5J599YRq8kpKiVFLZJlLYUoMKGkTrBZFzSEoSVFrw7VzNzRb2bw3LkIM21L8qQSUi4PfzifY/F9j3AmVMQgZHyEdDC4JfudFqMpK4pslbG8LypZBnKSuY3y7wYdMYe8abcNlszyyErUQlFBTEluAEcr2/tD4tpmTEqN7JILeVNA316wzP2jMmJCVrKglyHbGl+MZP5CScYqj2MP0iTlGc3a7aJ1u8T2megomTHSWcBIDtWvWGdlzakHEeoiETDljmMsdfpHKptytnrfK+PBfGlGCrzoLbayHbh6vGF8R2d91eYY9Lo3XiNQCCeX1EZi3yt5B7947IS4uz5CStUZZVlYE76KB6GpuozX19DByLPvVdg7OcTkAL4VN3kbyH8qmJGbVB1xh+zy0rlh1bu5vPQn5ma7qOgzjtbOaiYnYYKHTOTv3bikrlk/4qUncJ4Ei6IkqzDf3ZhMtgb0kscARfWOjbJ2LZLbYg81CFJA3qnfSQP3OpjVzWlcIxSgJspSDMC1yEqUhTGstKmUgk3hjvpyZQxhPSsa2QbbZfhq3fNcD5klJqHuMSLFaSgpWL0EHpcfSIc60qWQVKUogBI3iSwFwc4CHbOWpnAB2nwXbhvlGExLp5j8H0jaG6mY+tY414O2oUoSX80hXcCo7ikdlkzQpO8kgghx1qPSPMyxqR0wdoeSmkOJAfWv4hCDCwjq0ZooWlIHDWUGpUABte8Ag3GLRIveTAghMgQxUUlmtT/uY5H839DDxmkV3WH9yTU+lOdfeKqwSFXl1JAoGSmue7j36RYBlBnLiu6oEvyBqehgbsodRa3cABQHEdqRU2naAlJ3VJO7hiwe4tf0iyWGvSxH7qnnW8HCI9pINCQzYhx/2b7wra6HSfZy/9QLEhaxPlEENurAwyLXi9u0YtUqOv7V8PoU5AKeNN0j2jI2vwsT5k/LViMWxGQjaOXWyeJA8Kbd+Er4cw/wCmu8/2m7e9o1FuQoEil/JwRrvGMtOxlJjWbFs0wSB8Usf2AvvbpxV7coptPaFVEYhqN15BqOYYnFmb0BvI16RKtUvdNbyL8oiKFGGmBibGSd+5uHqAcOMSbJ4imWRaVywlTuFBVQRg2IpiIq5cy8Yi7k5bkb+8KtKd5BzFW5VcQm2to2wqP3FyVotPEfjaba07hSJaKEgFyprgTk8UYhhJhaTHJKbk7Z9dhwwxR4wVIfSqFBUMpiw2Vsxc9YSgcz+1IzJhJN6RrKaguUnSESJSlkJSCSqgAvJi9nbBRJSneXvTqEoSQQgY72Zrw6xaSLRIsydyzgLmMQqcascdzDtTnFaRV7ycb64mOlY1HvbPnfl/UXl/DHqP+me8WrAlHiQBTG/2ihs43gLy4Y/WL3xTK35ZGXm7VjPbOWWIaor20Y1XR5AztPYxVIWtIcyVOf8A41/ZVf8AkYzsqcUl00NRmGN4OYORjrWw7IClb3LoRRlABi9OMc88V7D/AKW0KSB5FeZH+Jw6Fx0jXBlu4szyQ/kRZUyWf2qCjRvnSXpSoUD/ANoUmaJQWlIVvLG6SpO6ySfMAHcksznjEEM2L8veHBM3iAVdVGgxjoaM0xcohy8O74ekMkANUF8veHpKQcQGa8tflE15HeqLrYNp3ZoBumDdP+Qqk6yjtXg61iZZwkjzSyUnlenpVv8AjHARNZQY/KXBGcdX8BbUBmgH5ZyKcFIr9+8c2eNqy4OmdGRLyJp1+sObpHHlSG5SSLj7/mHErOXaORGwDOYgEMMSRTBuGcLQu9i4o2MMzZoYh2wrQ1pjD3wwcBzikIU3CDhoyuK+hMCK2Ir5VmLMKjI48H+8HMS4KbsyQ4fhg8LSP7aDWEGTQA45RlZZHtdnVchR6q+hv7vFdOsbF1FgGJxGQD19RyixtYSkO5BJoE1JOAAurowciQX3l33gCoTnzUc+NONqZNEBOzypioOE1AuJyKgKH/G72btlhBejdM/rFsuWHpTiLj0hiZLOIccPtEuVlJGZRsUb+8pmFWb0OER9prauJNbrh+PqIudozWO6LqPwer/znFLalJIrdee7h3zbTRvFaM32UG0raAQaXUDuSdfWIwmA1elW5kO3CsFalHeCmclwkGtCcsyYRbNnTJCt2YmigCGNBioc4G0UhYYkEUBpW93EOpS19dXQjdBa/MFhjC0K/P8AGroAIC7Puq3c7usXUrwlP3d5YRLH+9YB7B26wylnSTekuDkbzXnD65wJJJKjmS997O5cRmscfJ6v6nkUFGK2u2Stn2KTIO/MPx1B2SkH4YOBKlDzHg0TNobYMwboG5K/sA3a5lr65xUiaSebX3UHPKHAaxaaSpHBlzTzPlN2SkDWroUubTpDBmtwiNaLZveVN2Jw6RJkNz0BZL3QVn2ZJcOkPxp/MOJSw+8PIW1TT1hSHEnShuswDAMOV/KKXxps8WizEgeeU6hmU/vT2AI/xizQgUb3H4hiehYuL8x9sIiMuLspq1RyeROIpvAAOqocOAfXDtCZstjeDi4LisWu2dgTJa1K3Duv+0OA9WpFZMmA3ICS+BPapMerGSkrRxNVpklUtSg/wgN/5SBTysFMOf1hqykA1RvOGABYubiOP3gWcjFSg1zcb+UApD0L8YAJUwU/9MpIvNW+karwZtApoPmlqC09DUazjOJqms995ioEKvJrXEi+JOxrR8Ocku4di2RjKW0Uj0XZ5qVJCg4CgCGyIcQ4lRozK16xV7CCxZ5Th/KLjVjUX8DFjvjlzp6x5p0ipxDHp9RDoljCnKGym9zfnC5ZoM2EUmJoc3TmfSBCQRme8CKsRBCXhSlMK6EJCMceQhkLr5g+7ikUBzIvfu0Z0WOJS5Jo/wBOcOKUcu0BKQqoY8ReIIkp4joDAAKHmPSGJ8zdBJNBqsPfECtMYrNsTPI2Zft7Q4q2J6RTbRnE1zI6338oorfNdkPS44Gj/mkWUy0EGlCHrcWqD9IqJ8x1E5XdX9o6jJEnYuzvizQs0QivMiqQPrF1tfZYnpIOHyk3h8+EL8PWQJkgq/cSpsOET1oyo/WOWW2bJUjnJshQopIr6+XAQl2U+CuGWcavb1lKwzBw7H6iMgoG5jkOeFY0jK0LokPrVIWjlnEWVNdvKQWriNXRIlkvdhjzaHsWh7eYc4rtpeI0Slbm6SWd8MgMzFjZ7M19TGe8VWNRMspGftT6xUEr2Jv0OydpLmGppkLuUW9nIGtPGUsUwpPmCm4a5xoLFaUHGvF39YclQywUSpmuibIGENSC/wAgd8SGAi0stjAABD5kxlNqqHFMJFmgKs3D8njE0SWDg041hyXLq5HLJoxLKwWLAjmed8MWnw7Jm0UhPMAP3jRiS8GizQ1JoTVmQHgiTjKCmvvB5sCIXK/TyyqFyxyWQeynjXps9Kh4mSbOki4NGn3JeyeCMDaP0vkj5Zk0XUISb7sBnEyw/pTJCgVTphSLwEpD8HBLdo2wsbksSwbFxvVz4N3iXKkqTeAeVD2P3hvLL2LivQ5Z0MkAEMAABwAZoeQwwvqeJgpbZV4hj+YdUimMZjECSCKEjlS/hdCtxQuYtnQ+8KSMPzBkML7qw0IYTaiQD8NVct37wIdlJUEi64Z5QUMCuUpQ+U354DN/vEiUWp6c+OMQ5iHTuqxuV78DExDMBfq+FWihS5INbjw984jqUXLm5mpm9e/0h1a25QzLXUm40oRWmvSEAakAipfjq6Kfa04PeSwb8caxbT6JJjOW2eN43m5q942xLyRNlXag5Y5ZHV0VRQyiOP2i1nlyrifvdEWXL84/yHqRGrJRtJCQEBN1AKjL6xGtCWc3ZC8doc/qFEsoACtMb6YxEtMpxk1wJcA1rzjlo2Ik+bWt+ftGdtsob28kUN4fGL2faBUmmWR66uiFNsoI9Ya0watFIhDBuhxwcfaHEJprOkNzpu4SCCTdTVfxBSrQVMwPWjUxjYzJYnAX0Oi0R9oWXeQkkXqfo0P2axm9Rds/aJSJRWpwPKLuWMTJ0hpWVdj2U+Hv/EW9m2SBentFpZdngBmiYiyYYRjyNKIcixjCJsuz8IeRJ6HOHZcslwcG684kCPKszml31OcShJzh4SukOIldYAIXwGzESJaDzHaJIljEcsod3BRrzrpDERZaByN7RKTJoIV/T5sYUmTkSOF4/EIBFmlF1X39PlHvE5BiPZ1smr41FRfU5iJMtQNxdooQrdBDGvMQ2uXu/KTyNR63Q4RDe66saMetYBCkLOI6j7QUyYCGdjShobxhClAwZWGr6xURMPd4n0gQj4A49CfvBQ7QUV0ud/df6QSQf2n3BPCGADeqrYC6HxLN4PTV0AwJUARvOFca9sIcXJcMXr3HKE/EcsR+YNQIuL8/aEMatElwUpJ5GobgYy9oTuqL0YxrEkE8fWKva+zPih00UM7icucXCVdkyiZ5czi+vSGdnI3pyRg4Pb+IcmbInu24fRu8WGy7EJTlR85wublnGkpLwTFbLG0TQdZRWz5j0F3GoOLCBaRvFuhIvrhDQBHEcL4wNRlS3NaQpVn/ALaVwu7RLlygYXLsbAkUOGRPKJsZS2rZK1mgHah54wiXsad/ak8X1nGskAi9NLnrrrEiXJBD0PGHzaFxTMtI2Esq85DX7ou74xcWexgFgLosJiCkE0IbGFWcghmY5GkQ23spIYTZqQ4iREgSMocCDjCQEYS84XKk+Y8h9TEhIpBSpTk34DXeGgYoSiIMIELDjKF84ZI0hJ17Q4lFbmeFhNWEL3aQgCCYBEKCOhhE16ga/MNIBckjdDZQYlk1Yc7j3hMoAUu16w6BFITGw9735j3gGYxcg1YUD5wqXdrCFsIYgIWDUVgzDcyXoXwhSikgPfn94VAOGUMhAhBnH+3sYOCmMq5f2hSD5oECL8B5HiIakmhg4ER4BdhWn5k9YUBSBAgAjrio20PL1goEOHYS6I8u4dYUBAgQpDQuYPMIsf2QIESyiWm+EqDKpSogQIlDHVYc/YwuegbtwgQIQhuyGJMy8QIEMAyIEnHmfrAgQ0Iezhq0/Ien1gQIcexMOQaqiSPaBAhsATbjyP0hMoQIECELhCbyIOBAgFy7up+sJX7QIEW+wQswhY8w5GBAgXYmR13wIECKEf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8070" name="Picture 6" descr="http://kushsrivastava.files.wordpress.com/2012/05/casual-c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5473" y="838199"/>
            <a:ext cx="3333750" cy="3200401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52CE-A059-4DD2-9772-068A95E268B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970C7C-149E-FB45-A287-6B948AF4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585" y="548005"/>
            <a:ext cx="5580888" cy="1325563"/>
          </a:xfrm>
        </p:spPr>
        <p:txBody>
          <a:bodyPr>
            <a:normAutofit/>
          </a:bodyPr>
          <a:lstStyle/>
          <a:p>
            <a:r>
              <a:rPr lang="zh-CN" altLang="en-US" sz="8800" dirty="0">
                <a:latin typeface="KaiTi" panose="02010609060101010101" pitchFamily="49" charset="-122"/>
                <a:ea typeface="KaiTi" panose="02010609060101010101" pitchFamily="49" charset="-122"/>
              </a:rPr>
              <a:t>打电话</a:t>
            </a:r>
            <a:endParaRPr lang="en-US" sz="8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763690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282"/>
            <a:ext cx="12191999" cy="103021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altLang="zh-CN" sz="4000" dirty="0">
                <a:latin typeface="+mn-lt"/>
                <a:ea typeface="宋体" pitchFamily="2" charset="-122"/>
              </a:rPr>
              <a:t>Chinese &amp; English        </a:t>
            </a:r>
            <a:r>
              <a:rPr lang="en-US" altLang="zh-CN" sz="4000" dirty="0">
                <a:solidFill>
                  <a:srgbClr val="C00000"/>
                </a:solidFill>
                <a:latin typeface="+mn-lt"/>
                <a:ea typeface="宋体" pitchFamily="2" charset="-122"/>
              </a:rPr>
              <a:t>Exclamations (Interjections)</a:t>
            </a:r>
            <a:endParaRPr lang="en-US" sz="40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364" y="98307"/>
            <a:ext cx="721062" cy="721062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85535" y="1429556"/>
            <a:ext cx="4505406" cy="3538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20000"/>
              </a:spcBef>
              <a:buClrTx/>
              <a:buNone/>
            </a:pP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呀！ </a:t>
            </a:r>
            <a:r>
              <a:rPr lang="en-US" altLang="zh-CN" sz="4800" dirty="0" err="1">
                <a:solidFill>
                  <a:srgbClr val="0070C0"/>
                </a:solidFill>
                <a:ea typeface="KaiTi" panose="02010609060101010101" pitchFamily="49" charset="-122"/>
                <a:cs typeface="Kaiti TC" charset="-120"/>
              </a:rPr>
              <a:t>Ya</a:t>
            </a:r>
            <a:endParaRPr lang="en-US" altLang="zh-CN" sz="4800" dirty="0">
              <a:solidFill>
                <a:srgbClr val="0070C0"/>
              </a:solidFill>
              <a:ea typeface="KaiTi" panose="02010609060101010101" pitchFamily="49" charset="-122"/>
              <a:cs typeface="Kaiti TC" charset="-120"/>
            </a:endParaRPr>
          </a:p>
          <a:p>
            <a:pPr marL="0" lvl="0" indent="0">
              <a:spcBef>
                <a:spcPct val="20000"/>
              </a:spcBef>
              <a:buClrTx/>
              <a:buNone/>
            </a:pP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啊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?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！</a:t>
            </a:r>
            <a:r>
              <a:rPr lang="en-US" altLang="zh-CN" sz="4800" dirty="0">
                <a:solidFill>
                  <a:srgbClr val="0070C0"/>
                </a:solidFill>
                <a:ea typeface="KaiTi" panose="02010609060101010101" pitchFamily="49" charset="-122"/>
                <a:cs typeface="Kaiti TC" charset="-120"/>
              </a:rPr>
              <a:t>A</a:t>
            </a:r>
          </a:p>
          <a:p>
            <a:pPr marL="0" lvl="0" indent="0">
              <a:spcBef>
                <a:spcPct val="20000"/>
              </a:spcBef>
              <a:buClrTx/>
              <a:buNone/>
            </a:pP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喂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?  </a:t>
            </a:r>
            <a:r>
              <a:rPr lang="en-US" altLang="zh-CN" sz="4800" dirty="0" err="1">
                <a:solidFill>
                  <a:srgbClr val="0070C0"/>
                </a:solidFill>
                <a:ea typeface="KaiTi" panose="02010609060101010101" pitchFamily="49" charset="-122"/>
                <a:cs typeface="Kaiti TC" charset="-120"/>
              </a:rPr>
              <a:t>Wéi</a:t>
            </a:r>
            <a:r>
              <a:rPr lang="en-US" altLang="zh-CN" sz="4800" dirty="0">
                <a:solidFill>
                  <a:srgbClr val="0070C0"/>
                </a:solidFill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4800" dirty="0">
                <a:solidFill>
                  <a:srgbClr val="0070C0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072726" y="1429556"/>
            <a:ext cx="5662700" cy="469828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20000"/>
              </a:spcBef>
              <a:buClrTx/>
              <a:buNone/>
            </a:pPr>
            <a:r>
              <a:rPr lang="en-US" altLang="zh-CN" sz="4800" dirty="0">
                <a:solidFill>
                  <a:srgbClr val="0070C0"/>
                </a:solidFill>
              </a:rPr>
              <a:t>Ah!</a:t>
            </a:r>
          </a:p>
          <a:p>
            <a:pPr marL="0" lvl="0" indent="0">
              <a:spcBef>
                <a:spcPct val="20000"/>
              </a:spcBef>
              <a:buClrTx/>
              <a:buNone/>
            </a:pPr>
            <a:r>
              <a:rPr lang="en-US" altLang="zh-CN" sz="4800" dirty="0">
                <a:solidFill>
                  <a:srgbClr val="0070C0"/>
                </a:solidFill>
              </a:rPr>
              <a:t>Ha!</a:t>
            </a:r>
          </a:p>
          <a:p>
            <a:pPr marL="0" lvl="0" indent="0">
              <a:spcBef>
                <a:spcPct val="20000"/>
              </a:spcBef>
              <a:buClrTx/>
              <a:buNone/>
            </a:pPr>
            <a:r>
              <a:rPr lang="en-US" altLang="zh-CN" sz="4800" dirty="0">
                <a:solidFill>
                  <a:srgbClr val="0070C0"/>
                </a:solidFill>
              </a:rPr>
              <a:t>Boo!</a:t>
            </a:r>
          </a:p>
          <a:p>
            <a:pPr marL="0" lvl="0" indent="0">
              <a:spcBef>
                <a:spcPct val="20000"/>
              </a:spcBef>
              <a:buClrTx/>
              <a:buNone/>
            </a:pPr>
            <a:r>
              <a:rPr lang="en-US" altLang="zh-CN" sz="4800" dirty="0">
                <a:solidFill>
                  <a:srgbClr val="0070C0"/>
                </a:solidFill>
              </a:rPr>
              <a:t>Duh</a:t>
            </a:r>
          </a:p>
          <a:p>
            <a:pPr marL="0" lvl="0" indent="0">
              <a:spcBef>
                <a:spcPct val="20000"/>
              </a:spcBef>
              <a:buClrTx/>
              <a:buNone/>
            </a:pPr>
            <a:r>
              <a:rPr lang="en-US" altLang="zh-CN" sz="4800" dirty="0">
                <a:solidFill>
                  <a:srgbClr val="0070C0"/>
                </a:solidFill>
              </a:rPr>
              <a:t>Gee!</a:t>
            </a:r>
          </a:p>
          <a:p>
            <a:pPr marL="0" lvl="0" indent="0">
              <a:spcBef>
                <a:spcPct val="20000"/>
              </a:spcBef>
              <a:buClrTx/>
              <a:buNone/>
            </a:pPr>
            <a:r>
              <a:rPr lang="en-US" altLang="zh-CN" sz="4800" dirty="0">
                <a:solidFill>
                  <a:srgbClr val="0070C0"/>
                </a:solidFill>
              </a:rPr>
              <a:t>Hey!</a:t>
            </a:r>
          </a:p>
          <a:p>
            <a:pPr marL="0" lvl="0" indent="0">
              <a:spcBef>
                <a:spcPct val="20000"/>
              </a:spcBef>
              <a:buClrTx/>
              <a:buNone/>
            </a:pPr>
            <a:r>
              <a:rPr lang="en-US" altLang="zh-CN" sz="4800" dirty="0">
                <a:solidFill>
                  <a:srgbClr val="0070C0"/>
                </a:solidFill>
              </a:rPr>
              <a:t>Wow!</a:t>
            </a:r>
          </a:p>
          <a:p>
            <a:pPr marL="0" lvl="0" indent="0">
              <a:spcBef>
                <a:spcPct val="20000"/>
              </a:spcBef>
              <a:buClrTx/>
              <a:buNone/>
            </a:pPr>
            <a:r>
              <a:rPr lang="en-US" altLang="zh-CN" sz="4800" dirty="0">
                <a:solidFill>
                  <a:srgbClr val="0070C0"/>
                </a:solidFill>
              </a:rPr>
              <a:t>Yikes!</a:t>
            </a:r>
          </a:p>
          <a:p>
            <a:pPr marL="0" lvl="0" indent="0">
              <a:spcBef>
                <a:spcPct val="20000"/>
              </a:spcBef>
              <a:buClrTx/>
              <a:buNone/>
            </a:pPr>
            <a:endParaRPr lang="en-US" altLang="zh-CN" sz="4800" dirty="0">
              <a:solidFill>
                <a:srgbClr val="0070C0"/>
              </a:solidFill>
            </a:endParaRPr>
          </a:p>
          <a:p>
            <a:pPr marL="0" lvl="0" indent="0">
              <a:spcBef>
                <a:spcPct val="20000"/>
              </a:spcBef>
              <a:buClrTx/>
              <a:buNone/>
            </a:pPr>
            <a:endParaRPr lang="en-US" altLang="zh-CN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06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矩形 6"/>
          <p:cNvSpPr>
            <a:spLocks noChangeArrowheads="1"/>
          </p:cNvSpPr>
          <p:nvPr/>
        </p:nvSpPr>
        <p:spPr bwMode="auto">
          <a:xfrm>
            <a:off x="238126" y="1099050"/>
            <a:ext cx="11358127" cy="567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6600" dirty="0">
                <a:solidFill>
                  <a:srgbClr val="0070C0"/>
                </a:solidFill>
                <a:latin typeface="+mn-lt"/>
                <a:ea typeface="Kaiti TC" charset="-120"/>
                <a:cs typeface="Kaiti TC" charset="-120"/>
              </a:rPr>
              <a:t>A</a:t>
            </a:r>
            <a:r>
              <a:rPr lang="en-US" altLang="zh-CN" sz="6600" dirty="0">
                <a:solidFill>
                  <a:srgbClr val="0070C0"/>
                </a:solidFill>
                <a:latin typeface="Kaiti TC" charset="-120"/>
                <a:ea typeface="Kaiti TC" charset="-120"/>
                <a:cs typeface="Kaiti TC" charset="-120"/>
              </a:rPr>
              <a:t>: </a:t>
            </a:r>
            <a:r>
              <a:rPr lang="zh-CN" altLang="en-US" sz="6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（打电话）</a:t>
            </a:r>
            <a:r>
              <a:rPr lang="is-IS" altLang="zh-CN" sz="6600" dirty="0">
                <a:solidFill>
                  <a:srgbClr val="0070C0"/>
                </a:solidFill>
                <a:latin typeface="Kaiti TC" charset="-120"/>
                <a:ea typeface="Kaiti TC" charset="-120"/>
                <a:cs typeface="Kaiti TC" charset="-120"/>
              </a:rPr>
              <a:t>…</a:t>
            </a:r>
            <a:endParaRPr lang="en-US" altLang="zh-CN" sz="6600" dirty="0">
              <a:solidFill>
                <a:srgbClr val="0070C0"/>
              </a:solidFill>
              <a:latin typeface="+mn-lt"/>
              <a:ea typeface="Kaiti TC" charset="-120"/>
              <a:cs typeface="Kaiti TC" charset="-120"/>
            </a:endParaRPr>
          </a:p>
          <a:p>
            <a:pPr lv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6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B:</a:t>
            </a:r>
            <a:r>
              <a:rPr lang="zh-CN" altLang="en-US" sz="6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喂</a:t>
            </a:r>
            <a:r>
              <a:rPr lang="en-US" altLang="zh-CN" sz="4400" dirty="0" err="1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wéi</a:t>
            </a:r>
            <a:r>
              <a:rPr lang="en-US" altLang="zh-CN" sz="6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? </a:t>
            </a:r>
            <a:r>
              <a:rPr lang="en-US" altLang="zh-CN" sz="4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(Answering a phone call)</a:t>
            </a:r>
          </a:p>
          <a:p>
            <a:pPr lv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6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A:</a:t>
            </a:r>
            <a:r>
              <a:rPr lang="zh-CN" altLang="en-US" sz="6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喂</a:t>
            </a:r>
            <a:r>
              <a:rPr lang="en-US" altLang="zh-CN" sz="4400" dirty="0" err="1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wéi</a:t>
            </a:r>
            <a:r>
              <a:rPr lang="en-US" altLang="zh-CN" sz="6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, </a:t>
            </a:r>
            <a:r>
              <a:rPr lang="zh-CN" altLang="en-US" sz="6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请问，</a:t>
            </a:r>
            <a:r>
              <a:rPr lang="en-US" altLang="zh-CN" sz="6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______</a:t>
            </a:r>
            <a:r>
              <a:rPr lang="zh-CN" altLang="en-US" sz="6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在</a:t>
            </a:r>
            <a:r>
              <a:rPr lang="zh-CN" altLang="en-US" sz="6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吗？</a:t>
            </a:r>
            <a:endParaRPr lang="en-US" altLang="zh-CN" sz="66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lv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6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B:</a:t>
            </a:r>
            <a:r>
              <a:rPr lang="zh-CN" altLang="en-US" sz="6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</a:t>
            </a:r>
            <a:r>
              <a:rPr lang="zh-CN" altLang="en-US" sz="6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就</a:t>
            </a:r>
            <a:r>
              <a:rPr lang="en-US" altLang="zh-CN" sz="4400" dirty="0" err="1">
                <a:solidFill>
                  <a:srgbClr val="C0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jìu</a:t>
            </a:r>
            <a:r>
              <a:rPr lang="zh-CN" altLang="en-US" sz="6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是。</a:t>
            </a:r>
            <a:endParaRPr lang="zh-CN" altLang="en-US" sz="6600" dirty="0">
              <a:solidFill>
                <a:srgbClr val="00000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12191999" cy="97435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x-none" sz="40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打电话</a:t>
            </a:r>
            <a:r>
              <a:rPr lang="en-US" altLang="zh-CN" sz="40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&amp; 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接电话 </a:t>
            </a:r>
            <a:r>
              <a:rPr lang="en-US" altLang="zh-CN" sz="3200" dirty="0">
                <a:latin typeface="+mn-lt"/>
                <a:ea typeface="Kaiti SC" charset="-122"/>
                <a:cs typeface="Kaiti SC" charset="-122"/>
              </a:rPr>
              <a:t>Make a phone call and answer a phone </a:t>
            </a:r>
            <a:r>
              <a:rPr lang="en-US" altLang="zh-CN" sz="3600" dirty="0">
                <a:latin typeface="+mn-lt"/>
                <a:ea typeface="Kaiti SC" charset="-122"/>
                <a:cs typeface="Kaiti SC" charset="-122"/>
              </a:rPr>
              <a:t>call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264" y="154077"/>
            <a:ext cx="705459" cy="70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4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矩形 6"/>
          <p:cNvSpPr>
            <a:spLocks noChangeArrowheads="1"/>
          </p:cNvSpPr>
          <p:nvPr/>
        </p:nvSpPr>
        <p:spPr bwMode="auto">
          <a:xfrm>
            <a:off x="0" y="2125526"/>
            <a:ext cx="11358127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6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B:</a:t>
            </a:r>
            <a:r>
              <a:rPr lang="zh-CN" altLang="en-US" sz="6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喂</a:t>
            </a:r>
            <a:r>
              <a:rPr lang="en-US" altLang="zh-CN" sz="4400" dirty="0" err="1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wéi</a:t>
            </a:r>
            <a:r>
              <a:rPr lang="en-US" altLang="zh-CN" sz="6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? </a:t>
            </a:r>
            <a:r>
              <a:rPr lang="en-US" altLang="zh-CN" sz="4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(Answering a phone call)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6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A:</a:t>
            </a:r>
            <a:r>
              <a:rPr lang="zh-CN" altLang="en-US" sz="6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喂</a:t>
            </a:r>
            <a:r>
              <a:rPr lang="en-US" altLang="zh-CN" sz="4400" dirty="0" err="1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wéi</a:t>
            </a:r>
            <a:r>
              <a:rPr lang="en-US" altLang="zh-CN" sz="6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, </a:t>
            </a:r>
            <a:r>
              <a:rPr lang="zh-CN" altLang="en-US" sz="6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请问，</a:t>
            </a:r>
            <a:r>
              <a:rPr lang="en-US" altLang="zh-CN" sz="6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______</a:t>
            </a:r>
            <a:r>
              <a:rPr lang="zh-CN" altLang="en-US" sz="6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在</a:t>
            </a:r>
            <a:r>
              <a:rPr lang="zh-CN" altLang="en-US" sz="6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吗？</a:t>
            </a:r>
            <a:endParaRPr lang="en-US" altLang="zh-CN" sz="66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6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B:</a:t>
            </a:r>
            <a:r>
              <a:rPr lang="zh-CN" altLang="en-US" sz="6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</a:t>
            </a:r>
            <a:r>
              <a:rPr lang="zh-CN" altLang="en-US" sz="6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就</a:t>
            </a:r>
            <a:r>
              <a:rPr lang="en-US" altLang="zh-CN" sz="4400" dirty="0" err="1">
                <a:solidFill>
                  <a:srgbClr val="C000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jìu</a:t>
            </a:r>
            <a:r>
              <a:rPr lang="zh-CN" altLang="en-US" sz="6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是。</a:t>
            </a:r>
            <a:endParaRPr lang="zh-CN" altLang="en-US" sz="6600" dirty="0">
              <a:solidFill>
                <a:srgbClr val="00000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12191999" cy="11637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在</a:t>
            </a:r>
            <a:r>
              <a:rPr lang="zh-CN" altLang="en-US" sz="5400" dirty="0"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zh-CN" altLang="en-US" sz="3600" dirty="0">
                <a:latin typeface="+mn-lt"/>
                <a:ea typeface="SimSun" pitchFamily="2" charset="-122"/>
              </a:rPr>
              <a:t>z</a:t>
            </a:r>
            <a:r>
              <a:rPr lang="zh-CN" altLang="zh-CN" sz="3600" dirty="0">
                <a:latin typeface="+mn-lt"/>
                <a:ea typeface="SimSun" pitchFamily="2" charset="-122"/>
              </a:rPr>
              <a:t>ài</a:t>
            </a:r>
            <a:r>
              <a:rPr lang="en-US" altLang="zh-CN" sz="3600" dirty="0">
                <a:latin typeface="+mn-lt"/>
                <a:ea typeface="SimSun" pitchFamily="2" charset="-122"/>
              </a:rPr>
              <a:t>		</a:t>
            </a:r>
            <a:r>
              <a:rPr lang="zh-CN" altLang="en-US" sz="3600" dirty="0">
                <a:latin typeface="+mn-lt"/>
                <a:ea typeface="SimSun" pitchFamily="2" charset="-122"/>
              </a:rPr>
              <a:t> </a:t>
            </a:r>
            <a:r>
              <a:rPr lang="en-US" altLang="zh-CN" sz="3600" dirty="0">
                <a:latin typeface="+mn-lt"/>
                <a:ea typeface="SimSun" pitchFamily="2" charset="-122"/>
              </a:rPr>
              <a:t>(</a:t>
            </a:r>
            <a:r>
              <a:rPr lang="en-US" sz="3600" dirty="0">
                <a:latin typeface="+mn-lt"/>
                <a:ea typeface="SimSun" pitchFamily="2" charset="-122"/>
              </a:rPr>
              <a:t>to be present</a:t>
            </a:r>
            <a:r>
              <a:rPr lang="zh-CN" altLang="en-US" sz="3600" dirty="0">
                <a:latin typeface="+mn-lt"/>
                <a:ea typeface="SimSun" pitchFamily="2" charset="-122"/>
              </a:rPr>
              <a:t>；</a:t>
            </a:r>
            <a:r>
              <a:rPr lang="en-US" sz="3600" dirty="0">
                <a:latin typeface="+mn-lt"/>
                <a:ea typeface="SimSun" pitchFamily="2" charset="-122"/>
              </a:rPr>
              <a:t>to be at a place)   verb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391" y="119536"/>
            <a:ext cx="820278" cy="820278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1214046"/>
            <a:ext cx="12191999" cy="1002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lnSpc>
                <a:spcPct val="60000"/>
              </a:lnSpc>
              <a:spcBef>
                <a:spcPts val="1000"/>
              </a:spcBef>
            </a:pP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就</a:t>
            </a:r>
            <a:r>
              <a:rPr lang="en-US" altLang="zh-CN" sz="7200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3600" dirty="0" err="1">
                <a:latin typeface="+mn-lt"/>
                <a:ea typeface="Kaiti TC" charset="-120"/>
                <a:cs typeface="Kaiti TC" charset="-120"/>
              </a:rPr>
              <a:t>jìu</a:t>
            </a:r>
            <a:r>
              <a:rPr lang="en-US" altLang="zh-CN" sz="3600" dirty="0">
                <a:latin typeface="+mn-lt"/>
                <a:ea typeface="Kaiti TC" charset="-120"/>
                <a:cs typeface="Kaiti TC" charset="-120"/>
              </a:rPr>
              <a:t> </a:t>
            </a:r>
            <a:r>
              <a:rPr lang="en-US" altLang="zh-CN" sz="3600" dirty="0">
                <a:latin typeface="+mn-lt"/>
                <a:ea typeface="SimSun" pitchFamily="2" charset="-122"/>
              </a:rPr>
              <a:t>	</a:t>
            </a:r>
            <a:r>
              <a:rPr lang="zh-CN" altLang="en-US" sz="3600" dirty="0">
                <a:latin typeface="+mn-lt"/>
                <a:ea typeface="SimSun" pitchFamily="2" charset="-122"/>
              </a:rPr>
              <a:t> </a:t>
            </a:r>
            <a:r>
              <a:rPr lang="en-US" altLang="zh-CN" sz="3600" dirty="0">
                <a:latin typeface="+mn-lt"/>
                <a:ea typeface="SimSun" pitchFamily="2" charset="-122"/>
              </a:rPr>
              <a:t>	(</a:t>
            </a:r>
            <a:r>
              <a:rPr lang="en-US" sz="3600" dirty="0">
                <a:solidFill>
                  <a:prstClr val="black"/>
                </a:solidFill>
                <a:latin typeface="+mn-lt"/>
                <a:ea typeface="SimSun" pitchFamily="2" charset="-122"/>
              </a:rPr>
              <a:t>Exactly, precisely)		adverb  </a:t>
            </a:r>
          </a:p>
        </p:txBody>
      </p:sp>
    </p:spTree>
    <p:extLst>
      <p:ext uri="{BB962C8B-B14F-4D97-AF65-F5344CB8AC3E}">
        <p14:creationId xmlns:p14="http://schemas.microsoft.com/office/powerpoint/2010/main" val="334527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</TotalTime>
  <Words>2313</Words>
  <Application>Microsoft Office PowerPoint</Application>
  <PresentationFormat>Widescreen</PresentationFormat>
  <Paragraphs>396</Paragraphs>
  <Slides>51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7" baseType="lpstr">
      <vt:lpstr>等线</vt:lpstr>
      <vt:lpstr>等线 Light</vt:lpstr>
      <vt:lpstr>DFKai-SB</vt:lpstr>
      <vt:lpstr>KaiTi</vt:lpstr>
      <vt:lpstr>Kaiti SC</vt:lpstr>
      <vt:lpstr>Kaiti TC</vt:lpstr>
      <vt:lpstr>新細明體</vt:lpstr>
      <vt:lpstr>SimSun</vt:lpstr>
      <vt:lpstr>SimSun</vt:lpstr>
      <vt:lpstr>华文楷体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Duì  huà                 gěi   lǎo  shī  dǎ diàn huà  对话一：给老师打电话 Calling One’s Teacher</vt:lpstr>
      <vt:lpstr>Duì  huà             dǎ diàn huà qǐng        bāng máng 对话二：打电话请朋友帮忙 Calling A Friend for Help</vt:lpstr>
      <vt:lpstr>PowerPoint Presentation</vt:lpstr>
      <vt:lpstr>PowerPoint Presentation</vt:lpstr>
      <vt:lpstr>打电话</vt:lpstr>
      <vt:lpstr>Chinese &amp; English        Exclamations (Interjections)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A：没问题！    méi wèntí          No problem!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值日生喊口令 Classroom Commands</vt:lpstr>
      <vt:lpstr>值日生喊口令 Classroom Commands</vt:lpstr>
      <vt:lpstr>PowerPoint Presentation</vt:lpstr>
      <vt:lpstr>PowerPoint Presentation</vt:lpstr>
      <vt:lpstr>PowerPoint Presentation</vt:lpstr>
      <vt:lpstr>A prefix indicating ordinal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别客气  You’re welcome/Don’t be so polite</vt:lpstr>
      <vt:lpstr>气     qì                                           (air)             noun</vt:lpstr>
      <vt:lpstr>PowerPoint Presentation</vt:lpstr>
      <vt:lpstr>童谣  tóng Yáo                     (RhyME)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2/25 今天的学习目标     (Today’s Learning Objectives)</dc:title>
  <dc:creator>miaowen chang</dc:creator>
  <cp:lastModifiedBy>Chang, Miaowen    IHS - Staff</cp:lastModifiedBy>
  <cp:revision>216</cp:revision>
  <dcterms:created xsi:type="dcterms:W3CDTF">2019-02-27T05:24:24Z</dcterms:created>
  <dcterms:modified xsi:type="dcterms:W3CDTF">2020-05-10T01:59:47Z</dcterms:modified>
</cp:coreProperties>
</file>