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3837" r:id="rId2"/>
    <p:sldId id="3838" r:id="rId3"/>
    <p:sldId id="3839" r:id="rId4"/>
    <p:sldId id="3824" r:id="rId5"/>
    <p:sldId id="3831" r:id="rId6"/>
    <p:sldId id="3151" r:id="rId7"/>
    <p:sldId id="3833" r:id="rId8"/>
    <p:sldId id="3780" r:id="rId9"/>
    <p:sldId id="3826" r:id="rId10"/>
    <p:sldId id="3827" r:id="rId11"/>
    <p:sldId id="3832" r:id="rId12"/>
    <p:sldId id="3828" r:id="rId13"/>
    <p:sldId id="3829" r:id="rId14"/>
    <p:sldId id="3150" r:id="rId15"/>
    <p:sldId id="3825" r:id="rId16"/>
    <p:sldId id="3154" r:id="rId17"/>
    <p:sldId id="3153" r:id="rId18"/>
    <p:sldId id="3135" r:id="rId19"/>
    <p:sldId id="3047" r:id="rId20"/>
    <p:sldId id="3048" r:id="rId21"/>
    <p:sldId id="3049" r:id="rId22"/>
    <p:sldId id="2983" r:id="rId23"/>
    <p:sldId id="3163" r:id="rId24"/>
    <p:sldId id="3052" r:id="rId25"/>
    <p:sldId id="383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732"/>
    <p:restoredTop sz="94640"/>
  </p:normalViewPr>
  <p:slideViewPr>
    <p:cSldViewPr snapToGrid="0" snapToObjects="1">
      <p:cViewPr varScale="1">
        <p:scale>
          <a:sx n="66" d="100"/>
          <a:sy n="66" d="100"/>
        </p:scale>
        <p:origin x="100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D4A93-37C2-EF49-8D8A-3F1C92CDEB4E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39D8F-4F67-0C46-A42D-797B9F33A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100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89868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87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/>
              <a:t>These 5 examples can show students the pattern. You can ask students to summarize how to use </a:t>
            </a:r>
            <a:r>
              <a:rPr lang="zh-CN" altLang="en-US"/>
              <a:t>怎么样 </a:t>
            </a:r>
            <a:r>
              <a:rPr lang="en-US" altLang="zh-CN"/>
              <a:t>(after a statement, or right after a noun phrase).</a:t>
            </a:r>
          </a:p>
        </p:txBody>
      </p:sp>
    </p:spTree>
    <p:extLst>
      <p:ext uri="{BB962C8B-B14F-4D97-AF65-F5344CB8AC3E}">
        <p14:creationId xmlns:p14="http://schemas.microsoft.com/office/powerpoint/2010/main" val="38614683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87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/>
              <a:t>These 5 examples can show students the pattern. You can ask students to summarize how to use </a:t>
            </a:r>
            <a:r>
              <a:rPr lang="zh-CN" altLang="en-US"/>
              <a:t>怎么样 </a:t>
            </a:r>
            <a:r>
              <a:rPr lang="en-US" altLang="zh-CN"/>
              <a:t>(after a statement, or right after a noun phrase).</a:t>
            </a:r>
          </a:p>
        </p:txBody>
      </p:sp>
    </p:spTree>
    <p:extLst>
      <p:ext uri="{BB962C8B-B14F-4D97-AF65-F5344CB8AC3E}">
        <p14:creationId xmlns:p14="http://schemas.microsoft.com/office/powerpoint/2010/main" val="3187140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87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/>
              <a:t>These 5 examples can show students the pattern. You can ask students to summarize how to use </a:t>
            </a:r>
            <a:r>
              <a:rPr lang="zh-CN" altLang="en-US"/>
              <a:t>怎么样 </a:t>
            </a:r>
            <a:r>
              <a:rPr lang="en-US" altLang="zh-CN"/>
              <a:t>(after a statement, or right after a noun phrase).</a:t>
            </a:r>
          </a:p>
        </p:txBody>
      </p:sp>
    </p:spTree>
    <p:extLst>
      <p:ext uri="{BB962C8B-B14F-4D97-AF65-F5344CB8AC3E}">
        <p14:creationId xmlns:p14="http://schemas.microsoft.com/office/powerpoint/2010/main" val="8927384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63354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66243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1271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21840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CA41E4-BED5-4010-ADA9-E76F9052A85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875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CA41E4-BED5-4010-ADA9-E76F9052A85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485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CA41E4-BED5-4010-ADA9-E76F9052A85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629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CA41E4-BED5-4010-ADA9-E76F9052A85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486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CA41E4-BED5-4010-ADA9-E76F9052A85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296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78BF3-C2E9-3B45-AB47-F97799447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3F74B5-5BC5-7D41-8A94-CCCC5E540F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B30C7-6CE9-0446-86F1-817BE3998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1A3A-48B8-9F44-86FD-B548BB60BD0F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16725-B694-BE4F-817A-5C5B749E7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05154-B497-964E-9D94-442442E60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93BF-3A04-504C-9446-E9C43250E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68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3CEB6-4BED-AD40-9157-B499AB02E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2A35B1-B8D7-D144-991D-2AC6749590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CE91A3-6B23-D44D-8BE3-2CF180783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1A3A-48B8-9F44-86FD-B548BB60BD0F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EA9A7-6CB4-964B-B68D-082117EB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55E58-CE43-AE45-BD7F-4263CE56F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93BF-3A04-504C-9446-E9C43250E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89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A05758-3505-1B45-B738-FA05F0B404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1B5A08-D679-9B49-A895-04AB2B1ABE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ABF0A-8488-A541-91C8-EE391D6B3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1A3A-48B8-9F44-86FD-B548BB60BD0F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AEA92B-D0D3-2042-B4B4-ED2215B42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001DE-BDD9-984C-8487-C0ECE46B8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93BF-3A04-504C-9446-E9C43250E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10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020B7-3D24-D247-891A-684E42909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0CC7C-1B76-6A40-8CAC-A361E0426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CD539-96FE-1F46-AF27-DBCE85D58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1A3A-48B8-9F44-86FD-B548BB60BD0F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A6478F-B850-0F4E-BF61-1D7000F1B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E3631-6BC0-2145-94A5-0A2EB1AEE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93BF-3A04-504C-9446-E9C43250E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248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EA644-09DC-2F48-AE2E-39751AEAB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B6719A-C7E0-7B42-A858-563C955D0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7A624-7A9C-A248-B8C2-3327342B1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1A3A-48B8-9F44-86FD-B548BB60BD0F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413EB2-C119-8044-8C18-596353DEC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7C14F-6217-3A4C-91FE-4A9EB5580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93BF-3A04-504C-9446-E9C43250E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29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AFCE-A2E2-8D42-BD9C-6D43322D1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11B1E-EA92-6C41-A97D-A85B855432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55980F-E692-D746-B0CC-35F2E89868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213372-B73F-7244-81AD-4E63B99BC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1A3A-48B8-9F44-86FD-B548BB60BD0F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0C5535-7F12-664C-9A64-207163ADF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8E2336-CC9F-6E4B-8EE6-F65C5E073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93BF-3A04-504C-9446-E9C43250E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821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EC8B6-27CC-8846-8958-87E34E716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89F1DB-A62F-B241-93E6-6F93A0F5D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2C5EC6-6AB1-EB4B-9830-82CA1D0375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14DF99-23AE-AA4A-B06E-E5BBBA49D6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90C586-8B81-1045-BEFA-88BD067651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00C6CB-EE39-A148-A1ED-35BEB27C6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1A3A-48B8-9F44-86FD-B548BB60BD0F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C55963-688D-C74E-86BC-0E3F8DAC4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B2C7A4-280A-A543-BA3A-D5A9076A5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93BF-3A04-504C-9446-E9C43250E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40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03C34-307C-6742-B19A-7D919E96D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F4DB21-BEF0-1548-87D8-EFC6550CC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1A3A-48B8-9F44-86FD-B548BB60BD0F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7DACC1-FBCD-DB49-9CF1-687EDCC10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F32BA9-66FD-214C-A635-ECF77E163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93BF-3A04-504C-9446-E9C43250E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21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9DAA32-BC35-3443-9BDA-C5E7A5637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1A3A-48B8-9F44-86FD-B548BB60BD0F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F5922B-B1E5-6447-9ACE-CD116E021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9DC52C-2FA3-1A49-8047-7AF3FEE0B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93BF-3A04-504C-9446-E9C43250E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77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85F93-85C9-1346-A848-1D90C5330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DA467-1C3E-2E47-9F55-4CF448079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92DFE3-11A8-D14E-9A07-94742786C2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074F10-7D18-2F4F-A9E9-BFA93A276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1A3A-48B8-9F44-86FD-B548BB60BD0F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D9E1D9-E2F5-6741-A61F-E8353C424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9A65AC-0A3F-BB43-9E77-BE5585F55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93BF-3A04-504C-9446-E9C43250E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539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81F3-6F41-A94A-B73F-B7D4C7C3F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FD2F53-A066-144A-B73D-0AE6989132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36B633-F596-4249-BB09-4CE18619E5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52364B-CA78-4141-88E5-F93ADE884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1A3A-48B8-9F44-86FD-B548BB60BD0F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19BFDA-144E-8C4E-92A8-D2651BD49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86ABC6-511C-3847-AE3B-9837CAC99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93BF-3A04-504C-9446-E9C43250E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74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706AB0-893A-0C47-9B67-DBF09C9F1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480B3-0BAA-9F4C-9848-BCE67DCEB6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4C4BB4-E6A2-2548-9685-77CB6000AA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71A3A-48B8-9F44-86FD-B548BB60BD0F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D2B5A-0638-9D43-ABD7-9806183657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C78D33-A0DA-B948-AAA7-D9D8DAE0F1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193BF-3A04-504C-9446-E9C43250E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23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tiff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eastasiastudent.net/china/mandarin/word-order/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mllab.sfsu.edu/content/integrated-chinese-level-1-part-1-textkbook" TargetMode="External"/><Relationship Id="rId12" Type="http://schemas.openxmlformats.org/officeDocument/2006/relationships/hyperlink" Target="https://www.youtube.com/watch?v=hZ38dxyaONQ" TargetMode="External"/><Relationship Id="rId2" Type="http://schemas.openxmlformats.org/officeDocument/2006/relationships/hyperlink" Target="https://sites.google.com/site/daizilongschinesepage/integrated-chinese-level-1-part-1-audi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uc.edu/llrc/ic3aud.shtml#textl1" TargetMode="External"/><Relationship Id="rId11" Type="http://schemas.openxmlformats.org/officeDocument/2006/relationships/hyperlink" Target="https://www.gvsu.edu/lrc/integrated-chinese-level-1-part-1-workbook-audio-152.htm" TargetMode="External"/><Relationship Id="rId5" Type="http://schemas.openxmlformats.org/officeDocument/2006/relationships/hyperlink" Target="https://www.youtube.com/watch?v=Mr5CDONkzl0&amp;index=10&amp;list=PL9ES2MCH3ulh8M34lhbg3zOrOKEhegP2g" TargetMode="External"/><Relationship Id="rId10" Type="http://schemas.openxmlformats.org/officeDocument/2006/relationships/hyperlink" Target="http://ce.linedict.com/dict.html#/cnen/todayexpr?data=20161229" TargetMode="External"/><Relationship Id="rId4" Type="http://schemas.openxmlformats.org/officeDocument/2006/relationships/hyperlink" Target="https://www.youtube.com/watch?v=t2BhZXL85wc" TargetMode="External"/><Relationship Id="rId9" Type="http://schemas.openxmlformats.org/officeDocument/2006/relationships/hyperlink" Target="http://chinesenotes.com/grammar.php#auxiliaryverb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ctrTitle"/>
          </p:nvPr>
        </p:nvSpPr>
        <p:spPr>
          <a:xfrm>
            <a:off x="0" y="14874"/>
            <a:ext cx="12115801" cy="117615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2800" dirty="0" err="1">
                <a:latin typeface="+mn-lt"/>
              </a:rPr>
              <a:t>Duì</a:t>
            </a:r>
            <a:r>
              <a:rPr lang="zh-CN" altLang="en-US" sz="2800" dirty="0">
                <a:latin typeface="+mn-lt"/>
              </a:rPr>
              <a:t>  </a:t>
            </a:r>
            <a:r>
              <a:rPr lang="en-US" sz="2800" dirty="0" err="1">
                <a:latin typeface="+mn-lt"/>
              </a:rPr>
              <a:t>huà</a:t>
            </a:r>
            <a:r>
              <a:rPr lang="en-US" sz="2800" dirty="0">
                <a:latin typeface="+mn-lt"/>
              </a:rPr>
              <a:t> </a:t>
            </a:r>
            <a:r>
              <a:rPr lang="zh-CN" altLang="en-US" sz="2800" dirty="0">
                <a:latin typeface="+mn-lt"/>
              </a:rPr>
              <a:t>        </a:t>
            </a:r>
            <a:r>
              <a:rPr lang="en-US" altLang="zh-CN" sz="2800" dirty="0" err="1">
                <a:latin typeface="+mn-lt"/>
              </a:rPr>
              <a:t>Zhǔnbèi</a:t>
            </a:r>
            <a:r>
              <a:rPr lang="en-US" altLang="zh-CN" sz="2800" dirty="0">
                <a:latin typeface="+mn-lt"/>
              </a:rPr>
              <a:t> </a:t>
            </a:r>
            <a:r>
              <a:rPr lang="en-US" altLang="zh-CN" sz="2800" dirty="0" err="1">
                <a:latin typeface="+mn-lt"/>
              </a:rPr>
              <a:t>zhōngwén</a:t>
            </a:r>
            <a:r>
              <a:rPr lang="en-US" altLang="zh-CN" sz="2800" dirty="0">
                <a:latin typeface="+mn-lt"/>
              </a:rPr>
              <a:t> </a:t>
            </a:r>
            <a:r>
              <a:rPr lang="en-US" altLang="zh-CN" sz="2800" dirty="0" err="1">
                <a:latin typeface="+mn-lt"/>
              </a:rPr>
              <a:t>kè</a:t>
            </a:r>
            <a:r>
              <a:rPr lang="en-US" altLang="zh-CN" sz="2800" dirty="0">
                <a:latin typeface="+mn-lt"/>
              </a:rPr>
              <a:t> </a:t>
            </a:r>
            <a:r>
              <a:rPr lang="en-US" sz="2800" kern="0" dirty="0">
                <a:solidFill>
                  <a:prstClr val="black"/>
                </a:solidFill>
                <a:latin typeface="+mn-lt"/>
                <a:ea typeface="KaiTi" charset="-122"/>
                <a:cs typeface="KaiTi" charset="-122"/>
              </a:rPr>
              <a:t/>
            </a:r>
            <a:br>
              <a:rPr lang="en-US" sz="2800" kern="0" dirty="0">
                <a:solidFill>
                  <a:prstClr val="black"/>
                </a:solidFill>
                <a:latin typeface="+mn-lt"/>
                <a:ea typeface="KaiTi" charset="-122"/>
                <a:cs typeface="KaiTi" charset="-122"/>
              </a:rPr>
            </a:br>
            <a:r>
              <a:rPr lang="zh-CN" altLang="en-US" sz="4000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>对</a:t>
            </a:r>
            <a:r>
              <a:rPr lang="zh-CN" altLang="en-US" sz="4400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>话二：准备中文课</a:t>
            </a:r>
            <a:r>
              <a:rPr lang="en-US" altLang="zh-CN" sz="4000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>	</a:t>
            </a:r>
            <a:r>
              <a:rPr lang="en-US" altLang="zh-CN" sz="3200" kern="0" dirty="0">
                <a:solidFill>
                  <a:prstClr val="black"/>
                </a:solidFill>
                <a:latin typeface="+mn-lt"/>
                <a:ea typeface="KaiTi" charset="-122"/>
                <a:cs typeface="KaiTi" charset="-122"/>
              </a:rPr>
              <a:t>Preparing for a Chinese Class</a:t>
            </a:r>
            <a:endParaRPr lang="zh-CN" altLang="en-US" sz="3200" dirty="0">
              <a:latin typeface="+mn-lt"/>
              <a:ea typeface="DFKai-SB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141626"/>
            <a:ext cx="965602" cy="9656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4477" y="1357845"/>
            <a:ext cx="6886846" cy="550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45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/>
          <p:cNvSpPr>
            <a:spLocks noChangeArrowheads="1"/>
          </p:cNvSpPr>
          <p:nvPr/>
        </p:nvSpPr>
        <p:spPr bwMode="auto">
          <a:xfrm>
            <a:off x="104360" y="914394"/>
            <a:ext cx="9254221" cy="572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zh-CN" altLang="en-US" sz="3200" dirty="0">
                <a:solidFill>
                  <a:srgbClr val="007935"/>
                </a:solidFill>
                <a:latin typeface="+mn-lt"/>
              </a:rPr>
              <a:t>        </a:t>
            </a:r>
            <a:r>
              <a:rPr lang="en-US" sz="3200" dirty="0" err="1">
                <a:solidFill>
                  <a:srgbClr val="007935"/>
                </a:solidFill>
                <a:latin typeface="+mn-lt"/>
              </a:rPr>
              <a:t>Wǒmen</a:t>
            </a:r>
            <a:r>
              <a:rPr lang="en-US" sz="3200" dirty="0">
                <a:solidFill>
                  <a:srgbClr val="007935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7935"/>
                </a:solidFill>
                <a:latin typeface="+mn-lt"/>
              </a:rPr>
              <a:t>kāishǐ</a:t>
            </a:r>
            <a:r>
              <a:rPr lang="en-US" sz="3200" dirty="0">
                <a:solidFill>
                  <a:srgbClr val="007935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7935"/>
                </a:solidFill>
                <a:latin typeface="+mn-lt"/>
              </a:rPr>
              <a:t>shàngkè</a:t>
            </a:r>
            <a:endParaRPr lang="en-US" sz="3200" dirty="0">
              <a:solidFill>
                <a:srgbClr val="007935"/>
              </a:solidFill>
              <a:latin typeface="+mn-lt"/>
            </a:endParaRPr>
          </a:p>
          <a:p>
            <a:pPr marL="685800" indent="-685800" eaLnBrk="1" hangingPunct="1">
              <a:buFont typeface="Arial" charset="0"/>
              <a:buChar char="•"/>
            </a:pPr>
            <a:r>
              <a:rPr lang="en-US" sz="48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我们</a:t>
            </a:r>
            <a:r>
              <a:rPr lang="en-US" sz="4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开始</a:t>
            </a:r>
            <a:r>
              <a:rPr lang="en-US" sz="48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上课！</a:t>
            </a:r>
          </a:p>
          <a:p>
            <a:pPr eaLnBrk="1" hangingPunct="1"/>
            <a:r>
              <a:rPr lang="en-US" sz="3200" dirty="0">
                <a:solidFill>
                  <a:srgbClr val="007935"/>
                </a:solidFill>
                <a:latin typeface="+mn-lt"/>
              </a:rPr>
              <a:t>         Let’s start our class!</a:t>
            </a:r>
          </a:p>
          <a:p>
            <a:pPr eaLnBrk="1" hangingPunct="1"/>
            <a:endParaRPr lang="en-US" sz="1600" dirty="0">
              <a:solidFill>
                <a:srgbClr val="007935"/>
              </a:solidFill>
              <a:latin typeface="+mn-lt"/>
            </a:endParaRPr>
          </a:p>
          <a:p>
            <a:pPr eaLnBrk="1" hangingPunct="1"/>
            <a:r>
              <a:rPr lang="en-US" sz="3200" dirty="0">
                <a:solidFill>
                  <a:srgbClr val="007935"/>
                </a:solidFill>
                <a:latin typeface="+mn-lt"/>
              </a:rPr>
              <a:t>       </a:t>
            </a:r>
            <a:r>
              <a:rPr lang="en-US" sz="3200" dirty="0" err="1">
                <a:solidFill>
                  <a:srgbClr val="007935"/>
                </a:solidFill>
                <a:latin typeface="+mn-lt"/>
              </a:rPr>
              <a:t>Wǒmen</a:t>
            </a:r>
            <a:r>
              <a:rPr lang="en-US" sz="3200" dirty="0">
                <a:solidFill>
                  <a:srgbClr val="007935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7935"/>
                </a:solidFill>
                <a:latin typeface="+mn-lt"/>
              </a:rPr>
              <a:t>jǐ</a:t>
            </a:r>
            <a:r>
              <a:rPr lang="en-US" sz="3200" dirty="0">
                <a:solidFill>
                  <a:srgbClr val="007935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7935"/>
                </a:solidFill>
                <a:latin typeface="+mn-lt"/>
              </a:rPr>
              <a:t>diǎn</a:t>
            </a:r>
            <a:r>
              <a:rPr lang="en-US" sz="3200" dirty="0">
                <a:solidFill>
                  <a:srgbClr val="007935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7935"/>
                </a:solidFill>
                <a:latin typeface="+mn-lt"/>
              </a:rPr>
              <a:t>kāishǐ</a:t>
            </a:r>
            <a:r>
              <a:rPr lang="en-US" sz="3200" dirty="0">
                <a:solidFill>
                  <a:srgbClr val="007935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7935"/>
                </a:solidFill>
                <a:latin typeface="+mn-lt"/>
              </a:rPr>
              <a:t>shàng</a:t>
            </a:r>
            <a:r>
              <a:rPr lang="en-US" sz="3200" dirty="0">
                <a:solidFill>
                  <a:srgbClr val="007935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7935"/>
                </a:solidFill>
                <a:latin typeface="+mn-lt"/>
              </a:rPr>
              <a:t>zhōngwén</a:t>
            </a:r>
            <a:r>
              <a:rPr lang="en-US" sz="3200" dirty="0">
                <a:solidFill>
                  <a:srgbClr val="007935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7935"/>
                </a:solidFill>
                <a:latin typeface="+mn-lt"/>
              </a:rPr>
              <a:t>kè</a:t>
            </a:r>
            <a:endParaRPr lang="en-US" sz="3200" dirty="0">
              <a:solidFill>
                <a:srgbClr val="007935"/>
              </a:solidFill>
              <a:latin typeface="+mn-lt"/>
            </a:endParaRPr>
          </a:p>
          <a:p>
            <a:pPr eaLnBrk="1" hangingPunct="1"/>
            <a:r>
              <a:rPr lang="en-US" sz="4800" dirty="0" err="1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Q:我们几点</a:t>
            </a:r>
            <a:r>
              <a:rPr lang="en-US" sz="4800" dirty="0" err="1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开始</a:t>
            </a:r>
            <a:r>
              <a:rPr lang="en-US" sz="4800" dirty="0" err="1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上中文课</a:t>
            </a:r>
            <a:r>
              <a:rPr lang="en-US" sz="48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？</a:t>
            </a:r>
          </a:p>
          <a:p>
            <a:pPr eaLnBrk="1" hangingPunct="1"/>
            <a:r>
              <a:rPr lang="en-US" sz="3200" dirty="0">
                <a:solidFill>
                  <a:srgbClr val="007935"/>
                </a:solidFill>
                <a:latin typeface="+mn-lt"/>
              </a:rPr>
              <a:t>       What time do we start Chinese Class?</a:t>
            </a:r>
          </a:p>
          <a:p>
            <a:pPr eaLnBrk="1" hangingPunct="1"/>
            <a:endParaRPr lang="en-US" sz="1400" dirty="0">
              <a:solidFill>
                <a:srgbClr val="007935"/>
              </a:solidFill>
              <a:latin typeface="+mn-lt"/>
            </a:endParaRPr>
          </a:p>
          <a:p>
            <a:pPr eaLnBrk="1" hangingPunct="1"/>
            <a:r>
              <a:rPr lang="zh-CN" altLang="en-US" sz="3200" dirty="0">
                <a:solidFill>
                  <a:srgbClr val="007935"/>
                </a:solidFill>
                <a:latin typeface="+mn-lt"/>
              </a:rPr>
              <a:t>      </a:t>
            </a:r>
            <a:r>
              <a:rPr lang="en-US" sz="3200" dirty="0" err="1">
                <a:solidFill>
                  <a:srgbClr val="007935"/>
                </a:solidFill>
                <a:latin typeface="+mn-lt"/>
              </a:rPr>
              <a:t>Wǒmen</a:t>
            </a:r>
            <a:r>
              <a:rPr lang="en-US" sz="3200" dirty="0">
                <a:solidFill>
                  <a:srgbClr val="007935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7935"/>
                </a:solidFill>
                <a:latin typeface="+mn-lt"/>
              </a:rPr>
              <a:t>jiǔ</a:t>
            </a:r>
            <a:r>
              <a:rPr lang="en-US" sz="3200" dirty="0">
                <a:solidFill>
                  <a:srgbClr val="007935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7935"/>
                </a:solidFill>
                <a:latin typeface="+mn-lt"/>
              </a:rPr>
              <a:t>diǎn</a:t>
            </a:r>
            <a:r>
              <a:rPr lang="en-US" sz="3200" dirty="0">
                <a:solidFill>
                  <a:srgbClr val="007935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7935"/>
                </a:solidFill>
                <a:latin typeface="+mn-lt"/>
              </a:rPr>
              <a:t>wǔ</a:t>
            </a:r>
            <a:r>
              <a:rPr lang="en-US" sz="3200" dirty="0">
                <a:solidFill>
                  <a:srgbClr val="007935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7935"/>
                </a:solidFill>
                <a:latin typeface="+mn-lt"/>
              </a:rPr>
              <a:t>fēn</a:t>
            </a:r>
            <a:r>
              <a:rPr lang="en-US" sz="3200" dirty="0">
                <a:solidFill>
                  <a:srgbClr val="007935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7935"/>
                </a:solidFill>
                <a:latin typeface="+mn-lt"/>
              </a:rPr>
              <a:t>kāishǐ</a:t>
            </a:r>
            <a:r>
              <a:rPr lang="en-US" sz="3200" dirty="0">
                <a:solidFill>
                  <a:srgbClr val="007935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7935"/>
                </a:solidFill>
                <a:latin typeface="+mn-lt"/>
              </a:rPr>
              <a:t>shàng</a:t>
            </a:r>
            <a:r>
              <a:rPr lang="en-US" sz="3200" dirty="0">
                <a:solidFill>
                  <a:srgbClr val="007935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7935"/>
                </a:solidFill>
                <a:latin typeface="+mn-lt"/>
              </a:rPr>
              <a:t>zhōngwén</a:t>
            </a:r>
            <a:r>
              <a:rPr lang="en-US" sz="3200" dirty="0">
                <a:solidFill>
                  <a:srgbClr val="007935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7935"/>
                </a:solidFill>
                <a:latin typeface="+mn-lt"/>
              </a:rPr>
              <a:t>kè</a:t>
            </a:r>
            <a:endParaRPr lang="en-US" sz="3200" dirty="0">
              <a:solidFill>
                <a:srgbClr val="007935"/>
              </a:solidFill>
              <a:latin typeface="+mn-lt"/>
            </a:endParaRPr>
          </a:p>
          <a:p>
            <a:pPr eaLnBrk="1" hangingPunct="1"/>
            <a:r>
              <a:rPr lang="en-US" sz="4800" dirty="0" err="1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A:我们</a:t>
            </a:r>
            <a:r>
              <a:rPr lang="zh-CN" altLang="en-US" sz="48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九</a:t>
            </a:r>
            <a:r>
              <a:rPr lang="en-US" sz="48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点</a:t>
            </a:r>
            <a:r>
              <a:rPr lang="zh-CN" altLang="en-US" sz="48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五分</a:t>
            </a:r>
            <a:r>
              <a:rPr lang="en-US" sz="4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开始</a:t>
            </a:r>
            <a:r>
              <a:rPr lang="en-US" sz="48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上中文课</a:t>
            </a:r>
            <a:r>
              <a:rPr lang="zh-CN" altLang="en-US" sz="48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。</a:t>
            </a:r>
            <a:endParaRPr lang="en-US" altLang="zh-CN" sz="48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pPr eaLnBrk="1" hangingPunct="1"/>
            <a:r>
              <a:rPr lang="zh-CN" altLang="en-US" sz="3200" dirty="0">
                <a:solidFill>
                  <a:srgbClr val="007935"/>
                </a:solidFill>
                <a:latin typeface="Calibri" panose="020F0502020204030204" pitchFamily="34" charset="0"/>
                <a:ea typeface="Kaiti SC" charset="-122"/>
                <a:cs typeface="Calibri" panose="020F0502020204030204" pitchFamily="34" charset="0"/>
              </a:rPr>
              <a:t>     </a:t>
            </a:r>
            <a:r>
              <a:rPr lang="en-US" altLang="zh-CN" sz="3200" dirty="0">
                <a:solidFill>
                  <a:srgbClr val="007935"/>
                </a:solidFill>
                <a:latin typeface="Calibri" panose="020F0502020204030204" pitchFamily="34" charset="0"/>
                <a:ea typeface="Kaiti SC" charset="-122"/>
                <a:cs typeface="Calibri" panose="020F0502020204030204" pitchFamily="34" charset="0"/>
              </a:rPr>
              <a:t>   </a:t>
            </a:r>
            <a:r>
              <a:rPr lang="en-US" altLang="zh-CN" sz="3200" dirty="0">
                <a:solidFill>
                  <a:srgbClr val="0079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start Chinese class at 9:05.</a:t>
            </a:r>
            <a:endParaRPr lang="en-US" sz="3200" dirty="0">
              <a:solidFill>
                <a:srgbClr val="0079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" y="18694"/>
            <a:ext cx="12192000" cy="81657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4800" dirty="0">
                <a:latin typeface="KaiTi" charset="-122"/>
                <a:ea typeface="KaiTi" charset="-122"/>
                <a:cs typeface="KaiTi" charset="-122"/>
              </a:rPr>
              <a:t>开始</a:t>
            </a:r>
            <a:r>
              <a:rPr lang="en-US" altLang="zh-CN" sz="4800" dirty="0">
                <a:latin typeface="KaiTi" charset="-122"/>
                <a:ea typeface="KaiTi" charset="-122"/>
                <a:cs typeface="KaiTi" charset="-122"/>
              </a:rPr>
              <a:t>	</a:t>
            </a:r>
            <a:r>
              <a:rPr lang="de-DE" sz="3600" dirty="0" err="1">
                <a:latin typeface="+mn-lt"/>
                <a:ea typeface="Calibri" charset="0"/>
                <a:cs typeface="Calibri" charset="0"/>
              </a:rPr>
              <a:t>kāishǐ</a:t>
            </a:r>
            <a:r>
              <a:rPr lang="de-DE" sz="3600" dirty="0">
                <a:latin typeface="+mn-lt"/>
                <a:ea typeface="Calibri" charset="0"/>
                <a:cs typeface="Calibri" charset="0"/>
              </a:rPr>
              <a:t>                 (</a:t>
            </a:r>
            <a:r>
              <a:rPr lang="de-DE" sz="3600" dirty="0" err="1">
                <a:latin typeface="+mn-lt"/>
                <a:ea typeface="Calibri" charset="0"/>
                <a:cs typeface="Calibri" charset="0"/>
              </a:rPr>
              <a:t>to</a:t>
            </a:r>
            <a:r>
              <a:rPr lang="de-DE" sz="3600" dirty="0">
                <a:latin typeface="+mn-lt"/>
                <a:ea typeface="Calibri" charset="0"/>
                <a:cs typeface="Calibri" charset="0"/>
              </a:rPr>
              <a:t> </a:t>
            </a:r>
            <a:r>
              <a:rPr lang="de-DE" sz="3600" dirty="0" err="1">
                <a:latin typeface="+mn-lt"/>
                <a:ea typeface="Calibri" charset="0"/>
                <a:cs typeface="Calibri" charset="0"/>
              </a:rPr>
              <a:t>start</a:t>
            </a:r>
            <a:r>
              <a:rPr lang="de-DE" sz="3600" dirty="0">
                <a:latin typeface="+mn-lt"/>
                <a:ea typeface="Calibri" charset="0"/>
                <a:cs typeface="Calibri" charset="0"/>
              </a:rPr>
              <a:t>)    </a:t>
            </a:r>
            <a:r>
              <a:rPr lang="en-US" sz="3600" dirty="0">
                <a:latin typeface="+mn-lt"/>
              </a:rPr>
              <a:t>      verb    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183" y="57900"/>
            <a:ext cx="721951" cy="7219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407" y="1080654"/>
            <a:ext cx="4074727" cy="271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25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/>
          <p:cNvSpPr>
            <a:spLocks noChangeArrowheads="1"/>
          </p:cNvSpPr>
          <p:nvPr/>
        </p:nvSpPr>
        <p:spPr bwMode="auto">
          <a:xfrm>
            <a:off x="298325" y="1551855"/>
            <a:ext cx="9254221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007935"/>
                </a:solidFill>
                <a:latin typeface="+mn-lt"/>
              </a:rPr>
              <a:t>Frequency Adverbs:</a:t>
            </a:r>
          </a:p>
          <a:p>
            <a:pPr eaLnBrk="1" hangingPunct="1"/>
            <a:endParaRPr lang="en-US" sz="3200" dirty="0">
              <a:solidFill>
                <a:srgbClr val="007935"/>
              </a:solidFill>
              <a:latin typeface="+mn-lt"/>
            </a:endParaRPr>
          </a:p>
          <a:p>
            <a:pPr eaLnBrk="1" hangingPunct="1"/>
            <a:r>
              <a:rPr lang="en-US" sz="3200" dirty="0" err="1">
                <a:solidFill>
                  <a:srgbClr val="007935"/>
                </a:solidFill>
                <a:latin typeface="+mn-lt"/>
              </a:rPr>
              <a:t>Píngcháng</a:t>
            </a:r>
            <a:r>
              <a:rPr lang="en-US" sz="3200" dirty="0">
                <a:solidFill>
                  <a:srgbClr val="007935"/>
                </a:solidFill>
                <a:latin typeface="+mn-lt"/>
              </a:rPr>
              <a:t>  </a:t>
            </a:r>
            <a:r>
              <a:rPr lang="en-US" sz="3200" dirty="0" err="1">
                <a:solidFill>
                  <a:srgbClr val="007935"/>
                </a:solidFill>
                <a:latin typeface="+mn-lt"/>
              </a:rPr>
              <a:t>chángcháng</a:t>
            </a:r>
            <a:r>
              <a:rPr lang="en-US" sz="3200" dirty="0">
                <a:solidFill>
                  <a:srgbClr val="007935"/>
                </a:solidFill>
                <a:latin typeface="+mn-lt"/>
              </a:rPr>
              <a:t>  </a:t>
            </a:r>
            <a:r>
              <a:rPr lang="en-US" sz="3200" dirty="0" err="1">
                <a:solidFill>
                  <a:srgbClr val="007935"/>
                </a:solidFill>
                <a:latin typeface="+mn-lt"/>
              </a:rPr>
              <a:t>yǒu</a:t>
            </a:r>
            <a:r>
              <a:rPr lang="en-US" sz="3200" dirty="0">
                <a:solidFill>
                  <a:srgbClr val="007935"/>
                </a:solidFill>
                <a:latin typeface="+mn-lt"/>
              </a:rPr>
              <a:t> de </a:t>
            </a:r>
            <a:r>
              <a:rPr lang="en-US" sz="3200" dirty="0" err="1">
                <a:solidFill>
                  <a:srgbClr val="007935"/>
                </a:solidFill>
                <a:latin typeface="+mn-lt"/>
              </a:rPr>
              <a:t>shíhòu</a:t>
            </a:r>
            <a:r>
              <a:rPr lang="en-US" sz="3200" dirty="0">
                <a:solidFill>
                  <a:srgbClr val="007935"/>
                </a:solidFill>
                <a:latin typeface="+mn-lt"/>
              </a:rPr>
              <a:t>      </a:t>
            </a:r>
            <a:r>
              <a:rPr lang="en-US" sz="3200" dirty="0" err="1">
                <a:solidFill>
                  <a:srgbClr val="007935"/>
                </a:solidFill>
                <a:latin typeface="+mn-lt"/>
              </a:rPr>
              <a:t>bù</a:t>
            </a:r>
            <a:r>
              <a:rPr lang="en-US" sz="3200" dirty="0">
                <a:solidFill>
                  <a:srgbClr val="007935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7935"/>
                </a:solidFill>
                <a:latin typeface="+mn-lt"/>
              </a:rPr>
              <a:t>cháng</a:t>
            </a:r>
            <a:endParaRPr lang="en-US" altLang="zh-CN" sz="3200" dirty="0">
              <a:solidFill>
                <a:srgbClr val="007935"/>
              </a:solidFill>
              <a:latin typeface="+mn-lt"/>
              <a:ea typeface="Kaiti SC" charset="-122"/>
              <a:cs typeface="Kaiti SC" charset="-122"/>
            </a:endParaRPr>
          </a:p>
          <a:p>
            <a:pPr eaLnBrk="1" hangingPunct="1"/>
            <a:r>
              <a:rPr lang="zh-CN" altLang="x-none" sz="4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平常</a:t>
            </a:r>
            <a:r>
              <a:rPr lang="en-US" altLang="zh-CN" sz="48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 </a:t>
            </a:r>
            <a:r>
              <a:rPr lang="zh-CN" altLang="en-US" sz="48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、</a:t>
            </a:r>
            <a:r>
              <a:rPr lang="zh-CN" altLang="en-US" sz="48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常常、有的时候、不常</a:t>
            </a:r>
            <a:endParaRPr lang="en-US" altLang="zh-CN" sz="48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pPr eaLnBrk="1" hangingPunct="1"/>
            <a:r>
              <a:rPr lang="en-US" altLang="zh-CN" sz="3600" dirty="0">
                <a:solidFill>
                  <a:srgbClr val="007935"/>
                </a:solidFill>
                <a:latin typeface="+mn-lt"/>
                <a:ea typeface="Kaiti SC" charset="-122"/>
                <a:cs typeface="Kaiti SC" charset="-122"/>
              </a:rPr>
              <a:t>usually        often          sometimes         seldom</a:t>
            </a:r>
            <a:endParaRPr lang="zh-CN" altLang="en-US" sz="3600" dirty="0">
              <a:solidFill>
                <a:srgbClr val="007935"/>
              </a:solidFill>
              <a:latin typeface="+mn-lt"/>
              <a:ea typeface="Kaiti SC" charset="-122"/>
              <a:cs typeface="Kaiti SC" charset="-122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" y="18694"/>
            <a:ext cx="12192000" cy="81657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4800" dirty="0">
                <a:latin typeface="KaiTi" charset="-122"/>
                <a:ea typeface="KaiTi" charset="-122"/>
                <a:cs typeface="KaiTi" charset="-122"/>
              </a:rPr>
              <a:t>平常</a:t>
            </a:r>
            <a:r>
              <a:rPr lang="en-US" altLang="zh-CN" sz="4800" dirty="0">
                <a:latin typeface="KaiTi" charset="-122"/>
                <a:ea typeface="KaiTi" charset="-122"/>
                <a:cs typeface="KaiTi" charset="-122"/>
              </a:rPr>
              <a:t>	</a:t>
            </a:r>
            <a:r>
              <a:rPr lang="en-US" sz="3600" dirty="0" err="1">
                <a:latin typeface="+mn-lt"/>
                <a:ea typeface="Calibri" charset="0"/>
                <a:cs typeface="Calibri" charset="0"/>
              </a:rPr>
              <a:t>píngcháng</a:t>
            </a:r>
            <a:r>
              <a:rPr lang="en-US" sz="3600" dirty="0">
                <a:latin typeface="+mn-lt"/>
                <a:ea typeface="Calibri" charset="0"/>
                <a:cs typeface="Calibri" charset="0"/>
              </a:rPr>
              <a:t>             (</a:t>
            </a:r>
            <a:r>
              <a:rPr lang="en-US" sz="3600" dirty="0">
                <a:latin typeface="+mn-lt"/>
              </a:rPr>
              <a:t>usually)             adverb    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183" y="57900"/>
            <a:ext cx="721951" cy="72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8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8365" y="1015068"/>
            <a:ext cx="1225770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srgbClr val="007935"/>
                </a:solidFill>
              </a:rPr>
              <a:t>       </a:t>
            </a:r>
            <a:r>
              <a:rPr lang="en-US" sz="3200" dirty="0" err="1">
                <a:solidFill>
                  <a:srgbClr val="007935"/>
                </a:solidFill>
              </a:rPr>
              <a:t>Nǐ</a:t>
            </a:r>
            <a:r>
              <a:rPr lang="en-US" sz="3200" dirty="0">
                <a:solidFill>
                  <a:srgbClr val="007935"/>
                </a:solidFill>
              </a:rPr>
              <a:t> </a:t>
            </a:r>
            <a:r>
              <a:rPr lang="en-US" sz="3200" dirty="0" err="1">
                <a:solidFill>
                  <a:srgbClr val="007935"/>
                </a:solidFill>
              </a:rPr>
              <a:t>píngcháng</a:t>
            </a:r>
            <a:r>
              <a:rPr lang="en-US" sz="3200" dirty="0">
                <a:solidFill>
                  <a:srgbClr val="007935"/>
                </a:solidFill>
              </a:rPr>
              <a:t> </a:t>
            </a:r>
            <a:r>
              <a:rPr lang="en-US" sz="3200" dirty="0" err="1">
                <a:solidFill>
                  <a:srgbClr val="007935"/>
                </a:solidFill>
              </a:rPr>
              <a:t>jǐ</a:t>
            </a:r>
            <a:r>
              <a:rPr lang="en-US" sz="3200" dirty="0">
                <a:solidFill>
                  <a:srgbClr val="007935"/>
                </a:solidFill>
              </a:rPr>
              <a:t> </a:t>
            </a:r>
            <a:r>
              <a:rPr lang="en-US" sz="3200" dirty="0" err="1">
                <a:solidFill>
                  <a:srgbClr val="007935"/>
                </a:solidFill>
              </a:rPr>
              <a:t>diǎn</a:t>
            </a:r>
            <a:r>
              <a:rPr lang="en-US" sz="3200" dirty="0">
                <a:solidFill>
                  <a:srgbClr val="007935"/>
                </a:solidFill>
              </a:rPr>
              <a:t> </a:t>
            </a:r>
            <a:r>
              <a:rPr lang="en-US" sz="3200" dirty="0" err="1">
                <a:solidFill>
                  <a:srgbClr val="007935"/>
                </a:solidFill>
              </a:rPr>
              <a:t>lái</a:t>
            </a:r>
            <a:r>
              <a:rPr lang="en-US" sz="3200" dirty="0">
                <a:solidFill>
                  <a:srgbClr val="007935"/>
                </a:solidFill>
              </a:rPr>
              <a:t> </a:t>
            </a:r>
            <a:r>
              <a:rPr lang="en-US" sz="3200" dirty="0" err="1">
                <a:solidFill>
                  <a:srgbClr val="007935"/>
                </a:solidFill>
              </a:rPr>
              <a:t>xuéxiào</a:t>
            </a:r>
            <a:endParaRPr lang="en-US" altLang="zh-CN" sz="3200" dirty="0">
              <a:solidFill>
                <a:srgbClr val="007935"/>
              </a:solidFill>
              <a:ea typeface="KaiTi" charset="-122"/>
              <a:cs typeface="KaiTi" charset="-122"/>
            </a:endParaRPr>
          </a:p>
          <a:p>
            <a:pPr lvl="0"/>
            <a:r>
              <a:rPr lang="en-US" altLang="zh-CN" sz="44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Q:</a:t>
            </a:r>
            <a:r>
              <a:rPr lang="zh-CN" altLang="en-US" sz="48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你</a:t>
            </a:r>
            <a:r>
              <a:rPr lang="zh-CN" altLang="en-US" sz="4800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平常</a:t>
            </a:r>
            <a:r>
              <a:rPr lang="zh-CN" altLang="en-US" sz="48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几点来学校？</a:t>
            </a:r>
            <a:endParaRPr lang="en-US" altLang="zh-CN" sz="4800" dirty="0">
              <a:solidFill>
                <a:srgbClr val="007935"/>
              </a:solidFill>
              <a:latin typeface="KaiTi" charset="-122"/>
              <a:ea typeface="KaiTi" charset="-122"/>
              <a:cs typeface="KaiTi" charset="-122"/>
            </a:endParaRPr>
          </a:p>
          <a:p>
            <a:pPr lvl="0"/>
            <a:r>
              <a:rPr lang="en-US" altLang="zh-CN" sz="48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  </a:t>
            </a:r>
            <a:r>
              <a:rPr lang="en-US" altLang="zh-CN" sz="2800" dirty="0">
                <a:solidFill>
                  <a:srgbClr val="007935"/>
                </a:solidFill>
                <a:ea typeface="KaiTi" charset="-122"/>
                <a:cs typeface="KaiTi" charset="-122"/>
              </a:rPr>
              <a:t>When do you usually come to school?</a:t>
            </a:r>
          </a:p>
          <a:p>
            <a:pPr lvl="0"/>
            <a:endParaRPr lang="en-US" altLang="zh-CN" sz="1600" dirty="0">
              <a:solidFill>
                <a:srgbClr val="007935"/>
              </a:solidFill>
              <a:latin typeface="KaiTi" charset="-122"/>
              <a:ea typeface="KaiTi" charset="-122"/>
              <a:cs typeface="KaiTi" charset="-122"/>
            </a:endParaRPr>
          </a:p>
          <a:p>
            <a:pPr lvl="0"/>
            <a:r>
              <a:rPr lang="zh-CN" altLang="en-US" sz="3200" dirty="0">
                <a:solidFill>
                  <a:srgbClr val="007935"/>
                </a:solidFill>
              </a:rPr>
              <a:t>   </a:t>
            </a:r>
            <a:r>
              <a:rPr lang="en-US" altLang="zh-CN" sz="3200" dirty="0" err="1">
                <a:solidFill>
                  <a:srgbClr val="007935"/>
                </a:solidFill>
              </a:rPr>
              <a:t>Wǒ</a:t>
            </a:r>
            <a:r>
              <a:rPr lang="en-US" sz="3200" dirty="0">
                <a:solidFill>
                  <a:srgbClr val="007935"/>
                </a:solidFill>
              </a:rPr>
              <a:t> </a:t>
            </a:r>
            <a:r>
              <a:rPr lang="en-US" sz="3200" dirty="0" err="1">
                <a:solidFill>
                  <a:srgbClr val="007935"/>
                </a:solidFill>
              </a:rPr>
              <a:t>píngcháng</a:t>
            </a:r>
            <a:r>
              <a:rPr lang="en-US" sz="3200" dirty="0">
                <a:solidFill>
                  <a:srgbClr val="007935"/>
                </a:solidFill>
              </a:rPr>
              <a:t> </a:t>
            </a:r>
            <a:r>
              <a:rPr lang="en-US" sz="3200" dirty="0" err="1">
                <a:solidFill>
                  <a:srgbClr val="007935"/>
                </a:solidFill>
              </a:rPr>
              <a:t>qī</a:t>
            </a:r>
            <a:r>
              <a:rPr lang="en-US" sz="3200" dirty="0">
                <a:solidFill>
                  <a:srgbClr val="007935"/>
                </a:solidFill>
              </a:rPr>
              <a:t> </a:t>
            </a:r>
            <a:r>
              <a:rPr lang="en-US" sz="3200" dirty="0" err="1">
                <a:solidFill>
                  <a:srgbClr val="007935"/>
                </a:solidFill>
              </a:rPr>
              <a:t>diǎn</a:t>
            </a:r>
            <a:r>
              <a:rPr lang="en-US" sz="3200" dirty="0">
                <a:solidFill>
                  <a:srgbClr val="007935"/>
                </a:solidFill>
              </a:rPr>
              <a:t> </a:t>
            </a:r>
            <a:r>
              <a:rPr lang="en-US" sz="3200" dirty="0" err="1">
                <a:solidFill>
                  <a:srgbClr val="007935"/>
                </a:solidFill>
              </a:rPr>
              <a:t>bàn</a:t>
            </a:r>
            <a:r>
              <a:rPr lang="en-US" sz="3200" dirty="0">
                <a:solidFill>
                  <a:srgbClr val="007935"/>
                </a:solidFill>
              </a:rPr>
              <a:t> </a:t>
            </a:r>
            <a:r>
              <a:rPr lang="en-US" sz="3200" dirty="0" err="1">
                <a:solidFill>
                  <a:srgbClr val="007935"/>
                </a:solidFill>
              </a:rPr>
              <a:t>lái</a:t>
            </a:r>
            <a:r>
              <a:rPr lang="en-US" sz="3200" dirty="0">
                <a:solidFill>
                  <a:srgbClr val="007935"/>
                </a:solidFill>
              </a:rPr>
              <a:t> </a:t>
            </a:r>
            <a:r>
              <a:rPr lang="en-US" sz="3200" dirty="0" err="1">
                <a:solidFill>
                  <a:srgbClr val="007935"/>
                </a:solidFill>
              </a:rPr>
              <a:t>xuéxiào</a:t>
            </a:r>
            <a:endParaRPr lang="en-US" altLang="zh-CN" sz="3200" dirty="0">
              <a:solidFill>
                <a:srgbClr val="007935"/>
              </a:solidFill>
              <a:ea typeface="KaiTi" charset="-122"/>
              <a:cs typeface="KaiTi" charset="-122"/>
            </a:endParaRPr>
          </a:p>
          <a:p>
            <a:pPr lvl="0"/>
            <a:r>
              <a:rPr lang="en-US" altLang="zh-CN" sz="48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A:</a:t>
            </a:r>
            <a:r>
              <a:rPr lang="zh-CN" altLang="en-US" sz="48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我</a:t>
            </a:r>
            <a:r>
              <a:rPr lang="zh-CN" altLang="en-US" sz="4800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平常</a:t>
            </a:r>
            <a:r>
              <a:rPr lang="zh-CN" altLang="en-US" sz="48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七点半来学校。</a:t>
            </a:r>
            <a:endParaRPr lang="en-US" altLang="zh-CN" sz="4800" dirty="0">
              <a:solidFill>
                <a:srgbClr val="0070C0"/>
              </a:solidFill>
              <a:latin typeface="KaiTi" charset="-122"/>
              <a:ea typeface="KaiTi" charset="-122"/>
              <a:cs typeface="KaiTi" charset="-122"/>
            </a:endParaRPr>
          </a:p>
          <a:p>
            <a:pPr lvl="0"/>
            <a:r>
              <a:rPr lang="en-US" altLang="zh-CN" sz="2800" dirty="0">
                <a:solidFill>
                  <a:srgbClr val="007935"/>
                </a:solidFill>
                <a:ea typeface="KaiTi" charset="-122"/>
                <a:cs typeface="KaiTi" charset="-122"/>
              </a:rPr>
              <a:t>       I usually come to school at 7:30 am. </a:t>
            </a:r>
          </a:p>
          <a:p>
            <a:pPr lvl="0"/>
            <a:endParaRPr lang="en-US" altLang="zh-CN" sz="4800" dirty="0">
              <a:solidFill>
                <a:srgbClr val="007935"/>
              </a:solidFill>
              <a:latin typeface="KaiTi" charset="-122"/>
              <a:ea typeface="KaiTi" charset="-122"/>
              <a:cs typeface="KaiTi" charset="-122"/>
            </a:endParaRPr>
          </a:p>
          <a:p>
            <a:pPr lvl="0"/>
            <a:r>
              <a:rPr lang="en-US" altLang="zh-CN" sz="48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Q:</a:t>
            </a:r>
            <a:r>
              <a:rPr lang="zh-CN" altLang="en-US" sz="48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你</a:t>
            </a:r>
            <a:r>
              <a:rPr lang="zh-CN" altLang="en-US" sz="4800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平常</a:t>
            </a:r>
            <a:r>
              <a:rPr lang="zh-CN" altLang="en-US" sz="48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几点睡觉？</a:t>
            </a:r>
            <a:r>
              <a:rPr lang="en-US" altLang="zh-CN" sz="2800" dirty="0">
                <a:solidFill>
                  <a:srgbClr val="007935"/>
                </a:solidFill>
                <a:ea typeface="KaiTi" charset="-122"/>
                <a:cs typeface="KaiTi" charset="-122"/>
              </a:rPr>
              <a:t>When do you usually go to sleep?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" y="18694"/>
            <a:ext cx="12192000" cy="81657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4800" dirty="0">
                <a:latin typeface="KaiTi" charset="-122"/>
                <a:ea typeface="KaiTi" charset="-122"/>
                <a:cs typeface="KaiTi" charset="-122"/>
              </a:rPr>
              <a:t>平常</a:t>
            </a:r>
            <a:r>
              <a:rPr lang="en-US" altLang="zh-CN" sz="4800" dirty="0">
                <a:latin typeface="KaiTi" charset="-122"/>
                <a:ea typeface="KaiTi" charset="-122"/>
                <a:cs typeface="KaiTi" charset="-122"/>
              </a:rPr>
              <a:t>	</a:t>
            </a:r>
            <a:r>
              <a:rPr lang="en-US" sz="3600" dirty="0" err="1">
                <a:latin typeface="+mn-lt"/>
                <a:ea typeface="Calibri" charset="0"/>
                <a:cs typeface="Calibri" charset="0"/>
              </a:rPr>
              <a:t>píngcháng</a:t>
            </a:r>
            <a:r>
              <a:rPr lang="en-US" sz="3600" dirty="0">
                <a:latin typeface="+mn-lt"/>
                <a:ea typeface="Calibri" charset="0"/>
                <a:cs typeface="Calibri" charset="0"/>
              </a:rPr>
              <a:t>             (</a:t>
            </a:r>
            <a:r>
              <a:rPr lang="en-US" sz="3600" dirty="0">
                <a:latin typeface="+mn-lt"/>
              </a:rPr>
              <a:t>usually)             adverb    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183" y="57900"/>
            <a:ext cx="721951" cy="72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2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547" y="1220559"/>
            <a:ext cx="12091454" cy="5637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935"/>
                </a:solidFill>
              </a:rPr>
              <a:t>    </a:t>
            </a:r>
            <a:r>
              <a:rPr lang="en-US" sz="3200" dirty="0" err="1">
                <a:solidFill>
                  <a:srgbClr val="007935"/>
                </a:solidFill>
              </a:rPr>
              <a:t>Nǐ</a:t>
            </a:r>
            <a:r>
              <a:rPr lang="en-US" sz="3200" dirty="0">
                <a:solidFill>
                  <a:srgbClr val="007935"/>
                </a:solidFill>
              </a:rPr>
              <a:t> </a:t>
            </a:r>
            <a:r>
              <a:rPr lang="en-US" sz="3200" dirty="0" err="1">
                <a:solidFill>
                  <a:srgbClr val="007935"/>
                </a:solidFill>
              </a:rPr>
              <a:t>píngcháng</a:t>
            </a:r>
            <a:r>
              <a:rPr lang="en-US" sz="3200" dirty="0">
                <a:solidFill>
                  <a:srgbClr val="007935"/>
                </a:solidFill>
              </a:rPr>
              <a:t> </a:t>
            </a:r>
            <a:r>
              <a:rPr lang="en-US" sz="3200" dirty="0" err="1">
                <a:solidFill>
                  <a:srgbClr val="007935"/>
                </a:solidFill>
              </a:rPr>
              <a:t>jǐ</a:t>
            </a:r>
            <a:r>
              <a:rPr lang="en-US" sz="3200" dirty="0">
                <a:solidFill>
                  <a:srgbClr val="007935"/>
                </a:solidFill>
              </a:rPr>
              <a:t> </a:t>
            </a:r>
            <a:r>
              <a:rPr lang="en-US" sz="3200" dirty="0" err="1">
                <a:solidFill>
                  <a:srgbClr val="007935"/>
                </a:solidFill>
              </a:rPr>
              <a:t>diǎn</a:t>
            </a:r>
            <a:r>
              <a:rPr lang="en-US" sz="3200" dirty="0">
                <a:solidFill>
                  <a:srgbClr val="007935"/>
                </a:solidFill>
              </a:rPr>
              <a:t> </a:t>
            </a:r>
            <a:r>
              <a:rPr lang="en-US" sz="3200" dirty="0" err="1">
                <a:solidFill>
                  <a:srgbClr val="007935"/>
                </a:solidFill>
              </a:rPr>
              <a:t>lái</a:t>
            </a:r>
            <a:r>
              <a:rPr lang="en-US" sz="3200" dirty="0">
                <a:solidFill>
                  <a:srgbClr val="007935"/>
                </a:solidFill>
              </a:rPr>
              <a:t> </a:t>
            </a:r>
            <a:r>
              <a:rPr lang="en-US" sz="3200" dirty="0" err="1">
                <a:solidFill>
                  <a:srgbClr val="007935"/>
                </a:solidFill>
              </a:rPr>
              <a:t>xuéxiào</a:t>
            </a:r>
            <a:endParaRPr lang="en-US" altLang="zh-CN" sz="3200" dirty="0">
              <a:solidFill>
                <a:srgbClr val="007935"/>
              </a:solidFill>
              <a:ea typeface="KaiTi" charset="-122"/>
              <a:cs typeface="KaiTi" charset="-122"/>
            </a:endParaRPr>
          </a:p>
          <a:p>
            <a:pPr lvl="0"/>
            <a:r>
              <a:rPr lang="en-US" altLang="zh-CN" sz="44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Q:</a:t>
            </a:r>
            <a:r>
              <a:rPr lang="zh-CN" altLang="en-US" sz="48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你</a:t>
            </a:r>
            <a:r>
              <a:rPr lang="zh-CN" altLang="en-US" sz="4800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平常</a:t>
            </a:r>
            <a:r>
              <a:rPr lang="zh-CN" altLang="en-US" sz="48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几点来学校？</a:t>
            </a:r>
            <a:r>
              <a:rPr lang="en-US" altLang="zh-CN" sz="2800" dirty="0">
                <a:solidFill>
                  <a:srgbClr val="007935"/>
                </a:solidFill>
                <a:ea typeface="KaiTi" charset="-122"/>
                <a:cs typeface="KaiTi" charset="-122"/>
              </a:rPr>
              <a:t>When do you usually come to school?</a:t>
            </a:r>
          </a:p>
          <a:p>
            <a:endParaRPr lang="en-US" altLang="zh-CN" sz="1600" dirty="0">
              <a:solidFill>
                <a:srgbClr val="007935"/>
              </a:solidFill>
              <a:latin typeface="KaiTi" charset="-122"/>
              <a:ea typeface="KaiTi" charset="-122"/>
              <a:cs typeface="KaiTi" charset="-122"/>
            </a:endParaRPr>
          </a:p>
          <a:p>
            <a:r>
              <a:rPr lang="zh-CN" altLang="en-US" sz="3200" dirty="0">
                <a:solidFill>
                  <a:srgbClr val="007935"/>
                </a:solidFill>
              </a:rPr>
              <a:t>   </a:t>
            </a:r>
            <a:r>
              <a:rPr lang="en-US" altLang="zh-CN" sz="3200" dirty="0" err="1">
                <a:solidFill>
                  <a:srgbClr val="007935"/>
                </a:solidFill>
              </a:rPr>
              <a:t>Wǒ</a:t>
            </a:r>
            <a:r>
              <a:rPr lang="en-US" sz="3200" dirty="0">
                <a:solidFill>
                  <a:srgbClr val="007935"/>
                </a:solidFill>
              </a:rPr>
              <a:t> </a:t>
            </a:r>
            <a:r>
              <a:rPr lang="en-US" sz="3200" dirty="0" err="1">
                <a:solidFill>
                  <a:srgbClr val="007935"/>
                </a:solidFill>
              </a:rPr>
              <a:t>píngcháng</a:t>
            </a:r>
            <a:r>
              <a:rPr lang="en-US" sz="3200" dirty="0">
                <a:solidFill>
                  <a:srgbClr val="007935"/>
                </a:solidFill>
              </a:rPr>
              <a:t> </a:t>
            </a:r>
            <a:r>
              <a:rPr lang="en-US" sz="3200" dirty="0" err="1">
                <a:solidFill>
                  <a:srgbClr val="007935"/>
                </a:solidFill>
              </a:rPr>
              <a:t>qī</a:t>
            </a:r>
            <a:r>
              <a:rPr lang="en-US" sz="3200" dirty="0">
                <a:solidFill>
                  <a:srgbClr val="007935"/>
                </a:solidFill>
              </a:rPr>
              <a:t> </a:t>
            </a:r>
            <a:r>
              <a:rPr lang="en-US" sz="3200" dirty="0" err="1">
                <a:solidFill>
                  <a:srgbClr val="007935"/>
                </a:solidFill>
              </a:rPr>
              <a:t>diǎn</a:t>
            </a:r>
            <a:r>
              <a:rPr lang="en-US" sz="3200" dirty="0">
                <a:solidFill>
                  <a:srgbClr val="007935"/>
                </a:solidFill>
              </a:rPr>
              <a:t> </a:t>
            </a:r>
            <a:r>
              <a:rPr lang="en-US" sz="3200" dirty="0" err="1">
                <a:solidFill>
                  <a:srgbClr val="007935"/>
                </a:solidFill>
              </a:rPr>
              <a:t>lái</a:t>
            </a:r>
            <a:r>
              <a:rPr lang="en-US" sz="3200" dirty="0">
                <a:solidFill>
                  <a:srgbClr val="007935"/>
                </a:solidFill>
              </a:rPr>
              <a:t> </a:t>
            </a:r>
            <a:r>
              <a:rPr lang="en-US" sz="3200" dirty="0" err="1">
                <a:solidFill>
                  <a:srgbClr val="007935"/>
                </a:solidFill>
              </a:rPr>
              <a:t>xuéxiào</a:t>
            </a:r>
            <a:r>
              <a:rPr lang="en-US" sz="3200" dirty="0">
                <a:solidFill>
                  <a:srgbClr val="007935"/>
                </a:solidFill>
              </a:rPr>
              <a:t>     </a:t>
            </a:r>
            <a:r>
              <a:rPr lang="en-US" sz="3200" dirty="0" err="1">
                <a:solidFill>
                  <a:srgbClr val="007935"/>
                </a:solidFill>
              </a:rPr>
              <a:t>Wǒ</a:t>
            </a:r>
            <a:r>
              <a:rPr lang="en-US" sz="3200" dirty="0">
                <a:solidFill>
                  <a:srgbClr val="007935"/>
                </a:solidFill>
              </a:rPr>
              <a:t> </a:t>
            </a:r>
            <a:r>
              <a:rPr lang="en-US" sz="3200" dirty="0" err="1">
                <a:solidFill>
                  <a:srgbClr val="007935"/>
                </a:solidFill>
              </a:rPr>
              <a:t>láidé</a:t>
            </a:r>
            <a:r>
              <a:rPr lang="en-US" sz="3200" dirty="0">
                <a:solidFill>
                  <a:srgbClr val="007935"/>
                </a:solidFill>
              </a:rPr>
              <a:t> </a:t>
            </a:r>
            <a:r>
              <a:rPr lang="en-US" sz="3200" dirty="0" err="1">
                <a:solidFill>
                  <a:srgbClr val="007935"/>
                </a:solidFill>
              </a:rPr>
              <a:t>hěn</a:t>
            </a:r>
            <a:r>
              <a:rPr lang="en-US" sz="3200" dirty="0">
                <a:solidFill>
                  <a:srgbClr val="007935"/>
                </a:solidFill>
              </a:rPr>
              <a:t> </a:t>
            </a:r>
            <a:r>
              <a:rPr lang="en-US" sz="3200" dirty="0" err="1">
                <a:solidFill>
                  <a:srgbClr val="007935"/>
                </a:solidFill>
              </a:rPr>
              <a:t>zǎo</a:t>
            </a:r>
            <a:endParaRPr lang="en-US" altLang="zh-CN" sz="3200" dirty="0">
              <a:solidFill>
                <a:srgbClr val="007935"/>
              </a:solidFill>
              <a:ea typeface="KaiTi" charset="-122"/>
              <a:cs typeface="KaiTi" charset="-122"/>
            </a:endParaRPr>
          </a:p>
          <a:p>
            <a:r>
              <a:rPr lang="en-US" altLang="zh-CN" sz="48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A:</a:t>
            </a:r>
            <a:r>
              <a:rPr lang="zh-CN" altLang="en-US" sz="48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我</a:t>
            </a:r>
            <a:r>
              <a:rPr lang="zh-CN" altLang="en-US" sz="4800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平常</a:t>
            </a:r>
            <a:r>
              <a:rPr lang="zh-CN" altLang="en-US" sz="48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七点来学校。</a:t>
            </a:r>
            <a:r>
              <a:rPr lang="zh-CN" altLang="en-US" sz="48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我来得很早。</a:t>
            </a:r>
            <a:endParaRPr lang="en-US" altLang="zh-CN" sz="4800" dirty="0">
              <a:solidFill>
                <a:srgbClr val="0070C0"/>
              </a:solidFill>
              <a:latin typeface="KaiTi" charset="-122"/>
              <a:ea typeface="KaiTi" charset="-122"/>
              <a:cs typeface="KaiTi" charset="-122"/>
            </a:endParaRPr>
          </a:p>
          <a:p>
            <a:pPr lvl="0"/>
            <a:r>
              <a:rPr lang="en-US" altLang="zh-CN" sz="2800" dirty="0">
                <a:solidFill>
                  <a:srgbClr val="007935"/>
                </a:solidFill>
                <a:ea typeface="KaiTi" charset="-122"/>
                <a:cs typeface="KaiTi" charset="-122"/>
              </a:rPr>
              <a:t>       I usually come to school at 7 am.     I come very early.</a:t>
            </a:r>
            <a:endParaRPr lang="en-US" altLang="zh-CN" sz="4800" dirty="0">
              <a:solidFill>
                <a:srgbClr val="007935"/>
              </a:solidFill>
              <a:latin typeface="KaiTi" charset="-122"/>
              <a:ea typeface="KaiTi" charset="-122"/>
              <a:cs typeface="KaiTi" charset="-122"/>
            </a:endParaRPr>
          </a:p>
          <a:p>
            <a:pPr lvl="0"/>
            <a:r>
              <a:rPr lang="en-US" altLang="zh-CN" sz="48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  </a:t>
            </a:r>
            <a:r>
              <a:rPr lang="en-US" sz="3200" dirty="0" err="1">
                <a:solidFill>
                  <a:srgbClr val="007935"/>
                </a:solidFill>
              </a:rPr>
              <a:t>Wǒ</a:t>
            </a:r>
            <a:r>
              <a:rPr lang="en-US" sz="3200" dirty="0">
                <a:solidFill>
                  <a:srgbClr val="007935"/>
                </a:solidFill>
              </a:rPr>
              <a:t> </a:t>
            </a:r>
            <a:r>
              <a:rPr lang="en-US" sz="3200" dirty="0" err="1">
                <a:solidFill>
                  <a:srgbClr val="007935"/>
                </a:solidFill>
              </a:rPr>
              <a:t>píngcháng</a:t>
            </a:r>
            <a:r>
              <a:rPr lang="en-US" sz="3200" dirty="0">
                <a:solidFill>
                  <a:srgbClr val="007935"/>
                </a:solidFill>
              </a:rPr>
              <a:t> </a:t>
            </a:r>
            <a:r>
              <a:rPr lang="en-US" sz="3200" dirty="0" err="1">
                <a:solidFill>
                  <a:srgbClr val="007935"/>
                </a:solidFill>
              </a:rPr>
              <a:t>bā</a:t>
            </a:r>
            <a:r>
              <a:rPr lang="en-US" sz="3200" dirty="0">
                <a:solidFill>
                  <a:srgbClr val="007935"/>
                </a:solidFill>
              </a:rPr>
              <a:t> </a:t>
            </a:r>
            <a:r>
              <a:rPr lang="en-US" sz="3200" dirty="0" err="1">
                <a:solidFill>
                  <a:srgbClr val="007935"/>
                </a:solidFill>
              </a:rPr>
              <a:t>diǎn</a:t>
            </a:r>
            <a:r>
              <a:rPr lang="en-US" sz="3200" dirty="0">
                <a:solidFill>
                  <a:srgbClr val="007935"/>
                </a:solidFill>
              </a:rPr>
              <a:t> </a:t>
            </a:r>
            <a:r>
              <a:rPr lang="en-US" sz="3200" dirty="0" err="1">
                <a:solidFill>
                  <a:srgbClr val="007935"/>
                </a:solidFill>
              </a:rPr>
              <a:t>lái</a:t>
            </a:r>
            <a:r>
              <a:rPr lang="en-US" sz="3200" dirty="0">
                <a:solidFill>
                  <a:srgbClr val="007935"/>
                </a:solidFill>
              </a:rPr>
              <a:t> </a:t>
            </a:r>
            <a:r>
              <a:rPr lang="en-US" sz="3200" dirty="0" err="1">
                <a:solidFill>
                  <a:srgbClr val="007935"/>
                </a:solidFill>
              </a:rPr>
              <a:t>xuéxiào</a:t>
            </a:r>
            <a:r>
              <a:rPr lang="en-US" sz="3200" dirty="0">
                <a:solidFill>
                  <a:srgbClr val="007935"/>
                </a:solidFill>
              </a:rPr>
              <a:t>     </a:t>
            </a:r>
            <a:r>
              <a:rPr lang="en-US" sz="3200" dirty="0" err="1">
                <a:solidFill>
                  <a:srgbClr val="007935"/>
                </a:solidFill>
              </a:rPr>
              <a:t>Wǒ</a:t>
            </a:r>
            <a:r>
              <a:rPr lang="en-US" sz="3200" dirty="0">
                <a:solidFill>
                  <a:srgbClr val="007935"/>
                </a:solidFill>
              </a:rPr>
              <a:t> </a:t>
            </a:r>
            <a:r>
              <a:rPr lang="en-US" sz="3200" dirty="0" err="1">
                <a:solidFill>
                  <a:srgbClr val="007935"/>
                </a:solidFill>
              </a:rPr>
              <a:t>lái</a:t>
            </a:r>
            <a:r>
              <a:rPr lang="en-US" sz="3200" dirty="0">
                <a:solidFill>
                  <a:srgbClr val="007935"/>
                </a:solidFill>
              </a:rPr>
              <a:t> de </a:t>
            </a:r>
            <a:r>
              <a:rPr lang="en-US" sz="3200" dirty="0" err="1">
                <a:solidFill>
                  <a:srgbClr val="007935"/>
                </a:solidFill>
              </a:rPr>
              <a:t>hěn</a:t>
            </a:r>
            <a:r>
              <a:rPr lang="en-US" sz="3200" dirty="0">
                <a:solidFill>
                  <a:srgbClr val="007935"/>
                </a:solidFill>
              </a:rPr>
              <a:t> </a:t>
            </a:r>
            <a:r>
              <a:rPr lang="en-US" sz="3200" dirty="0" err="1">
                <a:solidFill>
                  <a:srgbClr val="007935"/>
                </a:solidFill>
              </a:rPr>
              <a:t>wǎn</a:t>
            </a:r>
            <a:r>
              <a:rPr lang="zh-CN" altLang="en-US" sz="3200" dirty="0">
                <a:solidFill>
                  <a:srgbClr val="007935"/>
                </a:solidFill>
              </a:rPr>
              <a:t>  </a:t>
            </a:r>
            <a:endParaRPr lang="en-US" altLang="zh-CN" sz="3200" dirty="0">
              <a:solidFill>
                <a:srgbClr val="007935"/>
              </a:solidFill>
            </a:endParaRPr>
          </a:p>
          <a:p>
            <a:pPr lvl="0"/>
            <a:r>
              <a:rPr lang="en-US" altLang="zh-CN" sz="48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  </a:t>
            </a:r>
            <a:r>
              <a:rPr lang="zh-CN" altLang="en-US" sz="48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我</a:t>
            </a:r>
            <a:r>
              <a:rPr lang="zh-CN" altLang="en-US" sz="4800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平常</a:t>
            </a:r>
            <a:r>
              <a:rPr lang="zh-CN" altLang="en-US" sz="48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八点来学校。</a:t>
            </a:r>
            <a:r>
              <a:rPr lang="zh-CN" altLang="en-US" sz="48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我来得很晚。</a:t>
            </a:r>
            <a:endParaRPr lang="en-US" altLang="zh-CN" sz="4800" dirty="0">
              <a:solidFill>
                <a:srgbClr val="0070C0"/>
              </a:solidFill>
              <a:latin typeface="KaiTi" charset="-122"/>
              <a:ea typeface="KaiTi" charset="-122"/>
              <a:cs typeface="KaiTi" charset="-122"/>
            </a:endParaRPr>
          </a:p>
          <a:p>
            <a:pPr lvl="0">
              <a:lnSpc>
                <a:spcPts val="3360"/>
              </a:lnSpc>
            </a:pPr>
            <a:r>
              <a:rPr lang="en-US" altLang="zh-CN" sz="48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  </a:t>
            </a:r>
            <a:r>
              <a:rPr lang="en-US" altLang="zh-CN" sz="2800" dirty="0">
                <a:solidFill>
                  <a:srgbClr val="007935"/>
                </a:solidFill>
                <a:ea typeface="KaiTi" charset="-122"/>
                <a:cs typeface="KaiTi" charset="-122"/>
              </a:rPr>
              <a:t>I came to school at 8 am today. I come very late.</a:t>
            </a:r>
            <a:endParaRPr lang="en-US" altLang="zh-CN" sz="4800" dirty="0">
              <a:solidFill>
                <a:srgbClr val="007935"/>
              </a:solidFill>
              <a:latin typeface="KaiTi" charset="-122"/>
              <a:ea typeface="KaiTi" charset="-122"/>
              <a:cs typeface="KaiTi" charset="-122"/>
            </a:endParaRPr>
          </a:p>
          <a:p>
            <a:endParaRPr lang="en-US" altLang="zh-CN" sz="3200" dirty="0">
              <a:solidFill>
                <a:srgbClr val="007935"/>
              </a:solidFill>
              <a:ea typeface="KaiTi" charset="-122"/>
              <a:cs typeface="KaiTi" charset="-122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" y="18694"/>
            <a:ext cx="12192000" cy="81657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4800" dirty="0">
                <a:latin typeface="KaiTi" charset="-122"/>
                <a:ea typeface="KaiTi" charset="-122"/>
                <a:cs typeface="KaiTi" charset="-122"/>
              </a:rPr>
              <a:t>平常</a:t>
            </a:r>
            <a:r>
              <a:rPr lang="en-US" altLang="zh-CN" sz="4800" dirty="0">
                <a:latin typeface="KaiTi" charset="-122"/>
                <a:ea typeface="KaiTi" charset="-122"/>
                <a:cs typeface="KaiTi" charset="-122"/>
              </a:rPr>
              <a:t>	</a:t>
            </a:r>
            <a:r>
              <a:rPr lang="en-US" sz="3600" dirty="0" err="1">
                <a:latin typeface="+mn-lt"/>
                <a:ea typeface="Calibri" charset="0"/>
                <a:cs typeface="Calibri" charset="0"/>
              </a:rPr>
              <a:t>píngcháng</a:t>
            </a:r>
            <a:r>
              <a:rPr lang="en-US" sz="3600" dirty="0">
                <a:latin typeface="+mn-lt"/>
                <a:ea typeface="Calibri" charset="0"/>
                <a:cs typeface="Calibri" charset="0"/>
              </a:rPr>
              <a:t>             (</a:t>
            </a:r>
            <a:r>
              <a:rPr lang="en-US" sz="3600" dirty="0">
                <a:latin typeface="+mn-lt"/>
              </a:rPr>
              <a:t>usually)             adverb    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183" y="57900"/>
            <a:ext cx="721951" cy="72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00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933" y="1790923"/>
            <a:ext cx="121060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charset="0"/>
              <a:buChar char="•"/>
            </a:pPr>
            <a:r>
              <a:rPr lang="zh-CN" altLang="en-US" sz="5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大家好！</a:t>
            </a:r>
            <a:r>
              <a:rPr lang="zh-CN" altLang="en-US" sz="36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　     </a:t>
            </a:r>
            <a:r>
              <a:rPr lang="en-US" altLang="zh-CN" sz="3600" dirty="0">
                <a:solidFill>
                  <a:srgbClr val="007935"/>
                </a:solidFill>
              </a:rPr>
              <a:t>Greetings</a:t>
            </a:r>
            <a:r>
              <a:rPr lang="zh-CN" altLang="en-US" sz="3600" dirty="0">
                <a:solidFill>
                  <a:srgbClr val="007935"/>
                </a:solidFill>
              </a:rPr>
              <a:t> </a:t>
            </a:r>
            <a:r>
              <a:rPr lang="en-US" altLang="zh-CN" sz="3600" dirty="0">
                <a:solidFill>
                  <a:srgbClr val="007935"/>
                </a:solidFill>
              </a:rPr>
              <a:t>to all; Hello, everyone!</a:t>
            </a:r>
          </a:p>
          <a:p>
            <a:pPr marL="685800" indent="-685800">
              <a:buFont typeface="Arial" charset="0"/>
              <a:buChar char="•"/>
            </a:pPr>
            <a:endParaRPr lang="en-US" altLang="zh-CN" sz="3600" dirty="0">
              <a:solidFill>
                <a:srgbClr val="007935"/>
              </a:solidFill>
            </a:endParaRPr>
          </a:p>
          <a:p>
            <a:r>
              <a:rPr lang="zh-CN" altLang="en-US" sz="3600" dirty="0"/>
              <a:t>         </a:t>
            </a:r>
            <a:r>
              <a:rPr lang="en-US" sz="3600" dirty="0" err="1">
                <a:solidFill>
                  <a:srgbClr val="007935"/>
                </a:solidFill>
              </a:rPr>
              <a:t>Dàjiā</a:t>
            </a:r>
            <a:r>
              <a:rPr lang="en-US" sz="3600" dirty="0">
                <a:solidFill>
                  <a:srgbClr val="007935"/>
                </a:solidFill>
              </a:rPr>
              <a:t> </a:t>
            </a:r>
            <a:r>
              <a:rPr lang="zh-CN" altLang="en-US" sz="3600" dirty="0">
                <a:solidFill>
                  <a:srgbClr val="007935"/>
                </a:solidFill>
              </a:rPr>
              <a:t>   </a:t>
            </a:r>
            <a:r>
              <a:rPr lang="en-US" sz="3600" dirty="0" err="1">
                <a:solidFill>
                  <a:srgbClr val="007935"/>
                </a:solidFill>
              </a:rPr>
              <a:t>yì</a:t>
            </a:r>
            <a:r>
              <a:rPr lang="en-US" sz="3600" dirty="0">
                <a:solidFill>
                  <a:srgbClr val="007935"/>
                </a:solidFill>
              </a:rPr>
              <a:t> </a:t>
            </a:r>
            <a:r>
              <a:rPr lang="en-US" sz="3600" dirty="0" err="1">
                <a:solidFill>
                  <a:srgbClr val="007935"/>
                </a:solidFill>
              </a:rPr>
              <a:t>qǐ</a:t>
            </a:r>
            <a:r>
              <a:rPr lang="zh-CN" altLang="en-US" sz="3600" dirty="0">
                <a:solidFill>
                  <a:srgbClr val="007935"/>
                </a:solidFill>
              </a:rPr>
              <a:t>  </a:t>
            </a:r>
            <a:r>
              <a:rPr lang="en-US" sz="3600" dirty="0">
                <a:solidFill>
                  <a:srgbClr val="007935"/>
                </a:solidFill>
              </a:rPr>
              <a:t> </a:t>
            </a:r>
            <a:r>
              <a:rPr lang="en-US" sz="3600" dirty="0" err="1">
                <a:solidFill>
                  <a:srgbClr val="007935"/>
                </a:solidFill>
              </a:rPr>
              <a:t>niàn</a:t>
            </a:r>
            <a:endParaRPr lang="en-US" sz="3600" dirty="0">
              <a:solidFill>
                <a:srgbClr val="007935"/>
              </a:solidFill>
            </a:endParaRPr>
          </a:p>
          <a:p>
            <a:pPr marL="685800" indent="-685800">
              <a:buFont typeface="Arial" charset="0"/>
              <a:buChar char="•"/>
            </a:pPr>
            <a:r>
              <a:rPr lang="zh-CN" altLang="en-US" sz="5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大家一起念。 </a:t>
            </a:r>
            <a:r>
              <a:rPr lang="en-US" altLang="zh-CN" sz="3600" dirty="0">
                <a:solidFill>
                  <a:srgbClr val="007935"/>
                </a:solidFill>
              </a:rPr>
              <a:t>Everybody reads together.</a:t>
            </a:r>
            <a:r>
              <a:rPr lang="zh-CN" altLang="en-US" sz="3600" dirty="0">
                <a:solidFill>
                  <a:srgbClr val="007935"/>
                </a:solidFill>
              </a:rPr>
              <a:t> </a:t>
            </a:r>
            <a:endParaRPr lang="en-US" sz="3600" dirty="0">
              <a:solidFill>
                <a:srgbClr val="007935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" y="18694"/>
            <a:ext cx="12192000" cy="81657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4800" dirty="0">
                <a:latin typeface="KaiTi" charset="-122"/>
                <a:ea typeface="KaiTi" charset="-122"/>
                <a:cs typeface="KaiTi" charset="-122"/>
              </a:rPr>
              <a:t>大家</a:t>
            </a:r>
            <a:r>
              <a:rPr lang="en-US" altLang="zh-CN" sz="4800" dirty="0">
                <a:latin typeface="KaiTi" charset="-122"/>
                <a:ea typeface="KaiTi" charset="-122"/>
                <a:cs typeface="KaiTi" charset="-122"/>
              </a:rPr>
              <a:t>   </a:t>
            </a:r>
            <a:r>
              <a:rPr lang="en-US" sz="3600" dirty="0" err="1">
                <a:latin typeface="+mn-lt"/>
                <a:ea typeface="Calibri" charset="0"/>
                <a:cs typeface="Calibri" charset="0"/>
              </a:rPr>
              <a:t>dà</a:t>
            </a:r>
            <a:r>
              <a:rPr lang="en-US" altLang="zh-CN" sz="3600" dirty="0">
                <a:latin typeface="+mn-lt"/>
                <a:ea typeface="Calibri" charset="0"/>
                <a:cs typeface="Calibri" charset="0"/>
              </a:rPr>
              <a:t> </a:t>
            </a:r>
            <a:r>
              <a:rPr lang="en-US" sz="3600" dirty="0" err="1">
                <a:latin typeface="+mn-lt"/>
                <a:ea typeface="Calibri" charset="0"/>
                <a:cs typeface="Calibri" charset="0"/>
              </a:rPr>
              <a:t>jiā</a:t>
            </a:r>
            <a:r>
              <a:rPr lang="en-US" sz="3600" dirty="0">
                <a:latin typeface="+mn-lt"/>
                <a:ea typeface="Calibri" charset="0"/>
                <a:cs typeface="Calibri" charset="0"/>
              </a:rPr>
              <a:t>             (</a:t>
            </a:r>
            <a:r>
              <a:rPr lang="en-US" sz="3600" dirty="0">
                <a:latin typeface="+mn-lt"/>
              </a:rPr>
              <a:t>everybody)            pronoun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183" y="57900"/>
            <a:ext cx="721951" cy="72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80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7BFF2FB3-581C-F442-97CE-D63AB362513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120015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第十四课</a:t>
            </a:r>
            <a:r>
              <a:rPr lang="en-US" altLang="zh-TW" dirty="0"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对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话</a:t>
            </a:r>
            <a:r>
              <a:rPr lang="zh-CN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二</a:t>
            </a:r>
            <a:endParaRPr lang="en-US" altLang="zh-CN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F77AFDCB-9B42-1244-A3EA-6FC6DF48134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2397421"/>
            <a:ext cx="9144000" cy="2992726"/>
          </a:xfrm>
        </p:spPr>
        <p:txBody>
          <a:bodyPr>
            <a:normAutofit/>
          </a:bodyPr>
          <a:lstStyle/>
          <a:p>
            <a:r>
              <a:rPr lang="en-US" sz="4800" dirty="0" err="1">
                <a:solidFill>
                  <a:schemeClr val="tx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Yǔ</a:t>
            </a:r>
            <a:r>
              <a:rPr lang="zh-CN" altLang="en-US" sz="4800" dirty="0">
                <a:solidFill>
                  <a:schemeClr val="tx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fǎ</a:t>
            </a:r>
            <a:endParaRPr lang="en-US" sz="4800" dirty="0">
              <a:solidFill>
                <a:schemeClr val="tx1"/>
              </a:solidFill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r>
              <a:rPr lang="zh-TW" altLang="en-US" sz="8000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语法</a:t>
            </a:r>
            <a:endParaRPr lang="en-US" altLang="zh-TW" sz="8000" dirty="0">
              <a:solidFill>
                <a:schemeClr val="tx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CN" sz="4800" dirty="0">
                <a:solidFill>
                  <a:schemeClr val="tx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grammar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1C995D-4D69-7C46-8EBF-656025F18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922" y="135686"/>
            <a:ext cx="972487" cy="97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03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779851"/>
            <a:ext cx="12191999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3600" dirty="0">
                <a:solidFill>
                  <a:srgbClr val="0070C0"/>
                </a:solidFill>
                <a:ea typeface="SimSun" pitchFamily="2" charset="-122"/>
              </a:rPr>
              <a:t>				</a:t>
            </a:r>
            <a:r>
              <a:rPr lang="en-US" altLang="zh-CN" sz="3600" dirty="0" err="1">
                <a:solidFill>
                  <a:srgbClr val="0070C0"/>
                </a:solidFill>
                <a:ea typeface="SimSun" pitchFamily="2" charset="-122"/>
              </a:rPr>
              <a:t>Adj</a:t>
            </a:r>
            <a:r>
              <a:rPr lang="en-US" altLang="zh-CN" sz="3600" dirty="0">
                <a:solidFill>
                  <a:srgbClr val="0070C0"/>
                </a:solidFill>
                <a:ea typeface="SimSun" pitchFamily="2" charset="-122"/>
              </a:rPr>
              <a:t>+</a:t>
            </a:r>
            <a:r>
              <a:rPr lang="zh-CN" altLang="en-US" sz="4800" dirty="0">
                <a:solidFill>
                  <a:srgbClr val="0070C0"/>
                </a:solidFill>
                <a:ea typeface="KaiTi" charset="-122"/>
                <a:cs typeface="KaiTi" charset="-122"/>
              </a:rPr>
              <a:t>的</a:t>
            </a:r>
            <a:r>
              <a:rPr lang="zh-CN" altLang="en-US" sz="3600" dirty="0">
                <a:solidFill>
                  <a:srgbClr val="0070C0"/>
                </a:solidFill>
                <a:ea typeface="SimSun" pitchFamily="2" charset="-122"/>
              </a:rPr>
              <a:t> </a:t>
            </a:r>
            <a:r>
              <a:rPr lang="en-US" altLang="zh-CN" sz="3600" dirty="0">
                <a:solidFill>
                  <a:srgbClr val="0070C0"/>
                </a:solidFill>
                <a:ea typeface="SimSun" pitchFamily="2" charset="-122"/>
              </a:rPr>
              <a:t>+ Noun</a:t>
            </a:r>
            <a:endParaRPr lang="en-US" altLang="zh-CN" sz="4800" dirty="0">
              <a:solidFill>
                <a:srgbClr val="007935"/>
              </a:solidFill>
              <a:latin typeface="Kaiti SC" charset="-122"/>
              <a:ea typeface="Kaiti SC" charset="-122"/>
              <a:cs typeface="Kaiti SC" charset="-122"/>
            </a:endParaRP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zh-CN" altLang="en-US" sz="48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他有一个漂亮</a:t>
            </a:r>
            <a:r>
              <a:rPr lang="zh-CN" altLang="en-US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的</a:t>
            </a:r>
            <a:r>
              <a:rPr lang="zh-CN" altLang="en-US" sz="48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女朋友。</a:t>
            </a:r>
            <a:endParaRPr lang="en-US" altLang="zh-CN" sz="48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pPr marL="685800" lvl="0" indent="-685800">
              <a:buFont typeface="Arial" charset="0"/>
              <a:buChar char="•"/>
            </a:pPr>
            <a:r>
              <a:rPr lang="zh-CN" altLang="en-US" sz="48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我认识一个</a:t>
            </a:r>
            <a:r>
              <a:rPr lang="zh-CN" altLang="en-US" sz="4800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男的</a:t>
            </a:r>
            <a:r>
              <a:rPr lang="zh-CN" altLang="en-US" sz="48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同学。他很高，很帅。</a:t>
            </a:r>
            <a:endParaRPr lang="en-US" altLang="zh-CN" sz="4800" dirty="0">
              <a:solidFill>
                <a:srgbClr val="007935"/>
              </a:solidFill>
              <a:latin typeface="KaiTi" charset="-122"/>
              <a:ea typeface="KaiTi" charset="-122"/>
              <a:cs typeface="KaiTi" charset="-122"/>
            </a:endParaRPr>
          </a:p>
          <a:p>
            <a:pPr lvl="0"/>
            <a:r>
              <a:rPr lang="en-US" sz="3200" dirty="0">
                <a:solidFill>
                  <a:srgbClr val="007935"/>
                </a:solidFill>
              </a:rPr>
              <a:t>          </a:t>
            </a:r>
            <a:r>
              <a:rPr lang="en-US" sz="3200" dirty="0" err="1">
                <a:solidFill>
                  <a:srgbClr val="007935"/>
                </a:solidFill>
              </a:rPr>
              <a:t>Wǒ</a:t>
            </a:r>
            <a:r>
              <a:rPr lang="en-US" sz="3200" dirty="0">
                <a:solidFill>
                  <a:srgbClr val="007935"/>
                </a:solidFill>
              </a:rPr>
              <a:t> </a:t>
            </a:r>
            <a:r>
              <a:rPr lang="en-US" sz="3200" dirty="0" err="1">
                <a:solidFill>
                  <a:srgbClr val="007935"/>
                </a:solidFill>
              </a:rPr>
              <a:t>rèn</a:t>
            </a:r>
            <a:r>
              <a:rPr lang="en-US" sz="3200" dirty="0">
                <a:solidFill>
                  <a:srgbClr val="007935"/>
                </a:solidFill>
              </a:rPr>
              <a:t> </a:t>
            </a:r>
            <a:r>
              <a:rPr lang="en-US" sz="3200" dirty="0" err="1">
                <a:solidFill>
                  <a:srgbClr val="007935"/>
                </a:solidFill>
              </a:rPr>
              <a:t>shí</a:t>
            </a:r>
            <a:r>
              <a:rPr lang="en-US" sz="3200" dirty="0">
                <a:solidFill>
                  <a:srgbClr val="007935"/>
                </a:solidFill>
              </a:rPr>
              <a:t> </a:t>
            </a:r>
            <a:r>
              <a:rPr lang="zh-CN" altLang="en-US" sz="3200" dirty="0">
                <a:solidFill>
                  <a:srgbClr val="007935"/>
                </a:solidFill>
              </a:rPr>
              <a:t>   </a:t>
            </a:r>
            <a:r>
              <a:rPr lang="en-US" sz="3200" dirty="0" err="1">
                <a:solidFill>
                  <a:srgbClr val="007935"/>
                </a:solidFill>
              </a:rPr>
              <a:t>yīgè</a:t>
            </a:r>
            <a:r>
              <a:rPr lang="en-US" sz="3200" dirty="0">
                <a:solidFill>
                  <a:srgbClr val="007935"/>
                </a:solidFill>
              </a:rPr>
              <a:t> </a:t>
            </a:r>
            <a:r>
              <a:rPr lang="en-US" sz="3200" dirty="0" err="1">
                <a:solidFill>
                  <a:srgbClr val="007935"/>
                </a:solidFill>
              </a:rPr>
              <a:t>nán</a:t>
            </a:r>
            <a:r>
              <a:rPr lang="zh-CN" altLang="en-US" sz="3200" dirty="0">
                <a:solidFill>
                  <a:srgbClr val="007935"/>
                </a:solidFill>
              </a:rPr>
              <a:t> </a:t>
            </a:r>
            <a:r>
              <a:rPr lang="en-US" altLang="zh-CN" sz="3200" dirty="0">
                <a:solidFill>
                  <a:srgbClr val="007935"/>
                </a:solidFill>
              </a:rPr>
              <a:t>de</a:t>
            </a:r>
            <a:r>
              <a:rPr lang="en-US" sz="3200" dirty="0">
                <a:solidFill>
                  <a:srgbClr val="007935"/>
                </a:solidFill>
              </a:rPr>
              <a:t> </a:t>
            </a:r>
            <a:r>
              <a:rPr lang="en-US" sz="3200" dirty="0" err="1">
                <a:solidFill>
                  <a:srgbClr val="007935"/>
                </a:solidFill>
              </a:rPr>
              <a:t>tóngxué</a:t>
            </a:r>
            <a:r>
              <a:rPr lang="zh-CN" altLang="en-US" sz="3200" dirty="0">
                <a:solidFill>
                  <a:srgbClr val="007935"/>
                </a:solidFill>
              </a:rPr>
              <a:t>      </a:t>
            </a:r>
            <a:r>
              <a:rPr lang="en-US" sz="3200" dirty="0" err="1">
                <a:solidFill>
                  <a:srgbClr val="007935"/>
                </a:solidFill>
              </a:rPr>
              <a:t>Tā</a:t>
            </a:r>
            <a:r>
              <a:rPr lang="en-US" sz="3200" dirty="0">
                <a:solidFill>
                  <a:srgbClr val="007935"/>
                </a:solidFill>
              </a:rPr>
              <a:t> </a:t>
            </a:r>
            <a:r>
              <a:rPr lang="en-US" sz="3200" dirty="0" err="1">
                <a:solidFill>
                  <a:srgbClr val="007935"/>
                </a:solidFill>
              </a:rPr>
              <a:t>hěn</a:t>
            </a:r>
            <a:r>
              <a:rPr lang="en-US" sz="3200" dirty="0">
                <a:solidFill>
                  <a:srgbClr val="007935"/>
                </a:solidFill>
              </a:rPr>
              <a:t> </a:t>
            </a:r>
            <a:r>
              <a:rPr lang="en-US" sz="3200" dirty="0" err="1">
                <a:solidFill>
                  <a:srgbClr val="007935"/>
                </a:solidFill>
              </a:rPr>
              <a:t>gāo</a:t>
            </a:r>
            <a:r>
              <a:rPr lang="en-US" sz="3200" dirty="0">
                <a:solidFill>
                  <a:srgbClr val="007935"/>
                </a:solidFill>
              </a:rPr>
              <a:t>, </a:t>
            </a:r>
            <a:r>
              <a:rPr lang="en-US" sz="3200" dirty="0" err="1">
                <a:solidFill>
                  <a:srgbClr val="007935"/>
                </a:solidFill>
              </a:rPr>
              <a:t>hěn</a:t>
            </a:r>
            <a:r>
              <a:rPr lang="en-US" sz="3200" dirty="0">
                <a:solidFill>
                  <a:srgbClr val="007935"/>
                </a:solidFill>
              </a:rPr>
              <a:t> </a:t>
            </a:r>
            <a:r>
              <a:rPr lang="en-US" sz="3200" dirty="0" err="1">
                <a:solidFill>
                  <a:srgbClr val="007935"/>
                </a:solidFill>
              </a:rPr>
              <a:t>shuài</a:t>
            </a:r>
            <a:endParaRPr lang="en-US" altLang="zh-CN" sz="4800" dirty="0">
              <a:solidFill>
                <a:srgbClr val="007935"/>
              </a:solidFill>
              <a:latin typeface="KaiTi" charset="-122"/>
              <a:ea typeface="KaiTi" charset="-122"/>
              <a:cs typeface="KaiTi" charset="-122"/>
            </a:endParaRPr>
          </a:p>
          <a:p>
            <a:pPr lvl="0"/>
            <a:r>
              <a:rPr lang="en-US" sz="3200" dirty="0">
                <a:solidFill>
                  <a:srgbClr val="007935"/>
                </a:solidFill>
              </a:rPr>
              <a:t>         I know a male student. He is very tall and handsome.</a:t>
            </a:r>
            <a:endParaRPr lang="en-US" altLang="zh-CN" sz="48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pPr marL="342900" indent="-342900">
              <a:buFont typeface="+mj-lt"/>
              <a:buAutoNum type="arabicPeriod"/>
            </a:pPr>
            <a:endParaRPr lang="en-US" altLang="zh-CN" sz="16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zh-CN" altLang="en-US" sz="48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中文课有五个学生</a:t>
            </a:r>
            <a:r>
              <a:rPr lang="en-US" altLang="zh-CN" sz="48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: </a:t>
            </a:r>
            <a:r>
              <a:rPr lang="zh-CN" altLang="en-US" sz="48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两个男</a:t>
            </a:r>
            <a:r>
              <a:rPr lang="zh-CN" altLang="en-US" sz="4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的</a:t>
            </a:r>
            <a:r>
              <a:rPr lang="zh-CN" altLang="en-US" sz="48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，三个女</a:t>
            </a:r>
            <a:r>
              <a:rPr lang="zh-CN" altLang="en-US" sz="4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的</a:t>
            </a:r>
            <a:r>
              <a:rPr lang="zh-CN" altLang="en-US" sz="4800" dirty="0">
                <a:solidFill>
                  <a:srgbClr val="007935"/>
                </a:solidFill>
                <a:latin typeface="Kaiti SC" charset="-122"/>
                <a:ea typeface="Kaiti SC" charset="-122"/>
                <a:cs typeface="Kaiti SC" charset="-122"/>
              </a:rPr>
              <a:t>。</a:t>
            </a:r>
          </a:p>
          <a:p>
            <a:r>
              <a:rPr lang="zh-CN" altLang="en-US" sz="3600" dirty="0">
                <a:solidFill>
                  <a:srgbClr val="007935"/>
                </a:solidFill>
                <a:latin typeface="Calibri" panose="020F0502020204030204" pitchFamily="34" charset="0"/>
                <a:ea typeface="Kaiti SC" charset="-122"/>
                <a:cs typeface="Calibri" panose="020F0502020204030204" pitchFamily="34" charset="0"/>
              </a:rPr>
              <a:t>      </a:t>
            </a:r>
            <a:r>
              <a:rPr lang="en-US" altLang="zh-CN" sz="3600" dirty="0">
                <a:solidFill>
                  <a:srgbClr val="007935"/>
                </a:solidFill>
                <a:latin typeface="Calibri" panose="020F0502020204030204" pitchFamily="34" charset="0"/>
                <a:ea typeface="Kaiti SC" charset="-122"/>
                <a:cs typeface="Calibri" panose="020F0502020204030204" pitchFamily="34" charset="0"/>
              </a:rPr>
              <a:t>     </a:t>
            </a:r>
            <a:r>
              <a:rPr lang="en-US" altLang="zh-CN" sz="3200" dirty="0">
                <a:solidFill>
                  <a:srgbClr val="007935"/>
                </a:solidFill>
                <a:latin typeface="Calibri" panose="020F0502020204030204" pitchFamily="34" charset="0"/>
                <a:ea typeface="Kaiti SC" charset="-122"/>
                <a:cs typeface="Calibri" panose="020F0502020204030204" pitchFamily="34" charset="0"/>
              </a:rPr>
              <a:t>The Chinese class has fiv</a:t>
            </a:r>
            <a:r>
              <a:rPr lang="en-US" altLang="zh-CN" sz="3200" dirty="0">
                <a:solidFill>
                  <a:srgbClr val="0079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students:</a:t>
            </a:r>
          </a:p>
          <a:p>
            <a:r>
              <a:rPr lang="en-US" altLang="zh-CN" sz="3200" dirty="0">
                <a:solidFill>
                  <a:srgbClr val="0079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Two male (students) and three female (students).</a:t>
            </a:r>
            <a:endParaRPr lang="en-US" altLang="zh-CN" sz="3600" dirty="0">
              <a:solidFill>
                <a:srgbClr val="007935"/>
              </a:solidFill>
            </a:endParaRPr>
          </a:p>
          <a:p>
            <a:r>
              <a:rPr lang="en-US" altLang="zh-CN" sz="3600" dirty="0">
                <a:solidFill>
                  <a:srgbClr val="007935"/>
                </a:solidFill>
              </a:rPr>
              <a:t>              				     </a:t>
            </a:r>
            <a:r>
              <a:rPr lang="en-US" altLang="zh-CN" sz="3600" dirty="0">
                <a:solidFill>
                  <a:srgbClr val="0070C0"/>
                </a:solidFill>
              </a:rPr>
              <a:t>Adjective +</a:t>
            </a:r>
            <a:r>
              <a:rPr lang="zh-CN" altLang="en-US" sz="4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的</a:t>
            </a:r>
            <a:r>
              <a:rPr lang="en-US" altLang="zh-CN" sz="3600" dirty="0">
                <a:solidFill>
                  <a:srgbClr val="0070C0"/>
                </a:solidFill>
              </a:rPr>
              <a:t>= Possessive pronoun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" y="18694"/>
            <a:ext cx="12192000" cy="64377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4800" dirty="0">
                <a:latin typeface="KaiTi" charset="-122"/>
                <a:ea typeface="KaiTi" charset="-122"/>
                <a:cs typeface="KaiTi" charset="-122"/>
              </a:rPr>
              <a:t>的  </a:t>
            </a:r>
            <a:r>
              <a:rPr lang="en-US" sz="3600" dirty="0">
                <a:latin typeface="Calibri" charset="0"/>
                <a:ea typeface="Calibri" charset="0"/>
                <a:cs typeface="Calibri" charset="0"/>
              </a:rPr>
              <a:t>de 		</a:t>
            </a:r>
            <a:r>
              <a:rPr lang="en-US" sz="3600" dirty="0">
                <a:latin typeface="+mn-lt"/>
              </a:rPr>
              <a:t>                 particle   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561" y="57900"/>
            <a:ext cx="604573" cy="60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33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1137072"/>
            <a:ext cx="113433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007935"/>
                </a:solidFill>
              </a:rPr>
              <a:t> </a:t>
            </a:r>
            <a:r>
              <a:rPr lang="en-US" altLang="zh-CN" sz="3200" dirty="0">
                <a:solidFill>
                  <a:srgbClr val="007935"/>
                </a:solidFill>
              </a:rPr>
              <a:t>       </a:t>
            </a:r>
            <a:endParaRPr lang="en-US" sz="3200" dirty="0">
              <a:solidFill>
                <a:srgbClr val="007935"/>
              </a:solidFill>
            </a:endParaRPr>
          </a:p>
          <a:p>
            <a:r>
              <a:rPr lang="en-US" sz="3200" dirty="0">
                <a:solidFill>
                  <a:srgbClr val="007935"/>
                </a:solidFill>
              </a:rPr>
              <a:t>        </a:t>
            </a:r>
            <a:r>
              <a:rPr lang="en-US" sz="3200" dirty="0" err="1">
                <a:solidFill>
                  <a:srgbClr val="007935"/>
                </a:solidFill>
              </a:rPr>
              <a:t>Zhōngwén</a:t>
            </a:r>
            <a:r>
              <a:rPr lang="en-US" sz="3200" dirty="0">
                <a:solidFill>
                  <a:srgbClr val="007935"/>
                </a:solidFill>
              </a:rPr>
              <a:t> </a:t>
            </a:r>
            <a:r>
              <a:rPr lang="en-US" sz="3200" dirty="0" err="1">
                <a:solidFill>
                  <a:srgbClr val="007935"/>
                </a:solidFill>
              </a:rPr>
              <a:t>kè</a:t>
            </a:r>
            <a:r>
              <a:rPr lang="en-US" sz="3200" dirty="0">
                <a:solidFill>
                  <a:srgbClr val="007935"/>
                </a:solidFill>
              </a:rPr>
              <a:t> </a:t>
            </a:r>
            <a:r>
              <a:rPr lang="en-US" sz="3200" dirty="0" err="1">
                <a:solidFill>
                  <a:srgbClr val="007935"/>
                </a:solidFill>
              </a:rPr>
              <a:t>yǒu</a:t>
            </a:r>
            <a:r>
              <a:rPr lang="en-US" sz="3200" dirty="0">
                <a:solidFill>
                  <a:srgbClr val="007935"/>
                </a:solidFill>
              </a:rPr>
              <a:t>  </a:t>
            </a:r>
            <a:r>
              <a:rPr lang="en-US" sz="3200" dirty="0" err="1">
                <a:solidFill>
                  <a:srgbClr val="007935"/>
                </a:solidFill>
              </a:rPr>
              <a:t>jǐ</a:t>
            </a:r>
            <a:r>
              <a:rPr lang="en-US" sz="3200" dirty="0">
                <a:solidFill>
                  <a:srgbClr val="007935"/>
                </a:solidFill>
              </a:rPr>
              <a:t> </a:t>
            </a:r>
            <a:r>
              <a:rPr lang="en-US" sz="3200" dirty="0" err="1">
                <a:solidFill>
                  <a:srgbClr val="007935"/>
                </a:solidFill>
              </a:rPr>
              <a:t>ge</a:t>
            </a:r>
            <a:r>
              <a:rPr lang="en-US" sz="3200" dirty="0">
                <a:solidFill>
                  <a:srgbClr val="007935"/>
                </a:solidFill>
              </a:rPr>
              <a:t> </a:t>
            </a:r>
            <a:r>
              <a:rPr lang="en-US" sz="3200" dirty="0" err="1">
                <a:solidFill>
                  <a:srgbClr val="007935"/>
                </a:solidFill>
              </a:rPr>
              <a:t>nán</a:t>
            </a:r>
            <a:r>
              <a:rPr lang="zh-CN" altLang="en-US" sz="3200" dirty="0">
                <a:solidFill>
                  <a:srgbClr val="007935"/>
                </a:solidFill>
              </a:rPr>
              <a:t> </a:t>
            </a:r>
            <a:r>
              <a:rPr lang="en-US" altLang="zh-CN" sz="3200" dirty="0">
                <a:solidFill>
                  <a:srgbClr val="007935"/>
                </a:solidFill>
              </a:rPr>
              <a:t>de</a:t>
            </a:r>
            <a:r>
              <a:rPr lang="en-US" sz="3200" dirty="0">
                <a:solidFill>
                  <a:srgbClr val="007935"/>
                </a:solidFill>
              </a:rPr>
              <a:t> </a:t>
            </a:r>
            <a:r>
              <a:rPr lang="en-US" sz="3200" dirty="0" err="1">
                <a:solidFill>
                  <a:srgbClr val="007935"/>
                </a:solidFill>
              </a:rPr>
              <a:t>tóngxué</a:t>
            </a:r>
            <a:endParaRPr lang="en-US" sz="3200" dirty="0">
              <a:solidFill>
                <a:srgbClr val="007935"/>
              </a:solidFill>
            </a:endParaRPr>
          </a:p>
          <a:p>
            <a:pPr marL="685800" indent="-685800">
              <a:buFont typeface="Arial" charset="0"/>
              <a:buChar char="•"/>
            </a:pPr>
            <a:r>
              <a:rPr lang="zh-CN" altLang="en-US" sz="48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中文课有几个</a:t>
            </a:r>
            <a:r>
              <a:rPr lang="zh-CN" altLang="en-US" sz="4800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男的</a:t>
            </a:r>
            <a:r>
              <a:rPr lang="zh-CN" altLang="en-US" sz="48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同学？</a:t>
            </a:r>
            <a:endParaRPr lang="en-US" altLang="zh-CN" sz="4800" dirty="0">
              <a:solidFill>
                <a:srgbClr val="007935"/>
              </a:solidFill>
              <a:latin typeface="KaiTi" charset="-122"/>
              <a:ea typeface="KaiTi" charset="-122"/>
              <a:cs typeface="KaiTi" charset="-122"/>
            </a:endParaRPr>
          </a:p>
          <a:p>
            <a:r>
              <a:rPr lang="en-US" sz="3200" dirty="0">
                <a:solidFill>
                  <a:srgbClr val="007935"/>
                </a:solidFill>
              </a:rPr>
              <a:t>         How many male students are there in the Chinese class?</a:t>
            </a:r>
          </a:p>
          <a:p>
            <a:r>
              <a:rPr lang="en-US" sz="3200" dirty="0">
                <a:solidFill>
                  <a:srgbClr val="007935"/>
                </a:solidFill>
              </a:rPr>
              <a:t>        </a:t>
            </a:r>
            <a:r>
              <a:rPr lang="en-US" sz="3200" dirty="0" err="1">
                <a:solidFill>
                  <a:srgbClr val="007935"/>
                </a:solidFill>
              </a:rPr>
              <a:t>Zhōngwén</a:t>
            </a:r>
            <a:r>
              <a:rPr lang="en-US" sz="3200" dirty="0">
                <a:solidFill>
                  <a:srgbClr val="007935"/>
                </a:solidFill>
              </a:rPr>
              <a:t> </a:t>
            </a:r>
            <a:r>
              <a:rPr lang="en-US" sz="3200" dirty="0" err="1">
                <a:solidFill>
                  <a:srgbClr val="007935"/>
                </a:solidFill>
              </a:rPr>
              <a:t>kè</a:t>
            </a:r>
            <a:r>
              <a:rPr lang="en-US" sz="3200" dirty="0">
                <a:solidFill>
                  <a:srgbClr val="007935"/>
                </a:solidFill>
              </a:rPr>
              <a:t> </a:t>
            </a:r>
            <a:r>
              <a:rPr lang="en-US" sz="3200" dirty="0" err="1">
                <a:solidFill>
                  <a:srgbClr val="007935"/>
                </a:solidFill>
              </a:rPr>
              <a:t>yǒu</a:t>
            </a:r>
            <a:r>
              <a:rPr lang="en-US" sz="3200" dirty="0">
                <a:solidFill>
                  <a:srgbClr val="007935"/>
                </a:solidFill>
              </a:rPr>
              <a:t> </a:t>
            </a:r>
            <a:r>
              <a:rPr lang="en-US" sz="3200" dirty="0" err="1">
                <a:solidFill>
                  <a:srgbClr val="007935"/>
                </a:solidFill>
              </a:rPr>
              <a:t>jǐ</a:t>
            </a:r>
            <a:r>
              <a:rPr lang="en-US" sz="3200" dirty="0">
                <a:solidFill>
                  <a:srgbClr val="007935"/>
                </a:solidFill>
              </a:rPr>
              <a:t> </a:t>
            </a:r>
            <a:r>
              <a:rPr lang="en-US" sz="3200" dirty="0" err="1">
                <a:solidFill>
                  <a:srgbClr val="007935"/>
                </a:solidFill>
              </a:rPr>
              <a:t>ge</a:t>
            </a:r>
            <a:r>
              <a:rPr lang="en-US" sz="3200" dirty="0">
                <a:solidFill>
                  <a:srgbClr val="007935"/>
                </a:solidFill>
              </a:rPr>
              <a:t> </a:t>
            </a:r>
            <a:r>
              <a:rPr lang="en-US" sz="3200" dirty="0" err="1">
                <a:solidFill>
                  <a:srgbClr val="007935"/>
                </a:solidFill>
              </a:rPr>
              <a:t>nǚ</a:t>
            </a:r>
            <a:r>
              <a:rPr lang="zh-CN" altLang="en-US" sz="3200" dirty="0">
                <a:solidFill>
                  <a:srgbClr val="007935"/>
                </a:solidFill>
              </a:rPr>
              <a:t> </a:t>
            </a:r>
            <a:r>
              <a:rPr lang="en-US" altLang="zh-CN" sz="3200" dirty="0">
                <a:solidFill>
                  <a:srgbClr val="007935"/>
                </a:solidFill>
              </a:rPr>
              <a:t>de</a:t>
            </a:r>
            <a:r>
              <a:rPr lang="en-US" sz="3200" dirty="0">
                <a:solidFill>
                  <a:srgbClr val="007935"/>
                </a:solidFill>
              </a:rPr>
              <a:t> </a:t>
            </a:r>
            <a:r>
              <a:rPr lang="en-US" sz="3200" dirty="0" err="1">
                <a:solidFill>
                  <a:srgbClr val="007935"/>
                </a:solidFill>
              </a:rPr>
              <a:t>tóngxué</a:t>
            </a:r>
            <a:endParaRPr lang="en-US" sz="3200" dirty="0">
              <a:solidFill>
                <a:srgbClr val="007935"/>
              </a:solidFill>
            </a:endParaRPr>
          </a:p>
          <a:p>
            <a:pPr marL="685800" indent="-685800">
              <a:buFont typeface="Arial" charset="0"/>
              <a:buChar char="•"/>
            </a:pPr>
            <a:r>
              <a:rPr lang="zh-CN" altLang="en-US" sz="48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中文课有几个</a:t>
            </a:r>
            <a:r>
              <a:rPr lang="zh-TW" altLang="en-US" sz="4800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女</a:t>
            </a:r>
            <a:r>
              <a:rPr lang="zh-CN" altLang="en-US" sz="4800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的</a:t>
            </a:r>
            <a:r>
              <a:rPr lang="zh-CN" altLang="en-US" sz="48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同学？</a:t>
            </a:r>
            <a:endParaRPr lang="en-US" altLang="zh-CN" sz="4800" dirty="0">
              <a:solidFill>
                <a:srgbClr val="007935"/>
              </a:solidFill>
              <a:latin typeface="KaiTi" charset="-122"/>
              <a:ea typeface="KaiTi" charset="-122"/>
              <a:cs typeface="KaiTi" charset="-122"/>
            </a:endParaRPr>
          </a:p>
          <a:p>
            <a:endParaRPr lang="en-US" sz="3200" dirty="0">
              <a:solidFill>
                <a:srgbClr val="007935"/>
              </a:solidFill>
            </a:endParaRPr>
          </a:p>
          <a:p>
            <a:endParaRPr lang="en-US" sz="3200" dirty="0">
              <a:solidFill>
                <a:srgbClr val="007935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183" y="57900"/>
            <a:ext cx="721951" cy="721951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91669" y="1069184"/>
            <a:ext cx="1755804" cy="1704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5B3E916-5A2A-AD4A-914C-5BF8057AC7A8}"/>
              </a:ext>
            </a:extLst>
          </p:cNvPr>
          <p:cNvSpPr txBox="1">
            <a:spLocks/>
          </p:cNvSpPr>
          <p:nvPr/>
        </p:nvSpPr>
        <p:spPr>
          <a:xfrm>
            <a:off x="0" y="14340"/>
            <a:ext cx="12192000" cy="81657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4800" dirty="0">
                <a:latin typeface="KaiTi" charset="-122"/>
                <a:ea typeface="KaiTi" charset="-122"/>
                <a:cs typeface="KaiTi" charset="-122"/>
              </a:rPr>
              <a:t>的</a:t>
            </a:r>
            <a:r>
              <a:rPr lang="en-US" altLang="zh-CN" sz="4800" dirty="0">
                <a:latin typeface="KaiTi" charset="-122"/>
                <a:ea typeface="KaiTi" charset="-122"/>
                <a:cs typeface="KaiTi" charset="-122"/>
              </a:rPr>
              <a:t>	</a:t>
            </a:r>
            <a:r>
              <a:rPr lang="en-US" sz="3600" dirty="0">
                <a:latin typeface="Calibri" charset="0"/>
                <a:ea typeface="Calibri" charset="0"/>
                <a:cs typeface="Calibri" charset="0"/>
              </a:rPr>
              <a:t>de 		</a:t>
            </a:r>
            <a:r>
              <a:rPr lang="en-US" sz="3600" dirty="0">
                <a:latin typeface="+mn-lt"/>
              </a:rPr>
              <a:t>                 particle   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705088-0434-7240-A120-F97E6EE5E5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8931" y="4086454"/>
            <a:ext cx="2028541" cy="202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20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249381" y="1774536"/>
            <a:ext cx="11258995" cy="440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zh-CN" altLang="en-US" sz="5400" kern="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怎么样</a:t>
            </a:r>
            <a:r>
              <a:rPr lang="en-US" altLang="zh-CN" sz="5400" kern="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 </a:t>
            </a:r>
            <a:r>
              <a:rPr lang="en-US" altLang="zh-CN" sz="3600" kern="0" dirty="0" err="1">
                <a:solidFill>
                  <a:srgbClr val="007935"/>
                </a:solidFill>
                <a:latin typeface="+mn-lt"/>
                <a:ea typeface="Kaiti TC" charset="-120"/>
                <a:cs typeface="Kaiti TC" charset="-120"/>
              </a:rPr>
              <a:t>zěnmeyàng</a:t>
            </a:r>
            <a:r>
              <a:rPr lang="en-US" altLang="zh-CN" sz="3600" kern="0" dirty="0">
                <a:solidFill>
                  <a:srgbClr val="007935"/>
                </a:solidFill>
                <a:latin typeface="+mn-lt"/>
                <a:ea typeface="Kaiti TC" charset="-120"/>
                <a:cs typeface="Kaiti TC" charset="-120"/>
              </a:rPr>
              <a:t>      (how</a:t>
            </a:r>
            <a:r>
              <a:rPr lang="zh-CN" altLang="en-US" sz="3600" kern="0" dirty="0">
                <a:solidFill>
                  <a:srgbClr val="007935"/>
                </a:solidFill>
                <a:latin typeface="+mn-lt"/>
                <a:ea typeface="Kaiti TC" charset="-120"/>
                <a:cs typeface="Kaiti TC" charset="-120"/>
              </a:rPr>
              <a:t> </a:t>
            </a:r>
            <a:r>
              <a:rPr lang="en-US" altLang="zh-CN" sz="3600" kern="0" dirty="0">
                <a:solidFill>
                  <a:srgbClr val="007935"/>
                </a:solidFill>
                <a:latin typeface="+mn-lt"/>
                <a:ea typeface="Kaiti TC" charset="-120"/>
                <a:cs typeface="Kaiti TC" charset="-120"/>
              </a:rPr>
              <a:t>about</a:t>
            </a:r>
            <a:r>
              <a:rPr lang="is-IS" altLang="zh-CN" sz="3600" kern="0" dirty="0">
                <a:solidFill>
                  <a:srgbClr val="007935"/>
                </a:solidFill>
                <a:latin typeface="+mn-lt"/>
                <a:ea typeface="Kaiti TC" charset="-120"/>
                <a:cs typeface="Kaiti TC" charset="-120"/>
              </a:rPr>
              <a:t>…?)</a:t>
            </a:r>
          </a:p>
          <a:p>
            <a:endParaRPr lang="is-IS" altLang="zh-CN" sz="3600" kern="0" dirty="0">
              <a:solidFill>
                <a:srgbClr val="FF0000"/>
              </a:solidFill>
              <a:latin typeface="+mn-lt"/>
              <a:ea typeface="Kaiti TC" charset="-120"/>
              <a:cs typeface="Kaiti TC" charset="-120"/>
            </a:endParaRPr>
          </a:p>
          <a:p>
            <a:pPr lvl="0"/>
            <a:r>
              <a:rPr lang="zh-CN" altLang="en-US" sz="5400" kern="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怎么</a:t>
            </a:r>
            <a:r>
              <a:rPr lang="en-US" altLang="zh-CN" sz="5400" kern="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   </a:t>
            </a:r>
            <a:r>
              <a:rPr lang="en-US" altLang="zh-CN" sz="3600" kern="0" dirty="0" err="1">
                <a:solidFill>
                  <a:srgbClr val="FF0000"/>
                </a:solidFill>
                <a:latin typeface="+mn-lt"/>
                <a:ea typeface="Kaiti TC" charset="-120"/>
                <a:cs typeface="Kaiti TC" charset="-120"/>
              </a:rPr>
              <a:t>zěnme</a:t>
            </a:r>
            <a:r>
              <a:rPr lang="en-US" altLang="zh-CN" sz="3600" kern="0" dirty="0">
                <a:solidFill>
                  <a:srgbClr val="FF0000"/>
                </a:solidFill>
                <a:latin typeface="+mn-lt"/>
                <a:ea typeface="Kaiti TC" charset="-120"/>
                <a:cs typeface="Kaiti TC" charset="-120"/>
              </a:rPr>
              <a:t>  		(how to </a:t>
            </a:r>
            <a:r>
              <a:rPr lang="is-IS" altLang="zh-CN" sz="3600" kern="0" dirty="0">
                <a:solidFill>
                  <a:srgbClr val="FF0000"/>
                </a:solidFill>
                <a:latin typeface="+mn-lt"/>
                <a:ea typeface="Kaiti TC" charset="-120"/>
                <a:cs typeface="Kaiti TC" charset="-120"/>
              </a:rPr>
              <a:t>…/ how come?)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endParaRPr lang="is-IS" altLang="zh-CN" sz="3600" b="1" kern="0" dirty="0">
              <a:solidFill>
                <a:srgbClr val="FF0000"/>
              </a:solidFill>
              <a:latin typeface="Kaiti TC" charset="-120"/>
              <a:ea typeface="Kaiti TC" charset="-120"/>
              <a:cs typeface="Kaiti TC" charset="-120"/>
            </a:endParaRPr>
          </a:p>
          <a:p>
            <a:endParaRPr lang="is-IS" altLang="zh-CN" sz="3600" kern="0" dirty="0">
              <a:solidFill>
                <a:srgbClr val="FF0000"/>
              </a:solidFill>
              <a:latin typeface="+mn-lt"/>
              <a:ea typeface="Kaiti TC" charset="-120"/>
              <a:cs typeface="Kaiti TC" charset="-12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black">
          <a:xfrm>
            <a:off x="0" y="18675"/>
            <a:ext cx="12176881" cy="1067132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sz="4800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怎么 </a:t>
            </a:r>
            <a:r>
              <a:rPr lang="en-US" altLang="zh-CN" sz="2400" dirty="0" err="1">
                <a:solidFill>
                  <a:schemeClr val="tx1"/>
                </a:solidFill>
                <a:latin typeface="+mn-lt"/>
                <a:ea typeface="Kaiti SC" charset="-122"/>
                <a:cs typeface="Kaiti SC" charset="-122"/>
              </a:rPr>
              <a:t>zěnme</a:t>
            </a:r>
            <a:r>
              <a:rPr lang="en-US" altLang="zh-CN" sz="2400" dirty="0">
                <a:solidFill>
                  <a:schemeClr val="tx1"/>
                </a:solidFill>
                <a:latin typeface="+mn-lt"/>
                <a:ea typeface="Kaiti SC" charset="-122"/>
                <a:cs typeface="Kaiti SC" charset="-122"/>
              </a:rPr>
              <a:t>  (how to …/ how come?) interrogative Pronoun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183" y="184525"/>
            <a:ext cx="721951" cy="72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38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217619" y="1454821"/>
            <a:ext cx="8104746" cy="2277547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4000" u="sng" dirty="0">
                <a:solidFill>
                  <a:srgbClr val="005322"/>
                </a:solidFill>
                <a:ea typeface="宋体" charset="-122"/>
              </a:rPr>
              <a:t>Ask for opinion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zh-CN" sz="4400" dirty="0">
              <a:solidFill>
                <a:srgbClr val="333333"/>
              </a:solidFill>
              <a:latin typeface="Times New Roman" charset="0"/>
              <a:ea typeface="宋体" charset="-122"/>
              <a:cs typeface="Times New Roman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5400" dirty="0">
                <a:solidFill>
                  <a:srgbClr val="005322"/>
                </a:solidFill>
                <a:latin typeface="KaiTi" charset="-122"/>
                <a:ea typeface="KaiTi" charset="-122"/>
                <a:cs typeface="KaiTi" charset="-122"/>
              </a:rPr>
              <a:t>你请我吃饭，</a:t>
            </a:r>
            <a:r>
              <a:rPr lang="zh-CN" altLang="en-US" sz="5400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怎么样？</a:t>
            </a:r>
            <a:endParaRPr lang="en-US" altLang="zh-CN" sz="5400" dirty="0">
              <a:solidFill>
                <a:srgbClr val="FF0000"/>
              </a:solidFill>
              <a:latin typeface="KaiTi" charset="-122"/>
              <a:ea typeface="KaiTi" charset="-122"/>
              <a:cs typeface="KaiTi" charset="-122"/>
            </a:endParaRPr>
          </a:p>
        </p:txBody>
      </p:sp>
      <p:sp>
        <p:nvSpPr>
          <p:cNvPr id="7172" name="矩形 8"/>
          <p:cNvSpPr>
            <a:spLocks noChangeArrowheads="1"/>
          </p:cNvSpPr>
          <p:nvPr/>
        </p:nvSpPr>
        <p:spPr bwMode="auto">
          <a:xfrm>
            <a:off x="320211" y="4288494"/>
            <a:ext cx="800215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4000" dirty="0">
                <a:solidFill>
                  <a:srgbClr val="005322"/>
                </a:solidFill>
                <a:latin typeface="+mn-lt"/>
                <a:ea typeface="华文楷体" charset="-122"/>
              </a:rPr>
              <a:t>How about...</a:t>
            </a:r>
            <a:endParaRPr lang="zh-CN" altLang="zh-CN" sz="4000" dirty="0">
              <a:solidFill>
                <a:srgbClr val="005322"/>
              </a:solidFill>
              <a:latin typeface="+mn-lt"/>
              <a:ea typeface="宋体" charset="-122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4000" dirty="0">
                <a:solidFill>
                  <a:srgbClr val="005322"/>
                </a:solidFill>
                <a:latin typeface="+mn-lt"/>
                <a:ea typeface="华文楷体" charset="-122"/>
              </a:rPr>
              <a:t>you treat me to a meal?</a:t>
            </a:r>
            <a:r>
              <a:rPr lang="en-US" altLang="zh-CN" sz="4000" dirty="0">
                <a:solidFill>
                  <a:srgbClr val="005322"/>
                </a:solidFill>
                <a:latin typeface="+mn-lt"/>
                <a:ea typeface="华文楷体" charset="-122"/>
                <a:cs typeface="Times New Roman" charset="0"/>
              </a:rPr>
              <a:t>	</a:t>
            </a:r>
            <a:endParaRPr lang="zh-CN" altLang="en-US" sz="4000" dirty="0">
              <a:solidFill>
                <a:srgbClr val="005322"/>
              </a:solidFill>
              <a:latin typeface="+mn-lt"/>
              <a:ea typeface="宋体" charset="-122"/>
            </a:endParaRPr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12089710" cy="1152939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怎么样？</a:t>
            </a:r>
            <a:r>
              <a:rPr lang="zh-CN" altLang="en-US" dirty="0">
                <a:solidFill>
                  <a:srgbClr val="FF0000"/>
                </a:solidFill>
                <a:latin typeface="Times New Roman" charset="0"/>
                <a:ea typeface="华文楷体" charset="-122"/>
                <a:cs typeface="Times New Roman" charset="0"/>
              </a:rPr>
              <a:t> </a:t>
            </a:r>
            <a:r>
              <a:rPr lang="en-US" altLang="zh-CN" sz="3600" b="1" kern="0" dirty="0" err="1">
                <a:solidFill>
                  <a:srgbClr val="FF0000"/>
                </a:solidFill>
                <a:latin typeface="Kaiti SC" charset="-122"/>
                <a:ea typeface="Kaiti SC" charset="-122"/>
                <a:cs typeface="Kaiti SC" charset="-122"/>
              </a:rPr>
              <a:t>zěnmeyàng</a:t>
            </a:r>
            <a:r>
              <a:rPr lang="en-US" altLang="zh-CN" b="1" kern="0" dirty="0">
                <a:solidFill>
                  <a:srgbClr val="FF0000"/>
                </a:solidFill>
                <a:latin typeface="Kaiti SC" charset="-122"/>
                <a:ea typeface="Kaiti SC" charset="-122"/>
                <a:cs typeface="Kaiti SC" charset="-122"/>
              </a:rPr>
              <a:t>   </a:t>
            </a:r>
            <a:r>
              <a:rPr lang="en-US" altLang="ja-JP" sz="3600" kern="0" dirty="0">
                <a:solidFill>
                  <a:srgbClr val="FF0000"/>
                </a:solidFill>
                <a:latin typeface="+mn-lt"/>
              </a:rPr>
              <a:t>How about</a:t>
            </a:r>
            <a:r>
              <a:rPr lang="en-US" altLang="ja-JP" sz="3600" kern="0" dirty="0">
                <a:solidFill>
                  <a:srgbClr val="FF0000"/>
                </a:solidFill>
                <a:latin typeface="+mn-lt"/>
                <a:ea typeface="Kaiti SC" charset="-122"/>
                <a:cs typeface="Kaiti SC" charset="-122"/>
              </a:rPr>
              <a:t>?</a:t>
            </a:r>
            <a:r>
              <a:rPr lang="en-US" altLang="ja-JP" sz="3600" b="1" kern="0" dirty="0">
                <a:solidFill>
                  <a:srgbClr val="FF0000"/>
                </a:solidFill>
                <a:latin typeface="+mn-lt"/>
                <a:ea typeface="Kaiti SC" charset="-122"/>
                <a:cs typeface="Kaiti SC" charset="-122"/>
              </a:rPr>
              <a:t>   </a:t>
            </a:r>
            <a:endParaRPr lang="en-US" altLang="zh-CN" dirty="0">
              <a:solidFill>
                <a:srgbClr val="FF0000"/>
              </a:solidFill>
              <a:ea typeface="宋体" charset="-122"/>
            </a:endParaRPr>
          </a:p>
        </p:txBody>
      </p:sp>
      <p:pic>
        <p:nvPicPr>
          <p:cNvPr id="12293" name="Picture 5" descr="D:\Chinese PPT\International Chinese picture\Lesson 3\200856214729976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136" y="2408615"/>
            <a:ext cx="3331032" cy="271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294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378634"/>
            <a:ext cx="11805587" cy="5682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5575" lvl="8" indent="-685800"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</a:pPr>
            <a:endParaRPr lang="en-US" altLang="zh-CN" sz="5400" dirty="0">
              <a:solidFill>
                <a:srgbClr val="0070C0"/>
              </a:solidFill>
              <a:latin typeface="Kaiti SC" charset="-122"/>
              <a:ea typeface="SimSun" panose="02010600030101010101" pitchFamily="2" charset="-122"/>
              <a:cs typeface="Kaiti SC" charset="-122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31815" y="1378634"/>
            <a:ext cx="11852370" cy="52854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u="sng" dirty="0">
                <a:solidFill>
                  <a:schemeClr val="tx1"/>
                </a:solidFill>
              </a:rPr>
              <a:t>LEARNING OBJECTIVES: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</a:rPr>
              <a:t>In this lesson, you will learn to use Chinese to</a:t>
            </a:r>
          </a:p>
          <a:p>
            <a:pPr marL="0" indent="0">
              <a:buNone/>
            </a:pPr>
            <a:endParaRPr lang="en-US" sz="800" dirty="0">
              <a:solidFill>
                <a:schemeClr val="tx1"/>
              </a:solidFill>
            </a:endParaRPr>
          </a:p>
          <a:p>
            <a:pPr marL="742950" indent="-742950">
              <a:spcBef>
                <a:spcPts val="0"/>
              </a:spcBef>
              <a:buClr>
                <a:srgbClr val="007935"/>
              </a:buClr>
              <a:buFont typeface="+mj-lt"/>
              <a:buAutoNum type="arabicPeriod"/>
            </a:pPr>
            <a:r>
              <a:rPr lang="en-US" sz="3600" dirty="0">
                <a:solidFill>
                  <a:srgbClr val="007935"/>
                </a:solidFill>
              </a:rPr>
              <a:t>Comment on one’s performance in an exam;</a:t>
            </a:r>
          </a:p>
          <a:p>
            <a:pPr marL="742950" indent="-742950">
              <a:spcBef>
                <a:spcPts val="0"/>
              </a:spcBef>
              <a:buClr>
                <a:srgbClr val="007935"/>
              </a:buClr>
              <a:buFont typeface="+mj-lt"/>
              <a:buAutoNum type="arabicPeriod"/>
            </a:pPr>
            <a:r>
              <a:rPr lang="en-US" sz="3600" dirty="0">
                <a:solidFill>
                  <a:srgbClr val="007935"/>
                </a:solidFill>
              </a:rPr>
              <a:t>Comment on one’s character writing;</a:t>
            </a:r>
          </a:p>
          <a:p>
            <a:pPr marL="742950" indent="-742950">
              <a:spcBef>
                <a:spcPts val="0"/>
              </a:spcBef>
              <a:buClr>
                <a:srgbClr val="007935"/>
              </a:buClr>
              <a:buFont typeface="+mj-lt"/>
              <a:buAutoNum type="arabicPeriod"/>
            </a:pPr>
            <a:r>
              <a:rPr lang="en-US" sz="3600" dirty="0">
                <a:solidFill>
                  <a:srgbClr val="007935"/>
                </a:solidFill>
              </a:rPr>
              <a:t>Talk about one’s experience in learning Chinese vocabulary and</a:t>
            </a:r>
            <a:r>
              <a:rPr lang="zh-CN" altLang="en-US" sz="3600" dirty="0">
                <a:solidFill>
                  <a:srgbClr val="007935"/>
                </a:solidFill>
              </a:rPr>
              <a:t> </a:t>
            </a:r>
            <a:r>
              <a:rPr lang="en-US" sz="3600" dirty="0">
                <a:solidFill>
                  <a:srgbClr val="007935"/>
                </a:solidFill>
              </a:rPr>
              <a:t>grammar;</a:t>
            </a:r>
          </a:p>
          <a:p>
            <a:pPr marL="742950" indent="-742950">
              <a:spcBef>
                <a:spcPts val="0"/>
              </a:spcBef>
              <a:buClr>
                <a:srgbClr val="007935"/>
              </a:buClr>
              <a:buFont typeface="+mj-lt"/>
              <a:buAutoNum type="arabicPeriod"/>
            </a:pPr>
            <a:r>
              <a:rPr lang="en-US" sz="3600" dirty="0">
                <a:solidFill>
                  <a:srgbClr val="007935"/>
                </a:solidFill>
              </a:rPr>
              <a:t>Talk about one’s study habits;</a:t>
            </a:r>
          </a:p>
          <a:p>
            <a:pPr marL="742950" indent="-742950">
              <a:spcBef>
                <a:spcPts val="0"/>
              </a:spcBef>
              <a:buClr>
                <a:srgbClr val="007935"/>
              </a:buClr>
              <a:buFont typeface="+mj-lt"/>
              <a:buAutoNum type="arabicPeriod"/>
            </a:pPr>
            <a:r>
              <a:rPr lang="en-US" sz="3600" dirty="0">
                <a:solidFill>
                  <a:srgbClr val="007935"/>
                </a:solidFill>
              </a:rPr>
              <a:t>Remark on typical scenes from one’s language class.</a:t>
            </a: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-1" y="29191"/>
            <a:ext cx="12115801" cy="115377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en-US" sz="2800" kern="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Dì</a:t>
            </a:r>
            <a:r>
              <a:rPr lang="zh-CN" alt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zh-CN" alt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       </a:t>
            </a:r>
            <a:r>
              <a:rPr lang="en-US" sz="2800" kern="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kè</a:t>
            </a:r>
            <a:r>
              <a:rPr 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: </a:t>
            </a:r>
            <a:r>
              <a:rPr lang="zh-CN" alt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     </a:t>
            </a:r>
            <a:r>
              <a:rPr lang="en-US" altLang="zh-CN" sz="2800" kern="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xué</a:t>
            </a:r>
            <a:r>
              <a:rPr lang="en-US" altLang="zh-CN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  </a:t>
            </a:r>
            <a:r>
              <a:rPr lang="en-US" altLang="zh-CN" sz="2800" kern="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zhōng</a:t>
            </a:r>
            <a:r>
              <a:rPr lang="en-US" altLang="zh-CN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800" kern="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wén</a:t>
            </a:r>
            <a:r>
              <a:rPr 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5400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/>
            </a:r>
            <a:br>
              <a:rPr lang="en-US" sz="5400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</a:br>
            <a:r>
              <a:rPr lang="zh-CN" altLang="en-US" sz="4800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>第七课：学中文 </a:t>
            </a:r>
            <a:r>
              <a:rPr lang="en-US" sz="3200" kern="0" dirty="0">
                <a:solidFill>
                  <a:prstClr val="black"/>
                </a:solidFill>
                <a:latin typeface="Calibri" pitchFamily="34" charset="0"/>
              </a:rPr>
              <a:t>Lesson Seven: Studying Chinese</a:t>
            </a:r>
            <a:endParaRPr lang="zh-CN" altLang="en-US" sz="3200" dirty="0">
              <a:latin typeface="DFKai-SB" charset="0"/>
              <a:ea typeface="DFKai-SB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9353" y="152399"/>
            <a:ext cx="884832" cy="88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76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217619" y="1485599"/>
            <a:ext cx="8104746" cy="2215991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4000" u="sng" dirty="0">
                <a:solidFill>
                  <a:srgbClr val="005322"/>
                </a:solidFill>
                <a:ea typeface="宋体" charset="-122"/>
              </a:rPr>
              <a:t>Ask for opinion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zh-CN" sz="4400" dirty="0">
              <a:solidFill>
                <a:srgbClr val="333333"/>
              </a:solidFill>
              <a:latin typeface="Times New Roman" charset="0"/>
              <a:ea typeface="宋体" charset="-122"/>
              <a:cs typeface="Times New Roman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5400" dirty="0">
                <a:solidFill>
                  <a:srgbClr val="005322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我们七点吃饭</a:t>
            </a:r>
            <a:r>
              <a:rPr lang="zh-CN" altLang="en-US" sz="5400" dirty="0">
                <a:solidFill>
                  <a:srgbClr val="333333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，</a:t>
            </a:r>
            <a:r>
              <a:rPr lang="zh-CN" altLang="en-US" sz="5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怎么样？</a:t>
            </a:r>
            <a:endParaRPr lang="en-US" altLang="zh-CN" sz="5400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charset="0"/>
            </a:endParaRPr>
          </a:p>
        </p:txBody>
      </p:sp>
      <p:sp>
        <p:nvSpPr>
          <p:cNvPr id="7172" name="矩形 8"/>
          <p:cNvSpPr>
            <a:spLocks noChangeArrowheads="1"/>
          </p:cNvSpPr>
          <p:nvPr/>
        </p:nvSpPr>
        <p:spPr bwMode="auto">
          <a:xfrm>
            <a:off x="320211" y="4288494"/>
            <a:ext cx="800215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4000" dirty="0">
                <a:solidFill>
                  <a:srgbClr val="005322"/>
                </a:solidFill>
                <a:latin typeface="+mn-lt"/>
                <a:ea typeface="华文楷体" charset="-122"/>
              </a:rPr>
              <a:t>How about...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4000" dirty="0">
                <a:solidFill>
                  <a:srgbClr val="005322"/>
                </a:solidFill>
                <a:latin typeface="+mn-lt"/>
                <a:ea typeface="华文楷体" charset="-122"/>
              </a:rPr>
              <a:t>we eat at 7:00 pm?	</a:t>
            </a:r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12089710" cy="1152939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怎么样？</a:t>
            </a:r>
            <a:r>
              <a:rPr lang="zh-CN" altLang="en-US" dirty="0">
                <a:solidFill>
                  <a:srgbClr val="FF0000"/>
                </a:solidFill>
                <a:latin typeface="Times New Roman" charset="0"/>
                <a:ea typeface="华文楷体" charset="-122"/>
                <a:cs typeface="Times New Roman" charset="0"/>
              </a:rPr>
              <a:t> </a:t>
            </a:r>
            <a:r>
              <a:rPr lang="en-US" altLang="zh-CN" sz="3600" b="1" kern="0" dirty="0" err="1">
                <a:solidFill>
                  <a:srgbClr val="FF0000"/>
                </a:solidFill>
                <a:latin typeface="Kaiti SC" charset="-122"/>
                <a:ea typeface="Kaiti SC" charset="-122"/>
                <a:cs typeface="Kaiti SC" charset="-122"/>
              </a:rPr>
              <a:t>zěnmeyàng</a:t>
            </a:r>
            <a:r>
              <a:rPr lang="en-US" altLang="zh-CN" b="1" kern="0" dirty="0">
                <a:solidFill>
                  <a:srgbClr val="FF0000"/>
                </a:solidFill>
                <a:latin typeface="Kaiti SC" charset="-122"/>
                <a:ea typeface="Kaiti SC" charset="-122"/>
                <a:cs typeface="Kaiti SC" charset="-122"/>
              </a:rPr>
              <a:t>   </a:t>
            </a:r>
            <a:r>
              <a:rPr lang="en-US" altLang="ja-JP" sz="3600" kern="0" dirty="0">
                <a:solidFill>
                  <a:srgbClr val="FF0000"/>
                </a:solidFill>
                <a:latin typeface="+mn-lt"/>
              </a:rPr>
              <a:t>How about</a:t>
            </a:r>
            <a:r>
              <a:rPr lang="en-US" altLang="ja-JP" sz="3600" kern="0" dirty="0">
                <a:solidFill>
                  <a:srgbClr val="FF0000"/>
                </a:solidFill>
                <a:latin typeface="+mn-lt"/>
                <a:ea typeface="Kaiti SC" charset="-122"/>
                <a:cs typeface="Kaiti SC" charset="-122"/>
              </a:rPr>
              <a:t>?</a:t>
            </a:r>
            <a:r>
              <a:rPr lang="en-US" altLang="ja-JP" sz="3600" b="1" kern="0" dirty="0">
                <a:solidFill>
                  <a:srgbClr val="FF0000"/>
                </a:solidFill>
                <a:latin typeface="+mn-lt"/>
                <a:ea typeface="Kaiti SC" charset="-122"/>
                <a:cs typeface="Kaiti SC" charset="-122"/>
              </a:rPr>
              <a:t>   </a:t>
            </a:r>
            <a:endParaRPr lang="en-US" altLang="zh-CN" dirty="0">
              <a:solidFill>
                <a:srgbClr val="FF0000"/>
              </a:solidFill>
              <a:ea typeface="宋体" charset="-122"/>
            </a:endParaRPr>
          </a:p>
        </p:txBody>
      </p:sp>
      <p:pic>
        <p:nvPicPr>
          <p:cNvPr id="6" name="Picture 5" descr="C:\Documents and Settings\Administrator\桌面\1-1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076" y="2927056"/>
            <a:ext cx="3120159" cy="312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814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289588" y="1451250"/>
            <a:ext cx="7422977" cy="5109091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600" u="sng" dirty="0">
                <a:solidFill>
                  <a:srgbClr val="005322"/>
                </a:solidFill>
                <a:latin typeface="Calibri" panose="020F0502020204030204" pitchFamily="34" charset="0"/>
                <a:ea typeface="宋体" charset="-122"/>
                <a:cs typeface="Calibri" panose="020F0502020204030204" pitchFamily="34" charset="0"/>
              </a:rPr>
              <a:t>Ask for opinion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zh-CN" sz="2000" dirty="0">
              <a:solidFill>
                <a:srgbClr val="333333"/>
              </a:solidFill>
              <a:latin typeface="Times New Roman" charset="0"/>
              <a:ea typeface="宋体" charset="-122"/>
              <a:cs typeface="Times New Roman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5400" dirty="0">
                <a:solidFill>
                  <a:srgbClr val="33333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Q: </a:t>
            </a:r>
            <a:r>
              <a:rPr lang="zh-CN" altLang="en-US" sz="5400" dirty="0">
                <a:solidFill>
                  <a:srgbClr val="33333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这个大学</a:t>
            </a:r>
            <a:r>
              <a:rPr lang="zh-CN" altLang="en-US" sz="5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怎么样？</a:t>
            </a:r>
            <a:endParaRPr lang="en-US" altLang="zh-CN" sz="5400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>
                <a:solidFill>
                  <a:srgbClr val="005322"/>
                </a:solidFill>
                <a:latin typeface="+mn-lt"/>
                <a:ea typeface="华文楷体" charset="-122"/>
              </a:rPr>
              <a:t>           How about  this university?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>
                <a:solidFill>
                  <a:srgbClr val="005322"/>
                </a:solidFill>
                <a:latin typeface="+mn-lt"/>
                <a:ea typeface="华文楷体" charset="-122"/>
              </a:rPr>
              <a:t>          What do you think of this university?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zh-CN" sz="1200" dirty="0">
              <a:solidFill>
                <a:srgbClr val="005322"/>
              </a:solidFill>
              <a:latin typeface="+mn-lt"/>
              <a:ea typeface="华文楷体" charset="-122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5400" dirty="0">
                <a:solidFill>
                  <a:srgbClr val="33333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A: </a:t>
            </a:r>
            <a:r>
              <a:rPr lang="zh-CN" altLang="en-US" sz="5400" dirty="0">
                <a:solidFill>
                  <a:srgbClr val="33333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这个大学</a:t>
            </a:r>
            <a:r>
              <a:rPr lang="zh-CN" altLang="en-US" sz="5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很好。</a:t>
            </a:r>
            <a:endParaRPr lang="en-US" altLang="zh-CN" sz="5400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5400" dirty="0">
                <a:solidFill>
                  <a:srgbClr val="33333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A: </a:t>
            </a:r>
            <a:r>
              <a:rPr lang="zh-CN" altLang="en-US" sz="5400" dirty="0">
                <a:solidFill>
                  <a:srgbClr val="33333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这个大学</a:t>
            </a:r>
            <a:r>
              <a:rPr lang="zh-CN" altLang="en-US" sz="5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不错。</a:t>
            </a:r>
            <a:endParaRPr lang="en-US" altLang="zh-CN" sz="5400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>
                <a:solidFill>
                  <a:srgbClr val="005322"/>
                </a:solidFill>
                <a:ea typeface="华文楷体" charset="-122"/>
              </a:rPr>
              <a:t>           </a:t>
            </a:r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12089710" cy="1152939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怎么样？</a:t>
            </a:r>
            <a:r>
              <a:rPr lang="zh-CN" altLang="en-US" dirty="0">
                <a:solidFill>
                  <a:srgbClr val="FF0000"/>
                </a:solidFill>
                <a:latin typeface="Times New Roman" charset="0"/>
                <a:ea typeface="华文楷体" charset="-122"/>
                <a:cs typeface="Times New Roman" charset="0"/>
              </a:rPr>
              <a:t> </a:t>
            </a:r>
            <a:r>
              <a:rPr lang="en-US" altLang="zh-CN" sz="3600" b="1" kern="0" dirty="0" err="1">
                <a:solidFill>
                  <a:srgbClr val="FF0000"/>
                </a:solidFill>
                <a:latin typeface="Kaiti SC" charset="-122"/>
                <a:ea typeface="Kaiti SC" charset="-122"/>
                <a:cs typeface="Kaiti SC" charset="-122"/>
              </a:rPr>
              <a:t>zěnmeyàng</a:t>
            </a:r>
            <a:r>
              <a:rPr lang="en-US" altLang="zh-CN" b="1" kern="0" dirty="0">
                <a:solidFill>
                  <a:srgbClr val="FF0000"/>
                </a:solidFill>
                <a:latin typeface="Kaiti SC" charset="-122"/>
                <a:ea typeface="Kaiti SC" charset="-122"/>
                <a:cs typeface="Kaiti SC" charset="-122"/>
              </a:rPr>
              <a:t>   </a:t>
            </a:r>
            <a:r>
              <a:rPr lang="en-US" altLang="ja-JP" sz="3600" kern="0" dirty="0">
                <a:solidFill>
                  <a:srgbClr val="FF0000"/>
                </a:solidFill>
                <a:latin typeface="+mn-lt"/>
              </a:rPr>
              <a:t>How about</a:t>
            </a:r>
            <a:r>
              <a:rPr lang="en-US" altLang="ja-JP" sz="3600" kern="0" dirty="0">
                <a:solidFill>
                  <a:srgbClr val="FF0000"/>
                </a:solidFill>
                <a:latin typeface="+mn-lt"/>
                <a:ea typeface="Kaiti SC" charset="-122"/>
                <a:cs typeface="Kaiti SC" charset="-122"/>
              </a:rPr>
              <a:t>?</a:t>
            </a:r>
            <a:r>
              <a:rPr lang="en-US" altLang="ja-JP" sz="3600" b="1" kern="0" dirty="0">
                <a:solidFill>
                  <a:srgbClr val="FF0000"/>
                </a:solidFill>
                <a:latin typeface="+mn-lt"/>
                <a:ea typeface="Kaiti SC" charset="-122"/>
                <a:cs typeface="Kaiti SC" charset="-122"/>
              </a:rPr>
              <a:t>   </a:t>
            </a:r>
            <a:endParaRPr lang="en-US" altLang="zh-CN" dirty="0">
              <a:solidFill>
                <a:srgbClr val="FF0000"/>
              </a:solidFill>
              <a:ea typeface="宋体" charset="-122"/>
            </a:endParaRPr>
          </a:p>
        </p:txBody>
      </p:sp>
      <p:pic>
        <p:nvPicPr>
          <p:cNvPr id="7" name="Picture 5" descr="D:\Chinese PPT\International Chinese picture\Lesson 3\Berkeley_Campus_Sather_Tow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922" y="4513899"/>
            <a:ext cx="3057248" cy="229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06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矩形 6"/>
          <p:cNvSpPr>
            <a:spLocks noChangeArrowheads="1"/>
          </p:cNvSpPr>
          <p:nvPr/>
        </p:nvSpPr>
        <p:spPr bwMode="auto">
          <a:xfrm>
            <a:off x="475143" y="1969077"/>
            <a:ext cx="1005109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/>
              <a:t>         </a:t>
            </a:r>
            <a:r>
              <a:rPr lang="en-US" sz="2800" dirty="0" err="1">
                <a:solidFill>
                  <a:srgbClr val="006600"/>
                </a:solidFill>
              </a:rPr>
              <a:t>Wǒ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en-US" sz="2800" dirty="0" err="1">
                <a:solidFill>
                  <a:srgbClr val="006600"/>
                </a:solidFill>
              </a:rPr>
              <a:t>bù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en-US" sz="2800" dirty="0" err="1">
                <a:solidFill>
                  <a:srgbClr val="006600"/>
                </a:solidFill>
              </a:rPr>
              <a:t>zhīdào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en-US" sz="2800" dirty="0" err="1">
                <a:solidFill>
                  <a:srgbClr val="006600"/>
                </a:solidFill>
              </a:rPr>
              <a:t>zěnme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en-US" sz="2800" dirty="0" err="1">
                <a:solidFill>
                  <a:srgbClr val="006600"/>
                </a:solidFill>
              </a:rPr>
              <a:t>fùxí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en-US" sz="2800" dirty="0" err="1">
                <a:solidFill>
                  <a:srgbClr val="006600"/>
                </a:solidFill>
              </a:rPr>
              <a:t>zhōngwén</a:t>
            </a:r>
            <a:endParaRPr lang="en-US" altLang="zh-CN" sz="2800" dirty="0">
              <a:solidFill>
                <a:srgbClr val="006600"/>
              </a:solidFill>
              <a:latin typeface="Times New Roman" charset="0"/>
              <a:ea typeface="华文楷体" charset="-122"/>
              <a:cs typeface="Times New Roman" charset="0"/>
            </a:endParaRPr>
          </a:p>
          <a:p>
            <a:pPr eaLnBrk="1" hangingPunct="1"/>
            <a:r>
              <a:rPr lang="en-US" altLang="zh-CN" sz="4800" dirty="0">
                <a:solidFill>
                  <a:srgbClr val="0066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Q: </a:t>
            </a:r>
            <a:r>
              <a:rPr lang="zh-CN" altLang="en-US" sz="4800" dirty="0">
                <a:solidFill>
                  <a:srgbClr val="0066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我不知道</a:t>
            </a:r>
            <a:r>
              <a:rPr lang="zh-CN" altLang="en-US" sz="4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怎么</a:t>
            </a:r>
            <a:r>
              <a:rPr lang="zh-CN" altLang="en-US" sz="4800" dirty="0">
                <a:solidFill>
                  <a:srgbClr val="0066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复习中文</a:t>
            </a:r>
            <a:r>
              <a:rPr lang="en-US" altLang="zh-CN" sz="4800" dirty="0">
                <a:solidFill>
                  <a:srgbClr val="0066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…</a:t>
            </a:r>
          </a:p>
          <a:p>
            <a:pPr eaLnBrk="1" hangingPunct="1"/>
            <a:r>
              <a:rPr lang="en-US" altLang="zh-CN" sz="3200" dirty="0">
                <a:solidFill>
                  <a:srgbClr val="006600"/>
                </a:solidFill>
                <a:latin typeface="Calibri" charset="0"/>
                <a:ea typeface="Calibri" charset="0"/>
                <a:cs typeface="Calibri" charset="0"/>
              </a:rPr>
              <a:t>         (I don</a:t>
            </a:r>
            <a:r>
              <a:rPr lang="uk-UA" altLang="zh-CN" sz="3200" dirty="0">
                <a:solidFill>
                  <a:srgbClr val="006600"/>
                </a:solidFill>
                <a:latin typeface="Calibri" charset="0"/>
                <a:ea typeface="Calibri" charset="0"/>
                <a:cs typeface="Calibri" charset="0"/>
              </a:rPr>
              <a:t>’</a:t>
            </a:r>
            <a:r>
              <a:rPr lang="en-US" altLang="zh-CN" sz="3200" dirty="0">
                <a:solidFill>
                  <a:srgbClr val="006600"/>
                </a:solidFill>
                <a:latin typeface="Calibri" charset="0"/>
                <a:ea typeface="Calibri" charset="0"/>
                <a:cs typeface="Calibri" charset="0"/>
              </a:rPr>
              <a:t>t know how to review Chinese.)</a:t>
            </a:r>
          </a:p>
          <a:p>
            <a:pPr eaLnBrk="1" hangingPunct="1"/>
            <a:endParaRPr lang="en-US" sz="3200" dirty="0">
              <a:solidFill>
                <a:srgbClr val="006600"/>
              </a:solidFill>
            </a:endParaRPr>
          </a:p>
          <a:p>
            <a:pPr eaLnBrk="1" hangingPunct="1"/>
            <a:r>
              <a:rPr lang="en-US" sz="3200" dirty="0">
                <a:solidFill>
                  <a:srgbClr val="006600"/>
                </a:solidFill>
              </a:rPr>
              <a:t>        </a:t>
            </a:r>
            <a:r>
              <a:rPr lang="en-US" sz="2800" dirty="0" err="1">
                <a:solidFill>
                  <a:srgbClr val="006600"/>
                </a:solidFill>
              </a:rPr>
              <a:t>Xiǎo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en-US" sz="2800" dirty="0" err="1">
                <a:solidFill>
                  <a:srgbClr val="006600"/>
                </a:solidFill>
              </a:rPr>
              <a:t>zhāng</a:t>
            </a:r>
            <a:r>
              <a:rPr lang="en-US" sz="2800" dirty="0">
                <a:solidFill>
                  <a:srgbClr val="006600"/>
                </a:solidFill>
              </a:rPr>
              <a:t>,      </a:t>
            </a:r>
            <a:r>
              <a:rPr lang="en-US" sz="3200" dirty="0" err="1">
                <a:solidFill>
                  <a:srgbClr val="006600"/>
                </a:solidFill>
              </a:rPr>
              <a:t>nǐ</a:t>
            </a:r>
            <a:r>
              <a:rPr lang="en-US" sz="3200" dirty="0">
                <a:solidFill>
                  <a:srgbClr val="006600"/>
                </a:solidFill>
              </a:rPr>
              <a:t> </a:t>
            </a:r>
            <a:r>
              <a:rPr lang="en-US" sz="3200" dirty="0" err="1">
                <a:solidFill>
                  <a:srgbClr val="006600"/>
                </a:solidFill>
              </a:rPr>
              <a:t>zěnme</a:t>
            </a:r>
            <a:r>
              <a:rPr lang="en-US" sz="3200" dirty="0">
                <a:solidFill>
                  <a:srgbClr val="006600"/>
                </a:solidFill>
              </a:rPr>
              <a:t> </a:t>
            </a:r>
            <a:r>
              <a:rPr lang="en-US" sz="3200" dirty="0" err="1">
                <a:solidFill>
                  <a:srgbClr val="006600"/>
                </a:solidFill>
              </a:rPr>
              <a:t>fùxí</a:t>
            </a:r>
            <a:endParaRPr lang="en-US" altLang="zh-CN" sz="3200" dirty="0">
              <a:solidFill>
                <a:srgbClr val="006600"/>
              </a:solidFill>
              <a:latin typeface="Times New Roman" charset="0"/>
              <a:ea typeface="华文楷体" charset="-122"/>
              <a:cs typeface="Times New Roman" charset="0"/>
            </a:endParaRPr>
          </a:p>
          <a:p>
            <a:pPr eaLnBrk="1" hangingPunct="1"/>
            <a:r>
              <a:rPr lang="en-US" altLang="zh-CN" sz="4800" dirty="0">
                <a:solidFill>
                  <a:srgbClr val="0066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   </a:t>
            </a:r>
            <a:r>
              <a:rPr lang="zh-CN" altLang="x-none" sz="4800" dirty="0">
                <a:solidFill>
                  <a:srgbClr val="0066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小张，</a:t>
            </a:r>
            <a:r>
              <a:rPr lang="en-US" altLang="zh-CN" sz="4800" dirty="0">
                <a:solidFill>
                  <a:srgbClr val="0066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  </a:t>
            </a:r>
            <a:r>
              <a:rPr lang="zh-CN" altLang="x-none" sz="4800" dirty="0">
                <a:solidFill>
                  <a:srgbClr val="0066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你</a:t>
            </a:r>
            <a:r>
              <a:rPr lang="zh-CN" altLang="x-none" sz="4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怎么</a:t>
            </a:r>
            <a:r>
              <a:rPr lang="zh-CN" altLang="x-none" sz="4800" dirty="0">
                <a:solidFill>
                  <a:srgbClr val="0066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复习？</a:t>
            </a:r>
            <a:endParaRPr lang="en-US" altLang="zh-CN" sz="4800" dirty="0">
              <a:solidFill>
                <a:srgbClr val="006600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charset="0"/>
            </a:endParaRPr>
          </a:p>
          <a:p>
            <a:pPr lvl="0" eaLnBrk="1" hangingPunct="1"/>
            <a:r>
              <a:rPr lang="en-US" altLang="zh-CN" sz="3200" dirty="0">
                <a:solidFill>
                  <a:srgbClr val="006600"/>
                </a:solidFill>
                <a:latin typeface="Calibri" charset="0"/>
                <a:ea typeface="Calibri" charset="0"/>
                <a:cs typeface="Calibri" charset="0"/>
              </a:rPr>
              <a:t>          (</a:t>
            </a:r>
            <a:r>
              <a:rPr lang="en-US" altLang="zh-CN" sz="3200" dirty="0" err="1">
                <a:solidFill>
                  <a:srgbClr val="006600"/>
                </a:solidFill>
                <a:latin typeface="Calibri" charset="0"/>
                <a:ea typeface="Calibri" charset="0"/>
                <a:cs typeface="Calibri" charset="0"/>
              </a:rPr>
              <a:t>Xiǎo</a:t>
            </a:r>
            <a:r>
              <a:rPr lang="en-US" altLang="zh-CN" sz="3200" dirty="0">
                <a:solidFill>
                  <a:srgbClr val="0066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200" dirty="0" err="1">
                <a:solidFill>
                  <a:srgbClr val="006600"/>
                </a:solidFill>
                <a:latin typeface="Calibri" charset="0"/>
                <a:ea typeface="Calibri" charset="0"/>
                <a:cs typeface="Calibri" charset="0"/>
              </a:rPr>
              <a:t>Zhāng</a:t>
            </a:r>
            <a:r>
              <a:rPr lang="en-US" altLang="zh-CN" sz="3200" dirty="0">
                <a:solidFill>
                  <a:srgbClr val="006600"/>
                </a:solidFill>
                <a:latin typeface="Calibri" charset="0"/>
                <a:ea typeface="Calibri" charset="0"/>
                <a:cs typeface="Calibri" charset="0"/>
              </a:rPr>
              <a:t>,    how do you review?)</a:t>
            </a:r>
          </a:p>
          <a:p>
            <a:pPr eaLnBrk="1" hangingPunct="1"/>
            <a:endParaRPr lang="zh-CN" altLang="en-US" sz="4800" dirty="0">
              <a:solidFill>
                <a:srgbClr val="000000"/>
              </a:solidFill>
              <a:latin typeface="Times New Roman" charset="0"/>
              <a:ea typeface="华文楷体" charset="-122"/>
              <a:cs typeface="Times New Roman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46777D3-19A9-964C-A244-85B6D62ABCA6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0" y="15195"/>
            <a:ext cx="12192000" cy="981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zh-CN" altLang="en-US" sz="4400" kern="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怎么</a:t>
            </a:r>
            <a:r>
              <a:rPr lang="en-US" altLang="zh-CN" sz="4400" b="1" kern="0" dirty="0">
                <a:solidFill>
                  <a:srgbClr val="FF0000"/>
                </a:solidFill>
                <a:latin typeface="Kaiti TC" charset="-120"/>
                <a:ea typeface="Kaiti TC" charset="-120"/>
                <a:cs typeface="Kaiti TC" charset="-120"/>
              </a:rPr>
              <a:t> </a:t>
            </a:r>
            <a:r>
              <a:rPr lang="en-US" altLang="zh-CN" kern="0" dirty="0" err="1">
                <a:solidFill>
                  <a:srgbClr val="FF0000"/>
                </a:solidFill>
                <a:latin typeface="+mn-lt"/>
                <a:ea typeface="Kaiti TC" charset="-120"/>
                <a:cs typeface="Kaiti TC" charset="-120"/>
              </a:rPr>
              <a:t>zěnme</a:t>
            </a:r>
            <a:r>
              <a:rPr lang="en-US" altLang="zh-CN" kern="0" dirty="0">
                <a:solidFill>
                  <a:srgbClr val="FF0000"/>
                </a:solidFill>
                <a:latin typeface="+mn-lt"/>
                <a:ea typeface="Kaiti TC" charset="-120"/>
                <a:cs typeface="Kaiti TC" charset="-120"/>
              </a:rPr>
              <a:t>  (how to </a:t>
            </a:r>
            <a:r>
              <a:rPr lang="is-IS" altLang="zh-CN" kern="0" dirty="0">
                <a:solidFill>
                  <a:srgbClr val="FF0000"/>
                </a:solidFill>
                <a:latin typeface="+mn-lt"/>
                <a:ea typeface="Kaiti TC" charset="-120"/>
                <a:cs typeface="Kaiti TC" charset="-120"/>
              </a:rPr>
              <a:t>…) </a:t>
            </a:r>
            <a:r>
              <a:rPr lang="is-IS" altLang="zh-CN" b="1" kern="0" dirty="0">
                <a:solidFill>
                  <a:srgbClr val="0070C0"/>
                </a:solidFill>
                <a:latin typeface="Kaiti TC" charset="-120"/>
                <a:ea typeface="Kaiti TC" charset="-120"/>
                <a:cs typeface="Kaiti TC" charset="-120"/>
              </a:rPr>
              <a:t>/</a:t>
            </a:r>
            <a:r>
              <a:rPr lang="is-IS" altLang="zh-CN" b="1" kern="0" dirty="0">
                <a:solidFill>
                  <a:srgbClr val="FF0000"/>
                </a:solidFill>
                <a:latin typeface="Kaiti TC" charset="-120"/>
                <a:ea typeface="Kaiti TC" charset="-120"/>
                <a:cs typeface="Kaiti TC" charset="-120"/>
              </a:rPr>
              <a:t> </a:t>
            </a:r>
            <a:r>
              <a:rPr lang="zh-CN" altLang="en-US" sz="4400" kern="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怎么样</a:t>
            </a:r>
            <a:r>
              <a:rPr lang="en-US" altLang="zh-CN" sz="5400" b="1" kern="0" dirty="0">
                <a:solidFill>
                  <a:srgbClr val="FF0000"/>
                </a:solidFill>
                <a:latin typeface="Kaiti TC" charset="-120"/>
                <a:ea typeface="Kaiti TC" charset="-120"/>
                <a:cs typeface="Kaiti TC" charset="-120"/>
              </a:rPr>
              <a:t> </a:t>
            </a:r>
            <a:r>
              <a:rPr lang="en-US" altLang="zh-CN" kern="0" dirty="0" err="1">
                <a:solidFill>
                  <a:srgbClr val="FF0000"/>
                </a:solidFill>
                <a:latin typeface="+mn-lt"/>
                <a:ea typeface="Kaiti TC" charset="-120"/>
                <a:cs typeface="Kaiti TC" charset="-120"/>
              </a:rPr>
              <a:t>zěnmeyàng</a:t>
            </a:r>
            <a:r>
              <a:rPr lang="en-US" altLang="zh-CN" kern="0" dirty="0">
                <a:solidFill>
                  <a:srgbClr val="FF0000"/>
                </a:solidFill>
                <a:latin typeface="+mn-lt"/>
                <a:ea typeface="Kaiti TC" charset="-120"/>
                <a:cs typeface="Kaiti TC" charset="-120"/>
              </a:rPr>
              <a:t>  (how</a:t>
            </a:r>
            <a:r>
              <a:rPr lang="zh-CN" altLang="en-US" kern="0" dirty="0">
                <a:solidFill>
                  <a:srgbClr val="FF0000"/>
                </a:solidFill>
                <a:latin typeface="+mn-lt"/>
                <a:ea typeface="Kaiti TC" charset="-120"/>
                <a:cs typeface="Kaiti TC" charset="-120"/>
              </a:rPr>
              <a:t> </a:t>
            </a:r>
            <a:r>
              <a:rPr lang="en-US" altLang="zh-CN" kern="0" dirty="0">
                <a:solidFill>
                  <a:srgbClr val="FF0000"/>
                </a:solidFill>
                <a:latin typeface="+mn-lt"/>
                <a:ea typeface="Kaiti TC" charset="-120"/>
                <a:cs typeface="Kaiti TC" charset="-120"/>
              </a:rPr>
              <a:t>about</a:t>
            </a:r>
            <a:r>
              <a:rPr lang="is-IS" altLang="zh-CN" kern="0" dirty="0">
                <a:solidFill>
                  <a:srgbClr val="FF0000"/>
                </a:solidFill>
                <a:latin typeface="+mn-lt"/>
                <a:ea typeface="Kaiti TC" charset="-120"/>
                <a:cs typeface="Kaiti TC" charset="-120"/>
              </a:rPr>
              <a:t>)</a:t>
            </a:r>
            <a:endParaRPr lang="en-US" altLang="zh-CN" kern="0" dirty="0">
              <a:solidFill>
                <a:srgbClr val="FF0000"/>
              </a:solidFill>
              <a:latin typeface="+mn-lt"/>
              <a:ea typeface="Kaiti TC" charset="-120"/>
              <a:cs typeface="Kaiti TC" charset="-12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0819D9-F6D7-154D-90B9-4847F70C77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854" y="103341"/>
            <a:ext cx="801233" cy="801233"/>
          </a:xfrm>
          <a:prstGeom prst="rect">
            <a:avLst/>
          </a:prstGeom>
        </p:spPr>
      </p:pic>
      <p:sp>
        <p:nvSpPr>
          <p:cNvPr id="9" name="矩形 3">
            <a:extLst>
              <a:ext uri="{FF2B5EF4-FFF2-40B4-BE49-F238E27FC236}">
                <a16:creationId xmlns:a16="http://schemas.microsoft.com/office/drawing/2014/main" id="{DDFBFDD6-2011-DE40-A21C-1015C0A98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96270"/>
            <a:ext cx="39469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CN" sz="3200" u="sng" dirty="0">
                <a:solidFill>
                  <a:srgbClr val="006600"/>
                </a:solidFill>
                <a:latin typeface="+mn-lt"/>
                <a:ea typeface="华文楷体" charset="-122"/>
              </a:rPr>
              <a:t>How to do something</a:t>
            </a:r>
            <a:r>
              <a:rPr lang="en-US" altLang="zh-CN" sz="3200" dirty="0">
                <a:solidFill>
                  <a:srgbClr val="006600"/>
                </a:solidFill>
                <a:latin typeface="Times New Roman" charset="0"/>
                <a:ea typeface="华文楷体" charset="-122"/>
              </a:rPr>
              <a:t>:</a:t>
            </a:r>
            <a:endParaRPr lang="zh-CN" altLang="en-US" sz="3200" dirty="0">
              <a:solidFill>
                <a:srgbClr val="006600"/>
              </a:solidFill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5253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矩形 3"/>
          <p:cNvSpPr>
            <a:spLocks noChangeArrowheads="1"/>
          </p:cNvSpPr>
          <p:nvPr/>
        </p:nvSpPr>
        <p:spPr bwMode="auto">
          <a:xfrm>
            <a:off x="0" y="996270"/>
            <a:ext cx="39469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CN" sz="3200" u="sng" dirty="0">
                <a:solidFill>
                  <a:srgbClr val="006600"/>
                </a:solidFill>
                <a:latin typeface="+mn-lt"/>
                <a:ea typeface="华文楷体" charset="-122"/>
              </a:rPr>
              <a:t>How to do something</a:t>
            </a:r>
            <a:r>
              <a:rPr lang="en-US" altLang="zh-CN" sz="3200" dirty="0">
                <a:solidFill>
                  <a:srgbClr val="006600"/>
                </a:solidFill>
                <a:latin typeface="Times New Roman" charset="0"/>
                <a:ea typeface="华文楷体" charset="-122"/>
              </a:rPr>
              <a:t>:</a:t>
            </a:r>
            <a:endParaRPr lang="zh-CN" altLang="en-US" sz="3200" dirty="0">
              <a:solidFill>
                <a:srgbClr val="006600"/>
              </a:solidFill>
              <a:ea typeface="宋体" charset="-122"/>
            </a:endParaRPr>
          </a:p>
        </p:txBody>
      </p:sp>
      <p:sp>
        <p:nvSpPr>
          <p:cNvPr id="15364" name="矩形 4"/>
          <p:cNvSpPr>
            <a:spLocks noChangeArrowheads="1"/>
          </p:cNvSpPr>
          <p:nvPr/>
        </p:nvSpPr>
        <p:spPr bwMode="auto">
          <a:xfrm>
            <a:off x="170343" y="1723932"/>
            <a:ext cx="11156876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/>
              <a:t>        </a:t>
            </a:r>
            <a:r>
              <a:rPr lang="en-US" sz="2800" dirty="0" err="1">
                <a:solidFill>
                  <a:srgbClr val="005322"/>
                </a:solidFill>
              </a:rPr>
              <a:t>Nǐ</a:t>
            </a:r>
            <a:r>
              <a:rPr lang="en-US" sz="2800" dirty="0">
                <a:solidFill>
                  <a:srgbClr val="005322"/>
                </a:solidFill>
              </a:rPr>
              <a:t> </a:t>
            </a:r>
            <a:r>
              <a:rPr lang="en-US" sz="2800" dirty="0" err="1">
                <a:solidFill>
                  <a:srgbClr val="005322"/>
                </a:solidFill>
              </a:rPr>
              <a:t>jiào</a:t>
            </a:r>
            <a:r>
              <a:rPr lang="en-US" sz="2800" dirty="0">
                <a:solidFill>
                  <a:srgbClr val="005322"/>
                </a:solidFill>
              </a:rPr>
              <a:t> </a:t>
            </a:r>
            <a:r>
              <a:rPr lang="en-US" sz="2800" dirty="0" err="1">
                <a:solidFill>
                  <a:srgbClr val="005322"/>
                </a:solidFill>
              </a:rPr>
              <a:t>wǒ</a:t>
            </a:r>
            <a:r>
              <a:rPr lang="en-US" sz="2800" dirty="0">
                <a:solidFill>
                  <a:srgbClr val="005322"/>
                </a:solidFill>
              </a:rPr>
              <a:t> </a:t>
            </a:r>
            <a:r>
              <a:rPr lang="en-US" sz="2800" dirty="0" err="1">
                <a:solidFill>
                  <a:srgbClr val="005322"/>
                </a:solidFill>
              </a:rPr>
              <a:t>zěnme</a:t>
            </a:r>
            <a:r>
              <a:rPr lang="en-US" sz="2800" dirty="0">
                <a:solidFill>
                  <a:srgbClr val="005322"/>
                </a:solidFill>
              </a:rPr>
              <a:t> </a:t>
            </a:r>
            <a:r>
              <a:rPr lang="en-US" sz="2800" dirty="0" err="1">
                <a:solidFill>
                  <a:srgbClr val="005322"/>
                </a:solidFill>
              </a:rPr>
              <a:t>xiě</a:t>
            </a:r>
            <a:r>
              <a:rPr lang="en-US" sz="2800" dirty="0">
                <a:solidFill>
                  <a:srgbClr val="005322"/>
                </a:solidFill>
              </a:rPr>
              <a:t> </a:t>
            </a:r>
            <a:r>
              <a:rPr lang="en-US" sz="2800" dirty="0" err="1">
                <a:solidFill>
                  <a:srgbClr val="005322"/>
                </a:solidFill>
              </a:rPr>
              <a:t>nǐ</a:t>
            </a:r>
            <a:r>
              <a:rPr lang="en-US" sz="2800" dirty="0">
                <a:solidFill>
                  <a:srgbClr val="005322"/>
                </a:solidFill>
              </a:rPr>
              <a:t> de </a:t>
            </a:r>
            <a:r>
              <a:rPr lang="en-US" sz="2800" dirty="0" err="1">
                <a:solidFill>
                  <a:srgbClr val="005322"/>
                </a:solidFill>
              </a:rPr>
              <a:t>zhōngwén</a:t>
            </a:r>
            <a:r>
              <a:rPr lang="en-US" sz="2800" dirty="0">
                <a:solidFill>
                  <a:srgbClr val="005322"/>
                </a:solidFill>
              </a:rPr>
              <a:t> </a:t>
            </a:r>
            <a:r>
              <a:rPr lang="en-US" sz="2800" dirty="0" err="1">
                <a:solidFill>
                  <a:srgbClr val="005322"/>
                </a:solidFill>
              </a:rPr>
              <a:t>míngzì</a:t>
            </a:r>
            <a:r>
              <a:rPr lang="en-US" sz="2800" dirty="0">
                <a:solidFill>
                  <a:srgbClr val="005322"/>
                </a:solidFill>
              </a:rPr>
              <a:t>       </a:t>
            </a:r>
            <a:r>
              <a:rPr lang="en-US" sz="2800" dirty="0" err="1">
                <a:solidFill>
                  <a:srgbClr val="005322"/>
                </a:solidFill>
              </a:rPr>
              <a:t>hǎo</a:t>
            </a:r>
            <a:r>
              <a:rPr lang="en-US" sz="2800" dirty="0">
                <a:solidFill>
                  <a:srgbClr val="005322"/>
                </a:solidFill>
              </a:rPr>
              <a:t> ma?</a:t>
            </a:r>
            <a:endParaRPr lang="en-US" altLang="zh-CN" sz="4000" dirty="0">
              <a:solidFill>
                <a:srgbClr val="005322"/>
              </a:solidFill>
              <a:latin typeface="Times New Roman" charset="0"/>
              <a:ea typeface="华文楷体" charset="-122"/>
              <a:cs typeface="Times New Roman" charset="0"/>
            </a:endParaRPr>
          </a:p>
          <a:p>
            <a:pPr eaLnBrk="1" hangingPunct="1"/>
            <a:r>
              <a:rPr lang="en-US" altLang="zh-CN" sz="4800" dirty="0">
                <a:solidFill>
                  <a:srgbClr val="005322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Q:</a:t>
            </a:r>
            <a:r>
              <a:rPr lang="zh-CN" altLang="x-none" sz="4800" dirty="0">
                <a:solidFill>
                  <a:srgbClr val="005322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你教我</a:t>
            </a:r>
            <a:r>
              <a:rPr lang="zh-CN" altLang="x-none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怎么</a:t>
            </a:r>
            <a:r>
              <a:rPr lang="zh-CN" altLang="x-none" sz="4800" dirty="0">
                <a:solidFill>
                  <a:srgbClr val="005322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写你的中文名字</a:t>
            </a:r>
            <a:r>
              <a:rPr lang="en-US" altLang="zh-CN" sz="4800" dirty="0">
                <a:solidFill>
                  <a:srgbClr val="005322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, </a:t>
            </a:r>
            <a:r>
              <a:rPr lang="zh-CN" altLang="x-none" sz="4800" dirty="0">
                <a:solidFill>
                  <a:srgbClr val="005322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好吗？</a:t>
            </a:r>
            <a:endParaRPr lang="en-US" altLang="zh-CN" sz="4800" dirty="0">
              <a:solidFill>
                <a:srgbClr val="005322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charset="0"/>
            </a:endParaRPr>
          </a:p>
          <a:p>
            <a:pPr eaLnBrk="1" hangingPunct="1"/>
            <a:r>
              <a:rPr lang="en-US" altLang="zh-CN" sz="3200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You teach me how to write your Chinese name, OK?</a:t>
            </a:r>
          </a:p>
          <a:p>
            <a:pPr eaLnBrk="1" hangingPunct="1"/>
            <a:endParaRPr lang="en-US" altLang="zh-CN" sz="3200" dirty="0">
              <a:solidFill>
                <a:srgbClr val="00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en-US" altLang="zh-CN" sz="1600" dirty="0">
              <a:solidFill>
                <a:srgbClr val="000000"/>
              </a:solidFill>
              <a:latin typeface="Times New Roman" charset="0"/>
              <a:ea typeface="华文楷体" charset="-122"/>
              <a:cs typeface="Times New Roman" charset="0"/>
            </a:endParaRPr>
          </a:p>
          <a:p>
            <a:pPr lvl="0" eaLnBrk="1" hangingPunct="1"/>
            <a:r>
              <a:rPr lang="en-US" sz="2800" dirty="0">
                <a:solidFill>
                  <a:srgbClr val="005322"/>
                </a:solidFill>
                <a:latin typeface="Calibri" panose="020F0502020204030204"/>
              </a:rPr>
              <a:t>          </a:t>
            </a:r>
            <a:r>
              <a:rPr lang="en-US" sz="2800" dirty="0" err="1">
                <a:solidFill>
                  <a:srgbClr val="005322"/>
                </a:solidFill>
                <a:latin typeface="Calibri" panose="020F0502020204030204"/>
              </a:rPr>
              <a:t>Māmā</a:t>
            </a:r>
            <a:r>
              <a:rPr lang="en-US" sz="2800" dirty="0">
                <a:solidFill>
                  <a:srgbClr val="005322"/>
                </a:solidFill>
                <a:latin typeface="Calibri" panose="020F0502020204030204"/>
              </a:rPr>
              <a:t>,          </a:t>
            </a:r>
            <a:r>
              <a:rPr lang="en-US" sz="2800" dirty="0" err="1">
                <a:solidFill>
                  <a:srgbClr val="005322"/>
                </a:solidFill>
                <a:latin typeface="Calibri" panose="020F0502020204030204"/>
              </a:rPr>
              <a:t>nín</a:t>
            </a:r>
            <a:r>
              <a:rPr lang="en-US" sz="2800" dirty="0">
                <a:solidFill>
                  <a:srgbClr val="005322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srgbClr val="005322"/>
                </a:solidFill>
                <a:latin typeface="Calibri" panose="020F0502020204030204"/>
              </a:rPr>
              <a:t>jiào</a:t>
            </a:r>
            <a:r>
              <a:rPr lang="en-US" sz="2800" dirty="0">
                <a:solidFill>
                  <a:srgbClr val="005322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srgbClr val="005322"/>
                </a:solidFill>
                <a:latin typeface="Calibri" panose="020F0502020204030204"/>
              </a:rPr>
              <a:t>wǒ</a:t>
            </a:r>
            <a:r>
              <a:rPr lang="en-US" sz="2800" dirty="0">
                <a:solidFill>
                  <a:srgbClr val="005322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srgbClr val="005322"/>
                </a:solidFill>
                <a:latin typeface="Calibri" panose="020F0502020204030204"/>
              </a:rPr>
              <a:t>zěnme</a:t>
            </a:r>
            <a:r>
              <a:rPr lang="en-US" sz="2800" dirty="0">
                <a:solidFill>
                  <a:srgbClr val="005322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srgbClr val="005322"/>
                </a:solidFill>
                <a:latin typeface="Calibri" panose="020F0502020204030204"/>
              </a:rPr>
              <a:t>zuò</a:t>
            </a:r>
            <a:r>
              <a:rPr lang="en-US" sz="2800" dirty="0">
                <a:solidFill>
                  <a:srgbClr val="005322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srgbClr val="005322"/>
                </a:solidFill>
                <a:latin typeface="Calibri" panose="020F0502020204030204"/>
              </a:rPr>
              <a:t>fàn</a:t>
            </a:r>
            <a:r>
              <a:rPr lang="en-US" sz="2800" dirty="0">
                <a:solidFill>
                  <a:srgbClr val="005322"/>
                </a:solidFill>
                <a:latin typeface="Calibri" panose="020F0502020204030204"/>
              </a:rPr>
              <a:t>,           </a:t>
            </a:r>
            <a:r>
              <a:rPr lang="en-US" sz="2800" dirty="0" err="1">
                <a:solidFill>
                  <a:srgbClr val="005322"/>
                </a:solidFill>
                <a:latin typeface="Calibri" panose="020F0502020204030204"/>
              </a:rPr>
              <a:t>hǎo</a:t>
            </a:r>
            <a:r>
              <a:rPr lang="en-US" sz="2800" dirty="0">
                <a:solidFill>
                  <a:srgbClr val="005322"/>
                </a:solidFill>
                <a:latin typeface="Calibri" panose="020F0502020204030204"/>
              </a:rPr>
              <a:t> ma?</a:t>
            </a:r>
            <a:endParaRPr lang="en-US" sz="2800" dirty="0">
              <a:solidFill>
                <a:srgbClr val="005322"/>
              </a:solidFill>
              <a:latin typeface="Times New Roman" charset="0"/>
              <a:ea typeface="华文楷体" charset="-122"/>
              <a:cs typeface="Times New Roman" charset="0"/>
            </a:endParaRPr>
          </a:p>
          <a:p>
            <a:pPr lvl="0" eaLnBrk="1" hangingPunct="1"/>
            <a:r>
              <a:rPr lang="en-US" altLang="zh-CN" sz="4800" dirty="0">
                <a:solidFill>
                  <a:srgbClr val="005322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Q:</a:t>
            </a:r>
            <a:r>
              <a:rPr lang="zh-CN" altLang="x-none" sz="4800" dirty="0">
                <a:solidFill>
                  <a:srgbClr val="005322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妈妈，您教我</a:t>
            </a:r>
            <a:r>
              <a:rPr lang="zh-CN" altLang="x-none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怎么</a:t>
            </a:r>
            <a:r>
              <a:rPr lang="zh-CN" altLang="x-none" sz="4800" dirty="0">
                <a:solidFill>
                  <a:srgbClr val="005322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做饭，好吗？</a:t>
            </a:r>
            <a:endParaRPr lang="en-US" altLang="zh-CN" sz="4800" dirty="0">
              <a:solidFill>
                <a:srgbClr val="005322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charset="0"/>
            </a:endParaRPr>
          </a:p>
          <a:p>
            <a:pPr lvl="0" eaLnBrk="1" hangingPunct="1"/>
            <a:r>
              <a:rPr lang="en-US" altLang="zh-CN" sz="3200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Mom,      (please) you teach me how to cook,   OK?</a:t>
            </a:r>
            <a:endParaRPr lang="en-US" altLang="zh-CN" sz="4800" dirty="0">
              <a:solidFill>
                <a:srgbClr val="005322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charset="0"/>
            </a:endParaRPr>
          </a:p>
          <a:p>
            <a:pPr lvl="0" eaLnBrk="1" hangingPunct="1"/>
            <a:r>
              <a:rPr lang="en-US" altLang="zh-CN" sz="4800" dirty="0">
                <a:solidFill>
                  <a:srgbClr val="005322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  ____, </a:t>
            </a:r>
            <a:r>
              <a:rPr lang="zh-CN" altLang="x-none" sz="4800" dirty="0">
                <a:solidFill>
                  <a:srgbClr val="005322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你教我</a:t>
            </a:r>
            <a:r>
              <a:rPr lang="zh-CN" altLang="x-none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怎么</a:t>
            </a:r>
            <a:r>
              <a:rPr lang="zh-CN" altLang="en-US" sz="4800" dirty="0">
                <a:solidFill>
                  <a:srgbClr val="005322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打球，</a:t>
            </a:r>
            <a:r>
              <a:rPr lang="zh-CN" altLang="x-none" sz="4800" dirty="0">
                <a:solidFill>
                  <a:srgbClr val="005322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好吗</a:t>
            </a:r>
            <a:r>
              <a:rPr lang="zh-CN" altLang="x-none" sz="4800" dirty="0" smtClean="0">
                <a:solidFill>
                  <a:srgbClr val="005322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？</a:t>
            </a:r>
            <a:endParaRPr lang="zh-CN" altLang="en-US" sz="4800" dirty="0">
              <a:solidFill>
                <a:srgbClr val="005322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0" y="15195"/>
            <a:ext cx="12192000" cy="981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zh-CN" altLang="en-US" sz="5400" kern="0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怎么</a:t>
            </a:r>
            <a:r>
              <a:rPr lang="en-US" altLang="zh-CN" sz="4400" b="1" kern="0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</a:t>
            </a:r>
            <a:r>
              <a:rPr lang="en-US" altLang="zh-CN" kern="0" dirty="0" err="1">
                <a:solidFill>
                  <a:schemeClr val="tx1"/>
                </a:solidFill>
                <a:latin typeface="+mn-lt"/>
                <a:ea typeface="Kaiti TC" charset="-120"/>
                <a:cs typeface="Kaiti TC" charset="-120"/>
              </a:rPr>
              <a:t>zěnme</a:t>
            </a:r>
            <a:r>
              <a:rPr lang="en-US" altLang="zh-CN" kern="0" dirty="0">
                <a:solidFill>
                  <a:schemeClr val="tx1"/>
                </a:solidFill>
                <a:latin typeface="+mn-lt"/>
                <a:ea typeface="Kaiti TC" charset="-120"/>
                <a:cs typeface="Kaiti TC" charset="-120"/>
              </a:rPr>
              <a:t> 	 (how to </a:t>
            </a:r>
            <a:r>
              <a:rPr lang="is-IS" altLang="zh-CN" kern="0" dirty="0">
                <a:solidFill>
                  <a:schemeClr val="tx1"/>
                </a:solidFill>
                <a:latin typeface="+mn-lt"/>
                <a:ea typeface="Kaiti TC" charset="-120"/>
                <a:cs typeface="Kaiti TC" charset="-120"/>
              </a:rPr>
              <a:t>…) </a:t>
            </a:r>
            <a:r>
              <a:rPr lang="is-IS" altLang="zh-CN" kern="0" dirty="0">
                <a:solidFill>
                  <a:srgbClr val="FF0000"/>
                </a:solidFill>
                <a:latin typeface="+mn-lt"/>
                <a:ea typeface="Kaiti TC" charset="-120"/>
                <a:cs typeface="Kaiti TC" charset="-120"/>
              </a:rPr>
              <a:t>	</a:t>
            </a:r>
            <a:r>
              <a:rPr lang="en-US" altLang="zh-CN" dirty="0">
                <a:solidFill>
                  <a:prstClr val="black"/>
                </a:solidFill>
                <a:latin typeface="Calibri" panose="020F0502020204030204"/>
                <a:ea typeface="Kaiti SC" charset="-122"/>
                <a:cs typeface="Kaiti SC" charset="-122"/>
              </a:rPr>
              <a:t>Interrogative Pronoun</a:t>
            </a:r>
            <a:endParaRPr lang="en-US" altLang="zh-CN" kern="0" dirty="0">
              <a:solidFill>
                <a:srgbClr val="FF0000"/>
              </a:solidFill>
              <a:latin typeface="+mn-lt"/>
              <a:ea typeface="Kaiti TC" charset="-120"/>
              <a:cs typeface="Kaiti TC" charset="-12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854" y="103341"/>
            <a:ext cx="801233" cy="80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30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矩形 5"/>
          <p:cNvSpPr>
            <a:spLocks noChangeArrowheads="1"/>
          </p:cNvSpPr>
          <p:nvPr/>
        </p:nvSpPr>
        <p:spPr bwMode="auto">
          <a:xfrm>
            <a:off x="462988" y="1557146"/>
            <a:ext cx="11729012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eaLnBrk="1" hangingPunct="1"/>
            <a:r>
              <a:rPr lang="zh-CN" altLang="x-none" sz="4000" dirty="0">
                <a:solidFill>
                  <a:srgbClr val="0066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你</a:t>
            </a:r>
            <a:r>
              <a:rPr lang="zh-CN" altLang="x-none" sz="4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怎么</a:t>
            </a:r>
            <a:r>
              <a:rPr lang="zh-CN" altLang="x-none" sz="4000" dirty="0">
                <a:solidFill>
                  <a:srgbClr val="0066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知道我的名字</a:t>
            </a:r>
            <a:r>
              <a:rPr lang="en-US" altLang="zh-CN" sz="4000" dirty="0">
                <a:solidFill>
                  <a:srgbClr val="0066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!   </a:t>
            </a:r>
          </a:p>
          <a:p>
            <a:pPr lvl="0" eaLnBrk="1" hangingPunct="1"/>
            <a:r>
              <a:rPr lang="en-US" altLang="zh-CN" sz="2800" dirty="0">
                <a:solidFill>
                  <a:srgbClr val="00660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How come you know my name!</a:t>
            </a:r>
            <a:endParaRPr lang="en-US" sz="2800" dirty="0">
              <a:solidFill>
                <a:srgbClr val="006600"/>
              </a:solidFill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eaLnBrk="1" hangingPunct="1"/>
            <a:endParaRPr lang="en-US" sz="4000" dirty="0">
              <a:solidFill>
                <a:srgbClr val="006600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charset="0"/>
            </a:endParaRPr>
          </a:p>
          <a:p>
            <a:pPr eaLnBrk="1" hangingPunct="1"/>
            <a:r>
              <a:rPr lang="zh-CN" altLang="x-none" sz="4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怎么</a:t>
            </a:r>
            <a:r>
              <a:rPr lang="zh-CN" altLang="x-none" sz="4000" dirty="0">
                <a:solidFill>
                  <a:srgbClr val="0066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小李没来上课</a:t>
            </a:r>
            <a:r>
              <a:rPr lang="en-US" altLang="zh-CN" sz="4000" dirty="0">
                <a:solidFill>
                  <a:srgbClr val="0066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?   </a:t>
            </a:r>
          </a:p>
          <a:p>
            <a:pPr eaLnBrk="1" hangingPunct="1"/>
            <a:r>
              <a:rPr lang="en-US" altLang="zh-CN" sz="2800" dirty="0">
                <a:solidFill>
                  <a:srgbClr val="00660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Little Li didn’t come to the class, how come?</a:t>
            </a:r>
          </a:p>
          <a:p>
            <a:pPr eaLnBrk="1" hangingPunct="1"/>
            <a:endParaRPr lang="en-US" altLang="zh-CN" sz="2800" dirty="0" smtClean="0">
              <a:solidFill>
                <a:srgbClr val="000000"/>
              </a:solidFill>
              <a:latin typeface="+mn-lt"/>
              <a:ea typeface="华文楷体" charset="-122"/>
              <a:cs typeface="Times New Roman" charset="0"/>
            </a:endParaRPr>
          </a:p>
          <a:p>
            <a:pPr eaLnBrk="1" hangingPunct="1"/>
            <a:r>
              <a:rPr lang="en-US" sz="2800" dirty="0" err="1">
                <a:solidFill>
                  <a:srgbClr val="006600"/>
                </a:solidFill>
                <a:latin typeface="+mn-lt"/>
              </a:rPr>
              <a:t>Nǐ</a:t>
            </a:r>
            <a:r>
              <a:rPr lang="en-US" sz="2800" dirty="0">
                <a:solidFill>
                  <a:srgbClr val="0066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n-lt"/>
              </a:rPr>
              <a:t>píngcháng</a:t>
            </a:r>
            <a:r>
              <a:rPr lang="en-US" sz="2800" dirty="0">
                <a:solidFill>
                  <a:srgbClr val="0066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n-lt"/>
              </a:rPr>
              <a:t>láidé</a:t>
            </a:r>
            <a:r>
              <a:rPr lang="en-US" sz="2800" dirty="0">
                <a:solidFill>
                  <a:srgbClr val="0066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n-lt"/>
              </a:rPr>
              <a:t>hěn</a:t>
            </a:r>
            <a:r>
              <a:rPr lang="en-US" sz="2800" dirty="0">
                <a:solidFill>
                  <a:srgbClr val="00660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+mn-lt"/>
              </a:rPr>
              <a:t>zǎo</a:t>
            </a:r>
            <a:r>
              <a:rPr lang="en-US" sz="2800" dirty="0">
                <a:solidFill>
                  <a:srgbClr val="006600"/>
                </a:solidFill>
                <a:latin typeface="+mn-lt"/>
              </a:rPr>
              <a:t> </a:t>
            </a:r>
            <a:r>
              <a:rPr lang="en-US" sz="2800" dirty="0" smtClean="0">
                <a:solidFill>
                  <a:srgbClr val="006600"/>
                </a:solidFill>
                <a:latin typeface="+mn-lt"/>
              </a:rPr>
              <a:t>   </a:t>
            </a:r>
            <a:r>
              <a:rPr lang="en-US" sz="2800" dirty="0" err="1">
                <a:solidFill>
                  <a:srgbClr val="006600"/>
                </a:solidFill>
                <a:latin typeface="+mn-lt"/>
              </a:rPr>
              <a:t>jīntiān</a:t>
            </a:r>
            <a:r>
              <a:rPr lang="en-US" sz="2800" dirty="0">
                <a:solidFill>
                  <a:srgbClr val="0066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n-lt"/>
              </a:rPr>
              <a:t>zěnme</a:t>
            </a:r>
            <a:r>
              <a:rPr lang="en-US" sz="2800" dirty="0">
                <a:solidFill>
                  <a:srgbClr val="0066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n-lt"/>
              </a:rPr>
              <a:t>láidé</a:t>
            </a:r>
            <a:r>
              <a:rPr lang="en-US" sz="2800" dirty="0">
                <a:solidFill>
                  <a:srgbClr val="0066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n-lt"/>
              </a:rPr>
              <a:t>zhème</a:t>
            </a:r>
            <a:r>
              <a:rPr lang="en-US" sz="2800" dirty="0">
                <a:solidFill>
                  <a:srgbClr val="0066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n-lt"/>
              </a:rPr>
              <a:t>wǎn</a:t>
            </a:r>
            <a:endParaRPr lang="en-US" altLang="zh-CN" sz="4000" dirty="0">
              <a:solidFill>
                <a:srgbClr val="006600"/>
              </a:solidFill>
              <a:latin typeface="+mn-lt"/>
              <a:ea typeface="华文楷体" charset="-122"/>
              <a:cs typeface="Times New Roman" charset="0"/>
            </a:endParaRPr>
          </a:p>
          <a:p>
            <a:pPr eaLnBrk="1" hangingPunct="1"/>
            <a:r>
              <a:rPr lang="zh-CN" altLang="x-none" sz="4000" dirty="0">
                <a:solidFill>
                  <a:srgbClr val="0066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你</a:t>
            </a:r>
            <a:r>
              <a:rPr lang="zh-CN" altLang="x-none" sz="4000" dirty="0">
                <a:solidFill>
                  <a:schemeClr val="accent1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平常</a:t>
            </a:r>
            <a:r>
              <a:rPr lang="zh-CN" altLang="x-none" sz="4000" dirty="0">
                <a:solidFill>
                  <a:srgbClr val="0066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来得很早，今天</a:t>
            </a:r>
            <a:r>
              <a:rPr lang="zh-CN" altLang="x-none" sz="4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怎么</a:t>
            </a:r>
            <a:r>
              <a:rPr lang="zh-CN" altLang="x-none" sz="4000" dirty="0">
                <a:solidFill>
                  <a:srgbClr val="0066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来得这么晚？</a:t>
            </a:r>
            <a:endParaRPr lang="en-US" altLang="zh-CN" sz="4000" dirty="0">
              <a:solidFill>
                <a:srgbClr val="006600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charset="0"/>
            </a:endParaRPr>
          </a:p>
          <a:p>
            <a:pPr eaLnBrk="1" hangingPunct="1"/>
            <a:r>
              <a:rPr lang="en-US" altLang="zh-CN" sz="2800" dirty="0">
                <a:solidFill>
                  <a:srgbClr val="00660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You usually come early, how come you came so late today?</a:t>
            </a:r>
            <a:endParaRPr lang="zh-CN" altLang="en-US" sz="2800" dirty="0">
              <a:solidFill>
                <a:srgbClr val="006600"/>
              </a:solidFill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eaLnBrk="1" hangingPunct="1"/>
            <a:endParaRPr lang="en-US" altLang="zh-CN" sz="2800" dirty="0">
              <a:solidFill>
                <a:srgbClr val="000000"/>
              </a:solidFill>
              <a:latin typeface="+mn-lt"/>
              <a:ea typeface="华文楷体" charset="-122"/>
              <a:cs typeface="Times New Roman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981075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zh-CN" altLang="en-US" sz="5400" dirty="0"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怎么</a:t>
            </a:r>
            <a:r>
              <a:rPr lang="en-US" altLang="zh-CN" sz="5400" b="1" dirty="0">
                <a:latin typeface="Kaiti TC" charset="-120"/>
                <a:ea typeface="Kaiti TC" charset="-120"/>
                <a:cs typeface="Kaiti TC" charset="-120"/>
              </a:rPr>
              <a:t> </a:t>
            </a:r>
            <a:r>
              <a:rPr lang="en-US" altLang="zh-CN" sz="4000" dirty="0" err="1">
                <a:latin typeface="+mn-lt"/>
                <a:ea typeface="Kaiti TC" charset="-120"/>
                <a:cs typeface="Kaiti TC" charset="-120"/>
              </a:rPr>
              <a:t>zěnme</a:t>
            </a:r>
            <a:r>
              <a:rPr lang="en-US" altLang="zh-CN" sz="4000" dirty="0">
                <a:latin typeface="+mn-lt"/>
                <a:ea typeface="Kaiti TC" charset="-120"/>
                <a:cs typeface="Kaiti TC" charset="-120"/>
              </a:rPr>
              <a:t>  (How come</a:t>
            </a:r>
            <a:r>
              <a:rPr lang="is-IS" altLang="zh-CN" sz="4000" dirty="0">
                <a:latin typeface="+mn-lt"/>
                <a:ea typeface="Kaiti TC" charset="-120"/>
                <a:cs typeface="Kaiti TC" charset="-120"/>
              </a:rPr>
              <a:t>…)</a:t>
            </a:r>
            <a:endParaRPr lang="en-US" altLang="zh-CN" sz="4000" dirty="0">
              <a:latin typeface="+mn-lt"/>
              <a:ea typeface="Kaiti TC" charset="-120"/>
              <a:cs typeface="Kaiti TC" charset="-12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854" y="103341"/>
            <a:ext cx="801233" cy="80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82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8693"/>
            <a:ext cx="12192000" cy="106711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zh-CN" altLang="en-US" sz="4800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怎么</a:t>
            </a:r>
            <a:r>
              <a:rPr lang="en-US" altLang="zh-CN" sz="4800" dirty="0">
                <a:latin typeface="KaiTi" charset="-122"/>
                <a:ea typeface="KaiTi" charset="-122"/>
                <a:cs typeface="KaiTi" charset="-122"/>
              </a:rPr>
              <a:t>+</a:t>
            </a:r>
            <a:r>
              <a:rPr lang="zh-CN" altLang="en-US" sz="4800" dirty="0">
                <a:latin typeface="KaiTi" charset="-122"/>
                <a:ea typeface="KaiTi" charset="-122"/>
                <a:cs typeface="KaiTi" charset="-122"/>
              </a:rPr>
              <a:t>这么</a:t>
            </a:r>
            <a:r>
              <a:rPr lang="en-US" altLang="zh-CN" sz="4800" dirty="0">
                <a:latin typeface="KaiTi" charset="-122"/>
                <a:ea typeface="KaiTi" charset="-122"/>
                <a:cs typeface="KaiTi" charset="-122"/>
              </a:rPr>
              <a:t>/</a:t>
            </a:r>
            <a:r>
              <a:rPr lang="zh-CN" altLang="en-US" sz="4800" dirty="0">
                <a:latin typeface="KaiTi" charset="-122"/>
                <a:ea typeface="KaiTi" charset="-122"/>
                <a:cs typeface="KaiTi" charset="-122"/>
              </a:rPr>
              <a:t>那么</a:t>
            </a:r>
            <a:r>
              <a:rPr lang="zh-CN" altLang="en-US" sz="3600" dirty="0">
                <a:latin typeface="Calibri" charset="0"/>
                <a:ea typeface="Calibri" charset="0"/>
                <a:cs typeface="Calibri" charset="0"/>
              </a:rPr>
              <a:t>＋</a:t>
            </a:r>
            <a:r>
              <a:rPr lang="en-US" altLang="zh-CN" sz="3600" dirty="0" err="1">
                <a:latin typeface="Calibri" charset="0"/>
                <a:ea typeface="Calibri" charset="0"/>
                <a:cs typeface="Calibri" charset="0"/>
              </a:rPr>
              <a:t>adj</a:t>
            </a:r>
            <a:r>
              <a:rPr lang="en-US" altLang="zh-CN" sz="3600" dirty="0">
                <a:latin typeface="Calibri" charset="0"/>
                <a:ea typeface="Calibri" charset="0"/>
                <a:cs typeface="Calibri" charset="0"/>
              </a:rPr>
              <a:t>        </a:t>
            </a:r>
            <a:r>
              <a:rPr lang="en-US" altLang="zh-CN" sz="3200" dirty="0">
                <a:latin typeface="Calibri" charset="0"/>
                <a:ea typeface="Calibri" charset="0"/>
                <a:cs typeface="Calibri" charset="0"/>
              </a:rPr>
              <a:t>How come____</a:t>
            </a:r>
            <a:r>
              <a:rPr lang="zh-CN" altLang="en-US" sz="3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200" dirty="0">
                <a:latin typeface="Calibri" charset="0"/>
                <a:ea typeface="Calibri" charset="0"/>
                <a:cs typeface="Calibri" charset="0"/>
              </a:rPr>
              <a:t>  so _____.</a:t>
            </a:r>
            <a:endParaRPr lang="en-US" sz="3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918" y="1166579"/>
            <a:ext cx="11549319" cy="591309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i="1" dirty="0"/>
              <a:t>Time to gripe:</a:t>
            </a:r>
            <a:endParaRPr lang="en-US" sz="900" i="1" dirty="0"/>
          </a:p>
          <a:p>
            <a:pPr marL="0" indent="0">
              <a:buNone/>
            </a:pPr>
            <a:r>
              <a:rPr lang="zh-CN" altLang="en-US" dirty="0"/>
              <a:t>     </a:t>
            </a:r>
            <a:r>
              <a:rPr lang="en-US" sz="3600" dirty="0" err="1">
                <a:solidFill>
                  <a:srgbClr val="007935"/>
                </a:solidFill>
              </a:rPr>
              <a:t>Dì</a:t>
            </a:r>
            <a:r>
              <a:rPr lang="en-US" sz="3600" dirty="0">
                <a:solidFill>
                  <a:srgbClr val="007935"/>
                </a:solidFill>
              </a:rPr>
              <a:t> </a:t>
            </a:r>
            <a:r>
              <a:rPr lang="en-US" sz="3600" dirty="0" err="1">
                <a:solidFill>
                  <a:srgbClr val="007935"/>
                </a:solidFill>
              </a:rPr>
              <a:t>qī</a:t>
            </a:r>
            <a:r>
              <a:rPr lang="en-US" sz="3600" dirty="0">
                <a:solidFill>
                  <a:srgbClr val="007935"/>
                </a:solidFill>
              </a:rPr>
              <a:t> </a:t>
            </a:r>
            <a:r>
              <a:rPr lang="en-US" sz="3600" dirty="0" err="1">
                <a:solidFill>
                  <a:srgbClr val="007935"/>
                </a:solidFill>
              </a:rPr>
              <a:t>kè</a:t>
            </a:r>
            <a:r>
              <a:rPr lang="en-US" sz="3600" dirty="0">
                <a:solidFill>
                  <a:srgbClr val="007935"/>
                </a:solidFill>
              </a:rPr>
              <a:t> de </a:t>
            </a:r>
            <a:r>
              <a:rPr lang="en-US" sz="3600" dirty="0" err="1">
                <a:solidFill>
                  <a:srgbClr val="007935"/>
                </a:solidFill>
              </a:rPr>
              <a:t>kèwén</a:t>
            </a:r>
            <a:r>
              <a:rPr lang="en-US" sz="3600" dirty="0">
                <a:solidFill>
                  <a:srgbClr val="007935"/>
                </a:solidFill>
              </a:rPr>
              <a:t> </a:t>
            </a:r>
            <a:r>
              <a:rPr lang="en-US" sz="3600" dirty="0" err="1">
                <a:solidFill>
                  <a:srgbClr val="007935"/>
                </a:solidFill>
              </a:rPr>
              <a:t>zěnme</a:t>
            </a:r>
            <a:r>
              <a:rPr lang="en-US" sz="3600" dirty="0">
                <a:solidFill>
                  <a:srgbClr val="007935"/>
                </a:solidFill>
              </a:rPr>
              <a:t> </a:t>
            </a:r>
            <a:r>
              <a:rPr lang="en-US" sz="3600" dirty="0" err="1">
                <a:solidFill>
                  <a:srgbClr val="007935"/>
                </a:solidFill>
              </a:rPr>
              <a:t>zhème</a:t>
            </a:r>
            <a:r>
              <a:rPr lang="en-US" sz="3600" dirty="0">
                <a:solidFill>
                  <a:srgbClr val="007935"/>
                </a:solidFill>
              </a:rPr>
              <a:t> </a:t>
            </a:r>
            <a:r>
              <a:rPr lang="en-US" sz="3600" dirty="0" err="1">
                <a:solidFill>
                  <a:srgbClr val="007935"/>
                </a:solidFill>
              </a:rPr>
              <a:t>nán</a:t>
            </a:r>
            <a:endParaRPr lang="en-US" sz="3600" dirty="0">
              <a:solidFill>
                <a:srgbClr val="007935"/>
              </a:solidFill>
            </a:endParaRPr>
          </a:p>
          <a:p>
            <a:r>
              <a:rPr lang="zh-CN" altLang="en-US" sz="52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第七课的课文</a:t>
            </a:r>
            <a:r>
              <a:rPr lang="zh-CN" altLang="en-US" sz="5200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怎么这么</a:t>
            </a:r>
            <a:r>
              <a:rPr lang="zh-CN" altLang="en-US" sz="52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难！</a:t>
            </a:r>
            <a:r>
              <a:rPr lang="en-US" altLang="zh-CN" sz="3000" dirty="0">
                <a:solidFill>
                  <a:srgbClr val="007935"/>
                </a:solidFill>
                <a:ea typeface="KaiTi" charset="-122"/>
                <a:cs typeface="KaiTi" charset="-122"/>
              </a:rPr>
              <a:t>How come </a:t>
            </a:r>
            <a:r>
              <a:rPr lang="is-IS" altLang="zh-CN" sz="3000" dirty="0">
                <a:solidFill>
                  <a:srgbClr val="007935"/>
                </a:solidFill>
                <a:ea typeface="KaiTi" charset="-122"/>
                <a:cs typeface="KaiTi" charset="-122"/>
              </a:rPr>
              <a:t>…so difficult!</a:t>
            </a:r>
            <a:endParaRPr lang="en-US" altLang="zh-CN" sz="3000" dirty="0">
              <a:solidFill>
                <a:srgbClr val="007935"/>
              </a:solidFill>
              <a:ea typeface="KaiTi" charset="-122"/>
              <a:cs typeface="KaiTi" charset="-122"/>
            </a:endParaRPr>
          </a:p>
          <a:p>
            <a:pPr marL="0" indent="0">
              <a:buNone/>
            </a:pPr>
            <a:r>
              <a:rPr lang="zh-CN" altLang="en-US" sz="52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        </a:t>
            </a:r>
            <a:r>
              <a:rPr lang="en-US" altLang="zh-CN" sz="4000" dirty="0" err="1">
                <a:solidFill>
                  <a:srgbClr val="007935"/>
                </a:solidFill>
              </a:rPr>
              <a:t>s</a:t>
            </a:r>
            <a:r>
              <a:rPr lang="en-US" sz="4000" dirty="0" err="1">
                <a:solidFill>
                  <a:srgbClr val="007935"/>
                </a:solidFill>
              </a:rPr>
              <a:t>hēngcí</a:t>
            </a:r>
            <a:r>
              <a:rPr lang="en-US" sz="4000" dirty="0">
                <a:solidFill>
                  <a:srgbClr val="007935"/>
                </a:solidFill>
              </a:rPr>
              <a:t> </a:t>
            </a:r>
            <a:r>
              <a:rPr lang="en-US" sz="4000" dirty="0" err="1">
                <a:solidFill>
                  <a:srgbClr val="007935"/>
                </a:solidFill>
              </a:rPr>
              <a:t>zěnme</a:t>
            </a:r>
            <a:r>
              <a:rPr lang="en-US" sz="4000" dirty="0">
                <a:solidFill>
                  <a:srgbClr val="007935"/>
                </a:solidFill>
              </a:rPr>
              <a:t> </a:t>
            </a:r>
            <a:r>
              <a:rPr lang="en-US" sz="4000" dirty="0" err="1">
                <a:solidFill>
                  <a:srgbClr val="007935"/>
                </a:solidFill>
              </a:rPr>
              <a:t>nàme</a:t>
            </a:r>
            <a:r>
              <a:rPr lang="en-US" sz="4000" dirty="0">
                <a:solidFill>
                  <a:srgbClr val="007935"/>
                </a:solidFill>
              </a:rPr>
              <a:t> </a:t>
            </a:r>
            <a:r>
              <a:rPr lang="en-US" sz="4000" dirty="0" err="1">
                <a:solidFill>
                  <a:srgbClr val="007935"/>
                </a:solidFill>
              </a:rPr>
              <a:t>duō</a:t>
            </a:r>
            <a:endParaRPr lang="en-US" altLang="zh-CN" sz="4000" dirty="0">
              <a:solidFill>
                <a:srgbClr val="007935"/>
              </a:solidFill>
            </a:endParaRPr>
          </a:p>
          <a:p>
            <a:pPr lvl="0"/>
            <a:r>
              <a:rPr lang="zh-CN" altLang="en-US" sz="52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　　　　生词</a:t>
            </a:r>
            <a:r>
              <a:rPr lang="zh-CN" altLang="en-US" sz="5200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怎么那么</a:t>
            </a:r>
            <a:r>
              <a:rPr lang="zh-CN" altLang="en-US" sz="52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多！</a:t>
            </a:r>
            <a:r>
              <a:rPr lang="en-US" altLang="zh-CN" sz="3000" dirty="0">
                <a:solidFill>
                  <a:srgbClr val="007935"/>
                </a:solidFill>
                <a:ea typeface="KaiTi" charset="-122"/>
                <a:cs typeface="KaiTi" charset="-122"/>
              </a:rPr>
              <a:t>How come </a:t>
            </a:r>
            <a:r>
              <a:rPr lang="is-IS" altLang="zh-CN" sz="3000" dirty="0">
                <a:solidFill>
                  <a:srgbClr val="007935"/>
                </a:solidFill>
                <a:ea typeface="KaiTi" charset="-122"/>
                <a:cs typeface="KaiTi" charset="-122"/>
              </a:rPr>
              <a:t>…so many!</a:t>
            </a:r>
            <a:endParaRPr lang="en-US" altLang="zh-CN" sz="3000" dirty="0">
              <a:solidFill>
                <a:srgbClr val="007935"/>
              </a:solidFill>
              <a:ea typeface="KaiTi" charset="-122"/>
              <a:cs typeface="KaiTi" charset="-122"/>
            </a:endParaRPr>
          </a:p>
          <a:p>
            <a:pPr marL="0" indent="0">
              <a:buNone/>
            </a:pPr>
            <a:r>
              <a:rPr lang="en-US" altLang="zh-CN" sz="52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         </a:t>
            </a:r>
            <a:r>
              <a:rPr lang="en-US" altLang="zh-CN" sz="4000" dirty="0" err="1">
                <a:solidFill>
                  <a:srgbClr val="007935"/>
                </a:solidFill>
              </a:rPr>
              <a:t>y</a:t>
            </a:r>
            <a:r>
              <a:rPr lang="en-US" sz="4000" dirty="0" err="1">
                <a:solidFill>
                  <a:srgbClr val="007935"/>
                </a:solidFill>
              </a:rPr>
              <a:t>ǔfǎ</a:t>
            </a:r>
            <a:endParaRPr lang="en-US" altLang="zh-CN" sz="4000" dirty="0">
              <a:solidFill>
                <a:srgbClr val="007935"/>
              </a:solidFill>
            </a:endParaRPr>
          </a:p>
          <a:p>
            <a:r>
              <a:rPr lang="zh-CN" altLang="en-US" sz="52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　　　　语法</a:t>
            </a:r>
            <a:r>
              <a:rPr lang="en-US" altLang="zh-CN" sz="52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        </a:t>
            </a:r>
            <a:r>
              <a:rPr lang="zh-CN" altLang="en-US" sz="52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难！</a:t>
            </a:r>
            <a:endParaRPr lang="en-US" altLang="zh-CN" sz="5200" dirty="0">
              <a:solidFill>
                <a:srgbClr val="007935"/>
              </a:solidFill>
              <a:latin typeface="KaiTi" charset="-122"/>
              <a:ea typeface="KaiTi" charset="-122"/>
              <a:cs typeface="KaiTi" charset="-122"/>
            </a:endParaRPr>
          </a:p>
          <a:p>
            <a:pPr marL="0" indent="0">
              <a:buNone/>
            </a:pPr>
            <a:r>
              <a:rPr lang="en-US" altLang="zh-CN" sz="52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         </a:t>
            </a:r>
            <a:r>
              <a:rPr lang="en-US" altLang="zh-CN" sz="4000" dirty="0" err="1">
                <a:solidFill>
                  <a:srgbClr val="007935"/>
                </a:solidFill>
              </a:rPr>
              <a:t>g</a:t>
            </a:r>
            <a:r>
              <a:rPr lang="en-US" sz="4000" dirty="0" err="1">
                <a:solidFill>
                  <a:srgbClr val="007935"/>
                </a:solidFill>
              </a:rPr>
              <a:t>ōngkè</a:t>
            </a:r>
            <a:endParaRPr lang="en-US" altLang="zh-CN" sz="4000" dirty="0">
              <a:solidFill>
                <a:srgbClr val="007935"/>
              </a:solidFill>
            </a:endParaRPr>
          </a:p>
          <a:p>
            <a:pPr lvl="0"/>
            <a:r>
              <a:rPr lang="zh-CN" altLang="en-US" sz="52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　　　　功课</a:t>
            </a:r>
            <a:r>
              <a:rPr lang="en-US" altLang="zh-CN" sz="52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        </a:t>
            </a:r>
            <a:r>
              <a:rPr lang="zh-CN" altLang="en-US" sz="52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多！</a:t>
            </a:r>
            <a:r>
              <a:rPr lang="en-US" altLang="zh-CN" sz="3300" dirty="0">
                <a:solidFill>
                  <a:srgbClr val="007935"/>
                </a:solidFill>
                <a:ea typeface="KaiTi" charset="-122"/>
                <a:cs typeface="KaiTi" charset="-122"/>
              </a:rPr>
              <a:t>How come </a:t>
            </a:r>
            <a:r>
              <a:rPr lang="is-IS" altLang="zh-CN" sz="3300" dirty="0">
                <a:solidFill>
                  <a:srgbClr val="007935"/>
                </a:solidFill>
                <a:ea typeface="KaiTi" charset="-122"/>
                <a:cs typeface="KaiTi" charset="-122"/>
              </a:rPr>
              <a:t>…so much!</a:t>
            </a:r>
            <a:endParaRPr lang="en-US" altLang="zh-CN" sz="3300" dirty="0">
              <a:solidFill>
                <a:srgbClr val="007935"/>
              </a:solidFill>
              <a:ea typeface="KaiTi" charset="-122"/>
              <a:cs typeface="KaiTi" charset="-122"/>
            </a:endParaRPr>
          </a:p>
          <a:p>
            <a:pPr lvl="0"/>
            <a:endParaRPr lang="en-US" altLang="zh-CN" sz="5200" dirty="0">
              <a:solidFill>
                <a:srgbClr val="007935"/>
              </a:solidFill>
              <a:latin typeface="KaiTi" charset="-122"/>
              <a:ea typeface="KaiTi" charset="-122"/>
              <a:cs typeface="KaiTi" charset="-122"/>
            </a:endParaRPr>
          </a:p>
          <a:p>
            <a:endParaRPr lang="en-US" sz="5200" dirty="0">
              <a:solidFill>
                <a:srgbClr val="007935"/>
              </a:solidFill>
              <a:latin typeface="KaiTi" charset="-122"/>
              <a:ea typeface="KaiTi" charset="-122"/>
              <a:cs typeface="KaiTi" charset="-12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082" y="113320"/>
            <a:ext cx="972487" cy="97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77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378634"/>
            <a:ext cx="11805587" cy="5682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5575" lvl="8" indent="-685800"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</a:pPr>
            <a:endParaRPr lang="en-US" altLang="zh-CN" sz="5400" dirty="0">
              <a:solidFill>
                <a:srgbClr val="0070C0"/>
              </a:solidFill>
              <a:latin typeface="Kaiti SC" charset="-122"/>
              <a:ea typeface="SimSun" panose="02010600030101010101" pitchFamily="2" charset="-122"/>
              <a:cs typeface="Kaiti SC" charset="-122"/>
            </a:endParaRP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-1" y="29191"/>
            <a:ext cx="12115801" cy="10080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en-US" sz="2800" kern="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Dì</a:t>
            </a:r>
            <a:r>
              <a:rPr lang="zh-CN" alt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zh-CN" alt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       </a:t>
            </a:r>
            <a:r>
              <a:rPr lang="en-US" sz="2800" kern="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kè</a:t>
            </a:r>
            <a:r>
              <a:rPr 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: </a:t>
            </a:r>
            <a:r>
              <a:rPr lang="zh-CN" alt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     </a:t>
            </a:r>
            <a:r>
              <a:rPr lang="en-US" altLang="zh-CN" sz="2800" kern="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xué</a:t>
            </a:r>
            <a:r>
              <a:rPr lang="en-US" altLang="zh-CN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800" kern="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zhōng</a:t>
            </a:r>
            <a:r>
              <a:rPr lang="en-US" altLang="zh-CN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800" kern="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wén</a:t>
            </a:r>
            <a:r>
              <a:rPr 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5400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/>
            </a:r>
            <a:br>
              <a:rPr lang="en-US" sz="5400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</a:br>
            <a:r>
              <a:rPr lang="zh-CN" altLang="en-US" sz="4800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>第七课：学中文 </a:t>
            </a:r>
            <a:r>
              <a:rPr lang="en-US" sz="3200" kern="0" dirty="0">
                <a:solidFill>
                  <a:prstClr val="black"/>
                </a:solidFill>
                <a:latin typeface="Calibri" pitchFamily="34" charset="0"/>
              </a:rPr>
              <a:t>Lesson Seven: Studying Chinese</a:t>
            </a:r>
            <a:endParaRPr lang="zh-CN" altLang="en-US" sz="3200" dirty="0">
              <a:latin typeface="DFKai-SB" charset="0"/>
              <a:ea typeface="DFKai-SB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9353" y="152399"/>
            <a:ext cx="884832" cy="884832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15664" y="1121835"/>
            <a:ext cx="10983689" cy="57261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3200" u="sng" dirty="0">
                <a:solidFill>
                  <a:schemeClr val="tx1"/>
                </a:solidFill>
              </a:rPr>
              <a:t>Forms &amp; Accuracy: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en-US" sz="3200" dirty="0">
                <a:solidFill>
                  <a:srgbClr val="009051"/>
                </a:solidFill>
              </a:rPr>
              <a:t>1. Descriptive Complements (I): </a:t>
            </a:r>
            <a:r>
              <a:rPr lang="zh-TW" altLang="en-US" sz="4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得</a:t>
            </a:r>
            <a:r>
              <a:rPr lang="zh-CN" altLang="en-US" sz="4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CN" sz="3200" dirty="0">
                <a:solidFill>
                  <a:srgbClr val="009051"/>
                </a:solidFill>
              </a:rPr>
              <a:t>Ex </a:t>
            </a:r>
            <a:r>
              <a:rPr lang="zh-TW" altLang="en-US" sz="4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写得很好</a:t>
            </a:r>
            <a:endParaRPr lang="en-US" sz="4000" dirty="0">
              <a:solidFill>
                <a:srgbClr val="C0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rgbClr val="009051"/>
                </a:solidFill>
              </a:rPr>
              <a:t> 2. The Adverbs </a:t>
            </a:r>
            <a:r>
              <a:rPr lang="en-US" sz="4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太</a:t>
            </a:r>
            <a:r>
              <a:rPr lang="en-US" sz="3200" dirty="0">
                <a:solidFill>
                  <a:srgbClr val="009051"/>
                </a:solidFill>
              </a:rPr>
              <a:t> (</a:t>
            </a:r>
            <a:r>
              <a:rPr lang="en-US" sz="3200" dirty="0" err="1">
                <a:solidFill>
                  <a:srgbClr val="009051"/>
                </a:solidFill>
              </a:rPr>
              <a:t>tài</a:t>
            </a:r>
            <a:r>
              <a:rPr lang="en-US" sz="3200" dirty="0">
                <a:solidFill>
                  <a:srgbClr val="009051"/>
                </a:solidFill>
              </a:rPr>
              <a:t>) and </a:t>
            </a:r>
            <a:r>
              <a:rPr lang="en-US" sz="4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真</a:t>
            </a:r>
            <a:r>
              <a:rPr lang="en-US" sz="4000" dirty="0">
                <a:solidFill>
                  <a:srgbClr val="009051"/>
                </a:solidFill>
                <a:latin typeface="Kaiti SC" charset="-122"/>
                <a:ea typeface="Kaiti SC" charset="-122"/>
                <a:cs typeface="Kaiti SC" charset="-122"/>
              </a:rPr>
              <a:t> </a:t>
            </a:r>
            <a:r>
              <a:rPr lang="en-US" sz="3200" dirty="0">
                <a:solidFill>
                  <a:srgbClr val="009051"/>
                </a:solidFill>
              </a:rPr>
              <a:t>(</a:t>
            </a:r>
            <a:r>
              <a:rPr lang="en-US" sz="3200" dirty="0" err="1">
                <a:solidFill>
                  <a:srgbClr val="009051"/>
                </a:solidFill>
              </a:rPr>
              <a:t>zhēn</a:t>
            </a:r>
            <a:r>
              <a:rPr lang="en-US" sz="3200" dirty="0">
                <a:solidFill>
                  <a:srgbClr val="009051"/>
                </a:solidFill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rgbClr val="009051"/>
                </a:solidFill>
              </a:rPr>
              <a:t> 3. The Adverb</a:t>
            </a:r>
            <a:r>
              <a:rPr lang="en-US" sz="4000" dirty="0">
                <a:solidFill>
                  <a:srgbClr val="009051"/>
                </a:solidFill>
                <a:latin typeface="Kaiti SC" charset="-122"/>
                <a:ea typeface="Kaiti SC" charset="-122"/>
                <a:cs typeface="Kaiti SC" charset="-122"/>
              </a:rPr>
              <a:t> </a:t>
            </a:r>
            <a:r>
              <a:rPr lang="en-US" sz="4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就</a:t>
            </a:r>
            <a:r>
              <a:rPr lang="en-US" sz="3200" dirty="0">
                <a:solidFill>
                  <a:srgbClr val="009051"/>
                </a:solidFill>
              </a:rPr>
              <a:t> (</a:t>
            </a:r>
            <a:r>
              <a:rPr lang="en-US" sz="3200" dirty="0" err="1">
                <a:solidFill>
                  <a:srgbClr val="009051"/>
                </a:solidFill>
              </a:rPr>
              <a:t>jiù</a:t>
            </a:r>
            <a:r>
              <a:rPr lang="en-US" sz="3200" dirty="0">
                <a:solidFill>
                  <a:srgbClr val="009051"/>
                </a:solidFill>
              </a:rPr>
              <a:t>) (I)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rgbClr val="009051"/>
                </a:solidFill>
              </a:rPr>
              <a:t> 4. Double Objects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rgbClr val="009051"/>
                </a:solidFill>
              </a:rPr>
              <a:t> 5. Ordinal Numbers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rgbClr val="009051"/>
                </a:solidFill>
              </a:rPr>
              <a:t> 6. </a:t>
            </a:r>
            <a:r>
              <a:rPr lang="en-US" sz="4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有(一)点儿 </a:t>
            </a:r>
            <a:r>
              <a:rPr lang="en-US" sz="3200" dirty="0">
                <a:solidFill>
                  <a:srgbClr val="009051"/>
                </a:solidFill>
              </a:rPr>
              <a:t>(</a:t>
            </a:r>
            <a:r>
              <a:rPr lang="en-US" sz="3200" dirty="0" err="1">
                <a:solidFill>
                  <a:srgbClr val="009051"/>
                </a:solidFill>
              </a:rPr>
              <a:t>yǒu</a:t>
            </a:r>
            <a:r>
              <a:rPr lang="en-US" sz="3200" dirty="0">
                <a:solidFill>
                  <a:srgbClr val="009051"/>
                </a:solidFill>
              </a:rPr>
              <a:t>{</a:t>
            </a:r>
            <a:r>
              <a:rPr lang="en-US" sz="3200" dirty="0" err="1">
                <a:solidFill>
                  <a:srgbClr val="009051"/>
                </a:solidFill>
              </a:rPr>
              <a:t>yì</a:t>
            </a:r>
            <a:r>
              <a:rPr lang="en-US" sz="3200" dirty="0">
                <a:solidFill>
                  <a:srgbClr val="009051"/>
                </a:solidFill>
              </a:rPr>
              <a:t>}</a:t>
            </a:r>
            <a:r>
              <a:rPr lang="en-US" sz="3200" dirty="0" err="1">
                <a:solidFill>
                  <a:srgbClr val="009051"/>
                </a:solidFill>
              </a:rPr>
              <a:t>diǎnr</a:t>
            </a:r>
            <a:r>
              <a:rPr lang="en-US" sz="3200" dirty="0">
                <a:solidFill>
                  <a:srgbClr val="009051"/>
                </a:solidFill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rgbClr val="009051"/>
                </a:solidFill>
              </a:rPr>
              <a:t> 7. </a:t>
            </a:r>
            <a:r>
              <a:rPr lang="en-US" sz="4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怎么</a:t>
            </a:r>
            <a:r>
              <a:rPr lang="en-US" sz="3200" dirty="0">
                <a:solidFill>
                  <a:srgbClr val="009051"/>
                </a:solidFill>
              </a:rPr>
              <a:t> (</a:t>
            </a:r>
            <a:r>
              <a:rPr lang="en-US" sz="3200" dirty="0" err="1">
                <a:solidFill>
                  <a:srgbClr val="009051"/>
                </a:solidFill>
              </a:rPr>
              <a:t>zěnme</a:t>
            </a:r>
            <a:r>
              <a:rPr lang="en-US" sz="3200" dirty="0">
                <a:solidFill>
                  <a:srgbClr val="009051"/>
                </a:solidFill>
              </a:rPr>
              <a:t>) in Questions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rgbClr val="009051"/>
                </a:solidFill>
              </a:rPr>
              <a:t> 8. The </a:t>
            </a:r>
            <a:r>
              <a:rPr lang="en-US" sz="4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的</a:t>
            </a:r>
            <a:r>
              <a:rPr lang="en-US" sz="3200" dirty="0">
                <a:solidFill>
                  <a:srgbClr val="009051"/>
                </a:solidFill>
              </a:rPr>
              <a:t> (de) Structure (I) </a:t>
            </a:r>
            <a:r>
              <a:rPr lang="en-US" altLang="zh-CN" sz="3200" dirty="0">
                <a:solidFill>
                  <a:srgbClr val="009051"/>
                </a:solidFill>
              </a:rPr>
              <a:t>Ex </a:t>
            </a:r>
            <a:r>
              <a:rPr lang="zh-TW" altLang="en-US" sz="4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男的</a:t>
            </a:r>
            <a:r>
              <a:rPr lang="zh-CN" altLang="en-US" sz="4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、</a:t>
            </a:r>
            <a:r>
              <a:rPr lang="zh-TW" altLang="en-US" sz="4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容易的</a:t>
            </a:r>
            <a:r>
              <a:rPr lang="en-US" altLang="zh-TW" sz="3200" dirty="0">
                <a:solidFill>
                  <a:srgbClr val="009051"/>
                </a:solidFill>
              </a:rPr>
              <a:t>= a noun</a:t>
            </a:r>
            <a:endParaRPr lang="en-US" sz="3200" dirty="0">
              <a:solidFill>
                <a:srgbClr val="00905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rgbClr val="009051"/>
                </a:solidFill>
              </a:rPr>
              <a:t> 9. The Use of Nouns and Pronouns in Continuous Discourse</a:t>
            </a:r>
          </a:p>
        </p:txBody>
      </p:sp>
    </p:spTree>
    <p:extLst>
      <p:ext uri="{BB962C8B-B14F-4D97-AF65-F5344CB8AC3E}">
        <p14:creationId xmlns:p14="http://schemas.microsoft.com/office/powerpoint/2010/main" val="324783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7BFF2FB3-581C-F442-97CE-D63AB362513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120015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第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七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课</a:t>
            </a:r>
            <a:r>
              <a:rPr lang="en-US" altLang="zh-TW" dirty="0" smtClean="0"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CN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对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话</a:t>
            </a:r>
            <a:r>
              <a:rPr lang="zh-CN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二</a:t>
            </a:r>
            <a:endParaRPr lang="en-US" altLang="zh-CN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F77AFDCB-9B42-1244-A3EA-6FC6DF48134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49097" y="2494404"/>
            <a:ext cx="9144000" cy="2992726"/>
          </a:xfrm>
        </p:spPr>
        <p:txBody>
          <a:bodyPr>
            <a:normAutofit/>
          </a:bodyPr>
          <a:lstStyle/>
          <a:p>
            <a:r>
              <a:rPr lang="en-US" sz="43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Shēng</a:t>
            </a:r>
            <a:r>
              <a:rPr lang="en-US" sz="4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cí</a:t>
            </a:r>
            <a:endParaRPr lang="en-US" altLang="zh-TW" sz="4300" dirty="0">
              <a:solidFill>
                <a:schemeClr val="tx1"/>
              </a:solidFill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r>
              <a:rPr lang="zh-TW" altLang="en-US" sz="9600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生词</a:t>
            </a:r>
            <a:endParaRPr lang="en-US" altLang="zh-TW" sz="9600" dirty="0">
              <a:solidFill>
                <a:schemeClr val="tx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CN" sz="4800" dirty="0">
                <a:solidFill>
                  <a:schemeClr val="tx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vocabulary</a:t>
            </a:r>
          </a:p>
          <a:p>
            <a:endParaRPr lang="en-US" altLang="zh-CN" sz="4800" dirty="0"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1C995D-4D69-7C46-8EBF-656025F18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922" y="135686"/>
            <a:ext cx="972487" cy="97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9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378634"/>
            <a:ext cx="11805587" cy="5682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5575" lvl="8" indent="-685800"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</a:pPr>
            <a:endParaRPr lang="en-US" altLang="zh-CN" sz="5400" dirty="0">
              <a:solidFill>
                <a:srgbClr val="0070C0"/>
              </a:solidFill>
              <a:latin typeface="Kaiti SC" charset="-122"/>
              <a:ea typeface="SimSun" panose="02010600030101010101" pitchFamily="2" charset="-122"/>
              <a:cs typeface="Kaiti SC" charset="-122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black">
          <a:xfrm>
            <a:off x="0" y="18675"/>
            <a:ext cx="12176881" cy="106090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5500" dirty="0"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学习中文</a:t>
            </a:r>
            <a:r>
              <a:rPr lang="zh-CN" altLang="it-IT" sz="4900" dirty="0">
                <a:latin typeface="KaiTi" panose="02010609060101010101" pitchFamily="49" charset="-122"/>
                <a:ea typeface="KaiTi" panose="02010609060101010101" pitchFamily="49" charset="-122"/>
                <a:cs typeface="Calibri" charset="0"/>
              </a:rPr>
              <a:t> </a:t>
            </a:r>
            <a:r>
              <a:rPr lang="en-US" altLang="zh-CN" sz="3300" dirty="0" err="1">
                <a:latin typeface="Calibri" charset="0"/>
                <a:ea typeface="Calibri" charset="0"/>
                <a:cs typeface="Calibri" charset="0"/>
              </a:rPr>
              <a:t>xuéxí</a:t>
            </a:r>
            <a:r>
              <a:rPr lang="en-US" altLang="zh-CN" sz="33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300" dirty="0" err="1">
                <a:latin typeface="Calibri" charset="0"/>
                <a:ea typeface="Calibri" charset="0"/>
                <a:cs typeface="Calibri" charset="0"/>
              </a:rPr>
              <a:t>zhōngwén</a:t>
            </a:r>
            <a:r>
              <a:rPr lang="zh-CN" altLang="en-US" sz="33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altLang="zh-CN" sz="3300" dirty="0">
                <a:latin typeface="Calibri" charset="0"/>
                <a:ea typeface="Calibri" charset="0"/>
                <a:cs typeface="Calibri" charset="0"/>
              </a:rPr>
              <a:t> (</a:t>
            </a:r>
            <a:r>
              <a:rPr lang="it-IT" altLang="zh-CN" sz="3300" dirty="0" err="1">
                <a:latin typeface="Calibri" charset="0"/>
                <a:ea typeface="Calibri" charset="0"/>
                <a:cs typeface="Calibri" charset="0"/>
                <a:hlinkClick r:id="rId2"/>
              </a:rPr>
              <a:t>study</a:t>
            </a:r>
            <a:r>
              <a:rPr lang="it-IT" altLang="zh-CN" sz="3300" dirty="0">
                <a:latin typeface="Calibri" charset="0"/>
                <a:ea typeface="Calibri" charset="0"/>
                <a:cs typeface="Calibri" charset="0"/>
                <a:hlinkClick r:id="rId2"/>
              </a:rPr>
              <a:t> </a:t>
            </a:r>
            <a:r>
              <a:rPr lang="it-IT" altLang="zh-CN" sz="3300" dirty="0" err="1">
                <a:latin typeface="Calibri" charset="0"/>
                <a:ea typeface="Calibri" charset="0"/>
                <a:cs typeface="Calibri" charset="0"/>
                <a:hlinkClick r:id="rId2"/>
              </a:rPr>
              <a:t>Chinese</a:t>
            </a:r>
            <a:r>
              <a:rPr lang="it-IT" altLang="zh-CN" sz="3300" dirty="0">
                <a:latin typeface="Calibri" charset="0"/>
                <a:ea typeface="Calibri" charset="0"/>
                <a:cs typeface="Calibri" charset="0"/>
              </a:rPr>
              <a:t>)</a:t>
            </a:r>
            <a:endParaRPr lang="en-US" sz="33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841" y="113321"/>
            <a:ext cx="860728" cy="860728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0" y="1226729"/>
            <a:ext cx="4300645" cy="551670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lvl="4" indent="-685800">
              <a:lnSpc>
                <a:spcPct val="150000"/>
              </a:lnSpc>
              <a:spcBef>
                <a:spcPts val="0"/>
              </a:spcBef>
              <a:buClrTx/>
              <a:defRPr/>
            </a:pP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  <a:hlinkClick r:id="rId4"/>
              </a:rPr>
              <a:t>学习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</a:t>
            </a:r>
            <a:r>
              <a:rPr lang="en-US" altLang="zh-CN" sz="3500" dirty="0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study</a:t>
            </a:r>
          </a:p>
          <a:p>
            <a:pPr marL="685800" lvl="4" indent="-685800">
              <a:lnSpc>
                <a:spcPct val="150000"/>
              </a:lnSpc>
              <a:spcBef>
                <a:spcPts val="0"/>
              </a:spcBef>
              <a:buClrTx/>
              <a:defRPr/>
            </a:pP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预习</a:t>
            </a:r>
            <a:r>
              <a:rPr lang="en-U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</a:t>
            </a:r>
            <a:r>
              <a:rPr lang="en-US" altLang="zh-CN" sz="3500" dirty="0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preview</a:t>
            </a:r>
          </a:p>
          <a:p>
            <a:pPr marL="685800" lvl="4" indent="-685800">
              <a:lnSpc>
                <a:spcPct val="150000"/>
              </a:lnSpc>
              <a:spcBef>
                <a:spcPts val="0"/>
              </a:spcBef>
              <a:buClrTx/>
              <a:defRPr/>
            </a:pP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练习</a:t>
            </a:r>
            <a:r>
              <a:rPr lang="en-U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</a:t>
            </a:r>
            <a:r>
              <a:rPr lang="en-US" altLang="zh-CN" sz="3500" dirty="0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practice</a:t>
            </a:r>
          </a:p>
          <a:p>
            <a:pPr marL="685800" lvl="4" indent="-685800">
              <a:lnSpc>
                <a:spcPct val="150000"/>
              </a:lnSpc>
              <a:spcBef>
                <a:spcPts val="0"/>
              </a:spcBef>
              <a:buClrTx/>
              <a:defRPr/>
            </a:pP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复习</a:t>
            </a:r>
            <a:r>
              <a:rPr lang="en-U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</a:t>
            </a:r>
            <a:r>
              <a:rPr lang="en-US" altLang="zh-CN" sz="3500" dirty="0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review</a:t>
            </a:r>
          </a:p>
          <a:p>
            <a:pPr marL="0" lvl="4" indent="0">
              <a:lnSpc>
                <a:spcPct val="150000"/>
              </a:lnSpc>
              <a:spcBef>
                <a:spcPts val="0"/>
              </a:spcBef>
              <a:buClrTx/>
              <a:buNone/>
              <a:defRPr/>
            </a:pPr>
            <a:endParaRPr lang="en-US" altLang="zh-CN" sz="32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685800" lvl="4" indent="-685800">
              <a:lnSpc>
                <a:spcPct val="150000"/>
              </a:lnSpc>
              <a:spcBef>
                <a:spcPts val="0"/>
              </a:spcBef>
              <a:buClrTx/>
              <a:defRPr/>
            </a:pP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  <a:hlinkClick r:id="rId5"/>
              </a:rPr>
              <a:t>准备</a:t>
            </a:r>
            <a:r>
              <a:rPr lang="en-U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</a:t>
            </a:r>
            <a:r>
              <a:rPr lang="en-US" altLang="zh-CN" sz="3500" dirty="0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prepare</a:t>
            </a: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4800" dirty="0">
              <a:solidFill>
                <a:srgbClr val="0070C0"/>
              </a:solidFill>
              <a:latin typeface="Kaiti TC" charset="-120"/>
              <a:ea typeface="Kaiti TC" charset="-120"/>
              <a:cs typeface="Kaiti TC" charset="-12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752470" y="1277758"/>
            <a:ext cx="3934323" cy="56820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lvl="4" indent="-685800">
              <a:lnSpc>
                <a:spcPct val="150000"/>
              </a:lnSpc>
              <a:spcBef>
                <a:spcPts val="0"/>
              </a:spcBef>
              <a:buClrTx/>
              <a:defRPr/>
            </a:pPr>
            <a:r>
              <a:rPr lang="zh-CN" altLang="en-US" sz="52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念</a:t>
            </a:r>
            <a:r>
              <a:rPr lang="en-US" altLang="zh-CN" sz="48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</a:t>
            </a:r>
            <a:r>
              <a:rPr lang="en-US" altLang="zh-CN" sz="3500" dirty="0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read</a:t>
            </a:r>
            <a:r>
              <a:rPr lang="zh-CN" altLang="en-US" sz="4200" dirty="0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endParaRPr lang="en-US" altLang="zh-CN" sz="4200" dirty="0">
              <a:solidFill>
                <a:srgbClr val="0070C0"/>
              </a:solidFill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685800" lvl="4" indent="-685800">
              <a:lnSpc>
                <a:spcPct val="150000"/>
              </a:lnSpc>
              <a:spcBef>
                <a:spcPts val="0"/>
              </a:spcBef>
              <a:buClrTx/>
              <a:defRPr/>
            </a:pPr>
            <a:r>
              <a:rPr lang="zh-CN" altLang="en-US" sz="52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写</a:t>
            </a:r>
            <a:r>
              <a:rPr lang="zh-CN" altLang="en-US" sz="48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</a:t>
            </a:r>
            <a:r>
              <a:rPr lang="en-US" altLang="zh-CN" sz="3500" dirty="0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write</a:t>
            </a:r>
          </a:p>
          <a:p>
            <a:pPr marL="685800" lvl="4" indent="-685800">
              <a:lnSpc>
                <a:spcPct val="150000"/>
              </a:lnSpc>
              <a:spcBef>
                <a:spcPts val="0"/>
              </a:spcBef>
              <a:buClrTx/>
              <a:defRPr/>
            </a:pPr>
            <a:r>
              <a:rPr lang="zh-CN" altLang="en-US" sz="52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教</a:t>
            </a:r>
            <a:r>
              <a:rPr lang="en-US" altLang="zh-CN" sz="48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</a:t>
            </a:r>
            <a:r>
              <a:rPr lang="en-US" altLang="zh-CN" sz="3500" dirty="0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teach</a:t>
            </a:r>
          </a:p>
          <a:p>
            <a:pPr marL="685800" lvl="4" indent="-685800">
              <a:lnSpc>
                <a:spcPct val="150000"/>
              </a:lnSpc>
              <a:spcBef>
                <a:spcPts val="0"/>
              </a:spcBef>
              <a:buClrTx/>
              <a:defRPr/>
            </a:pPr>
            <a:r>
              <a:rPr lang="zh-CN" altLang="en-US" sz="52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懂</a:t>
            </a:r>
            <a:r>
              <a:rPr lang="en-US" altLang="zh-CN" sz="48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</a:t>
            </a:r>
            <a:r>
              <a:rPr lang="en-US" altLang="zh-CN" sz="3500" dirty="0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understand</a:t>
            </a:r>
          </a:p>
          <a:p>
            <a:pPr marL="685800" lvl="4" indent="-685800">
              <a:lnSpc>
                <a:spcPct val="150000"/>
              </a:lnSpc>
              <a:spcBef>
                <a:spcPts val="0"/>
              </a:spcBef>
              <a:buClrTx/>
              <a:defRPr/>
            </a:pPr>
            <a:endParaRPr lang="en-US" altLang="zh-CN" sz="2800" dirty="0">
              <a:solidFill>
                <a:srgbClr val="317F13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685800" lvl="4" indent="-685800">
              <a:lnSpc>
                <a:spcPct val="150000"/>
              </a:lnSpc>
              <a:spcBef>
                <a:spcPts val="0"/>
              </a:spcBef>
              <a:buClrTx/>
              <a:defRPr/>
            </a:pPr>
            <a:r>
              <a:rPr lang="zh-CN" altLang="en-US" sz="57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难</a:t>
            </a:r>
            <a:r>
              <a:rPr lang="en-US" altLang="zh-CN" sz="48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</a:t>
            </a:r>
            <a:r>
              <a:rPr lang="en-US" altLang="zh-CN" sz="3500" dirty="0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difficult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7966558" y="1180452"/>
            <a:ext cx="4118794" cy="628483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lvl="4" indent="-685800">
              <a:lnSpc>
                <a:spcPct val="160000"/>
              </a:lnSpc>
              <a:spcBef>
                <a:spcPts val="0"/>
              </a:spcBef>
              <a:buClrTx/>
              <a:defRPr/>
            </a:pPr>
            <a:r>
              <a:rPr lang="zh-CN" altLang="en-US" sz="4800" dirty="0">
                <a:solidFill>
                  <a:schemeClr val="accent2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  <a:hlinkClick r:id="rId6"/>
              </a:rPr>
              <a:t>课文</a:t>
            </a:r>
            <a:r>
              <a:rPr lang="en-US" altLang="zh-CN" sz="4800" dirty="0">
                <a:solidFill>
                  <a:schemeClr val="accent2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</a:t>
            </a:r>
            <a:r>
              <a:rPr lang="en-US" altLang="zh-CN" sz="48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  <a:hlinkClick r:id="rId7"/>
              </a:rPr>
              <a:t>text</a:t>
            </a:r>
            <a:endParaRPr lang="en-US" altLang="zh-CN" sz="48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685800" lvl="4" indent="-685800">
              <a:lnSpc>
                <a:spcPct val="160000"/>
              </a:lnSpc>
              <a:spcBef>
                <a:spcPts val="0"/>
              </a:spcBef>
              <a:buClrTx/>
              <a:defRPr/>
            </a:pPr>
            <a:r>
              <a:rPr lang="zh-CN" altLang="en-US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生词</a:t>
            </a:r>
            <a:r>
              <a:rPr lang="en-US" altLang="zh-CN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</a:t>
            </a:r>
            <a:r>
              <a:rPr lang="en-US" altLang="zh-CN" sz="4100" dirty="0">
                <a:solidFill>
                  <a:srgbClr val="C0000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new word(s)</a:t>
            </a:r>
          </a:p>
          <a:p>
            <a:pPr marL="685800" lvl="4" indent="-685800">
              <a:lnSpc>
                <a:spcPct val="160000"/>
              </a:lnSpc>
              <a:spcBef>
                <a:spcPts val="0"/>
              </a:spcBef>
              <a:buClrTx/>
              <a:defRPr/>
            </a:pPr>
            <a:r>
              <a:rPr lang="zh-CN" altLang="en-US" sz="4800" dirty="0">
                <a:solidFill>
                  <a:schemeClr val="accent2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  <a:hlinkClick r:id="rId8"/>
              </a:rPr>
              <a:t>语法</a:t>
            </a:r>
            <a:r>
              <a:rPr lang="en-US" altLang="zh-CN" sz="4800" dirty="0">
                <a:solidFill>
                  <a:schemeClr val="accent2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</a:t>
            </a:r>
            <a:r>
              <a:rPr lang="en-US" altLang="zh-CN" sz="41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  <a:hlinkClick r:id="rId9"/>
              </a:rPr>
              <a:t>grammar</a:t>
            </a:r>
            <a:endParaRPr lang="en-US" altLang="zh-CN" sz="41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685800" lvl="4" indent="-685800">
              <a:lnSpc>
                <a:spcPct val="160000"/>
              </a:lnSpc>
              <a:spcBef>
                <a:spcPts val="0"/>
              </a:spcBef>
              <a:buClrTx/>
              <a:defRPr/>
            </a:pPr>
            <a:r>
              <a:rPr lang="zh-CN" altLang="en-US" sz="4800" dirty="0">
                <a:solidFill>
                  <a:schemeClr val="accent2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  <a:hlinkClick r:id="rId10"/>
              </a:rPr>
              <a:t>录音</a:t>
            </a:r>
            <a:r>
              <a:rPr lang="en-US" altLang="zh-CN" sz="4800" dirty="0">
                <a:solidFill>
                  <a:schemeClr val="accent2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</a:t>
            </a:r>
            <a:r>
              <a:rPr lang="en-US" altLang="zh-CN" sz="41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  <a:hlinkClick r:id="rId11"/>
              </a:rPr>
              <a:t>recording</a:t>
            </a:r>
            <a:endParaRPr lang="en-US" altLang="zh-CN" sz="41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685800" lvl="4" indent="-685800">
              <a:lnSpc>
                <a:spcPct val="160000"/>
              </a:lnSpc>
              <a:spcBef>
                <a:spcPts val="0"/>
              </a:spcBef>
              <a:buClrTx/>
              <a:defRPr/>
            </a:pPr>
            <a:r>
              <a:rPr lang="zh-CN" altLang="en-US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功课</a:t>
            </a:r>
            <a:r>
              <a:rPr lang="en-US" altLang="zh-CN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</a:t>
            </a:r>
            <a:r>
              <a:rPr lang="en-US" altLang="zh-CN" sz="4100" dirty="0">
                <a:solidFill>
                  <a:srgbClr val="C0000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homework</a:t>
            </a:r>
          </a:p>
          <a:p>
            <a:pPr marL="0" lvl="4" indent="0">
              <a:lnSpc>
                <a:spcPct val="160000"/>
              </a:lnSpc>
              <a:spcBef>
                <a:spcPts val="0"/>
              </a:spcBef>
              <a:buClrTx/>
              <a:buNone/>
              <a:defRPr/>
            </a:pPr>
            <a:r>
              <a:rPr lang="zh-CN" altLang="en-US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  作业</a:t>
            </a:r>
            <a:endParaRPr lang="en-US" altLang="zh-CN" sz="4800" dirty="0">
              <a:solidFill>
                <a:srgbClr val="C0000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685800" lvl="4" indent="-685800">
              <a:lnSpc>
                <a:spcPct val="160000"/>
              </a:lnSpc>
              <a:spcBef>
                <a:spcPts val="0"/>
              </a:spcBef>
              <a:buClrTx/>
              <a:defRPr/>
            </a:pPr>
            <a:r>
              <a:rPr lang="zh-CN" altLang="en-US" sz="4800" dirty="0">
                <a:solidFill>
                  <a:schemeClr val="accent2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  <a:hlinkClick r:id="rId12"/>
              </a:rPr>
              <a:t>笔</a:t>
            </a:r>
            <a:r>
              <a:rPr lang="zh-CN" altLang="en-US" sz="4800" dirty="0">
                <a:solidFill>
                  <a:schemeClr val="accent2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、</a:t>
            </a:r>
            <a:r>
              <a:rPr lang="zh-CN" altLang="en-US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纸</a:t>
            </a:r>
            <a:r>
              <a:rPr lang="en-US" altLang="zh-CN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</a:t>
            </a:r>
            <a:r>
              <a:rPr lang="en-US" altLang="zh-CN" sz="3200" dirty="0">
                <a:solidFill>
                  <a:srgbClr val="C0000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pen</a:t>
            </a:r>
            <a:r>
              <a:rPr lang="zh-CN" altLang="en-US" sz="3200" dirty="0">
                <a:solidFill>
                  <a:srgbClr val="C0000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、</a:t>
            </a:r>
            <a:r>
              <a:rPr lang="en-US" altLang="zh-CN" sz="3200" dirty="0">
                <a:solidFill>
                  <a:srgbClr val="C0000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paper</a:t>
            </a:r>
            <a:endParaRPr lang="en-US" altLang="zh-CN" sz="4800" dirty="0">
              <a:solidFill>
                <a:srgbClr val="C00000"/>
              </a:solidFill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03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/>
          <p:cNvSpPr>
            <a:spLocks noChangeArrowheads="1"/>
          </p:cNvSpPr>
          <p:nvPr/>
        </p:nvSpPr>
        <p:spPr bwMode="auto">
          <a:xfrm>
            <a:off x="118215" y="997674"/>
            <a:ext cx="11103967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buAutoNum type="arabicPeriod"/>
            </a:pPr>
            <a:r>
              <a:rPr lang="en-US" sz="4000" dirty="0">
                <a:solidFill>
                  <a:srgbClr val="007935"/>
                </a:solidFill>
                <a:latin typeface="+mn-lt"/>
                <a:ea typeface="Calibri" charset="0"/>
                <a:cs typeface="Calibri" charset="0"/>
              </a:rPr>
              <a:t> Homework  </a:t>
            </a:r>
            <a:r>
              <a:rPr lang="en-US" sz="4800" dirty="0">
                <a:solidFill>
                  <a:srgbClr val="007935"/>
                </a:solidFill>
                <a:latin typeface="Calibri" charset="0"/>
                <a:ea typeface="Calibri" charset="0"/>
                <a:cs typeface="Calibri" charset="0"/>
              </a:rPr>
              <a:t>              </a:t>
            </a:r>
            <a:r>
              <a:rPr lang="zh-CN" altLang="en-US" sz="48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功课＝作业</a:t>
            </a:r>
            <a:r>
              <a:rPr lang="en-US" altLang="zh-CN" sz="3200" dirty="0">
                <a:solidFill>
                  <a:srgbClr val="007935"/>
                </a:solidFill>
                <a:latin typeface="Calibri" panose="020F0502020204030204" pitchFamily="34" charset="0"/>
                <a:ea typeface="Kaiti SC" charset="-122"/>
                <a:cs typeface="Calibri" panose="020F0502020204030204" pitchFamily="34" charset="0"/>
              </a:rPr>
              <a:t>  (</a:t>
            </a:r>
            <a:r>
              <a:rPr lang="en-US" altLang="zh-CN" sz="3200" dirty="0" err="1">
                <a:solidFill>
                  <a:srgbClr val="007935"/>
                </a:solidFill>
                <a:latin typeface="Calibri" panose="020F0502020204030204" pitchFamily="34" charset="0"/>
                <a:ea typeface="Kaiti SC" charset="-122"/>
                <a:cs typeface="Calibri" panose="020F0502020204030204" pitchFamily="34" charset="0"/>
              </a:rPr>
              <a:t>zuòyè</a:t>
            </a:r>
            <a:r>
              <a:rPr lang="en-US" altLang="zh-CN" sz="3200" dirty="0">
                <a:solidFill>
                  <a:srgbClr val="007935"/>
                </a:solidFill>
                <a:latin typeface="Calibri" panose="020F0502020204030204" pitchFamily="34" charset="0"/>
                <a:ea typeface="Kaiti SC" charset="-122"/>
                <a:cs typeface="Calibri" panose="020F0502020204030204" pitchFamily="34" charset="0"/>
              </a:rPr>
              <a:t>)</a:t>
            </a:r>
          </a:p>
          <a:p>
            <a:pPr marL="342900" indent="-342900">
              <a:buFontTx/>
              <a:buAutoNum type="arabicPeriod"/>
            </a:pPr>
            <a:r>
              <a:rPr lang="en-US" altLang="zh-CN" sz="4000" dirty="0">
                <a:solidFill>
                  <a:srgbClr val="007935"/>
                </a:solidFill>
                <a:latin typeface="+mn-lt"/>
                <a:ea typeface="Calibri" charset="0"/>
                <a:cs typeface="Calibri" charset="0"/>
              </a:rPr>
              <a:t> Study; schoolwork      </a:t>
            </a:r>
            <a:r>
              <a:rPr lang="zh-CN" altLang="en-US" sz="48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功课</a:t>
            </a:r>
            <a:endParaRPr lang="en-US" altLang="zh-CN" sz="48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pPr marL="342900" indent="-342900">
              <a:buFontTx/>
              <a:buAutoNum type="arabicPeriod"/>
            </a:pPr>
            <a:endParaRPr lang="en-US" altLang="zh-CN" sz="48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r>
              <a:rPr lang="en-US" altLang="zh-CN" sz="36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Ex1: </a:t>
            </a:r>
            <a:r>
              <a:rPr lang="zh-CN" altLang="en-US" sz="48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你昨天做中文</a:t>
            </a:r>
            <a:r>
              <a:rPr lang="zh-CN" altLang="en-US" sz="4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功课</a:t>
            </a:r>
            <a:r>
              <a:rPr lang="zh-CN" altLang="en-US" sz="48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了吗？</a:t>
            </a:r>
            <a:endParaRPr lang="en-US" altLang="zh-CN" sz="48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r>
              <a:rPr lang="zh-CN" altLang="en-US" sz="3200" dirty="0">
                <a:solidFill>
                  <a:srgbClr val="007935"/>
                </a:solidFill>
                <a:latin typeface="Calibri" panose="020F0502020204030204" pitchFamily="34" charset="0"/>
                <a:ea typeface="Kaiti SC" charset="-122"/>
                <a:cs typeface="Calibri" panose="020F0502020204030204" pitchFamily="34" charset="0"/>
              </a:rPr>
              <a:t> </a:t>
            </a:r>
            <a:r>
              <a:rPr lang="en-US" altLang="zh-CN" sz="3200" dirty="0">
                <a:solidFill>
                  <a:srgbClr val="007935"/>
                </a:solidFill>
                <a:latin typeface="Calibri" panose="020F0502020204030204" pitchFamily="34" charset="0"/>
                <a:ea typeface="Kaiti SC" charset="-122"/>
                <a:cs typeface="Calibri" panose="020F0502020204030204" pitchFamily="34" charset="0"/>
              </a:rPr>
              <a:t>             </a:t>
            </a:r>
            <a:r>
              <a:rPr lang="en-US" sz="3200" dirty="0" err="1">
                <a:solidFill>
                  <a:srgbClr val="0079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Nǐ</a:t>
            </a:r>
            <a:r>
              <a:rPr lang="en-US" sz="3200" dirty="0">
                <a:solidFill>
                  <a:srgbClr val="0079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9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zuótiān</a:t>
            </a:r>
            <a:r>
              <a:rPr lang="en-US" sz="3200" dirty="0">
                <a:solidFill>
                  <a:srgbClr val="0079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9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zuò</a:t>
            </a:r>
            <a:r>
              <a:rPr lang="en-US" sz="3200" dirty="0">
                <a:solidFill>
                  <a:srgbClr val="0079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9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zhōngwén</a:t>
            </a:r>
            <a:r>
              <a:rPr lang="en-US" sz="3200" dirty="0">
                <a:solidFill>
                  <a:srgbClr val="0079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9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gōngkè</a:t>
            </a:r>
            <a:r>
              <a:rPr lang="zh-CN" altLang="en-US" sz="3200" dirty="0">
                <a:solidFill>
                  <a:srgbClr val="0079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solidFill>
                  <a:srgbClr val="0079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ma</a:t>
            </a:r>
            <a:endParaRPr lang="en-US" altLang="zh-CN" sz="48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r>
              <a:rPr lang="en-US" altLang="zh-CN" sz="3200" dirty="0">
                <a:solidFill>
                  <a:srgbClr val="007935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              Did you do your Chinese homework last night?</a:t>
            </a:r>
          </a:p>
          <a:p>
            <a:endParaRPr lang="en-US" altLang="zh-CN" sz="1000" dirty="0">
              <a:solidFill>
                <a:srgbClr val="0079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sz="36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Ex2: </a:t>
            </a:r>
            <a:r>
              <a:rPr lang="zh-CN" altLang="en-US" sz="48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他</a:t>
            </a:r>
            <a:r>
              <a:rPr lang="zh-CN" altLang="en-US" sz="4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功课</a:t>
            </a:r>
            <a:r>
              <a:rPr lang="zh-CN" altLang="en-US" sz="48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很好＝他学习很好</a:t>
            </a:r>
            <a:endParaRPr lang="en-US" altLang="zh-CN" sz="48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r>
              <a:rPr lang="en-US" sz="3200" dirty="0">
                <a:solidFill>
                  <a:srgbClr val="0079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</a:t>
            </a:r>
            <a:r>
              <a:rPr lang="en-US" sz="3200" dirty="0" err="1">
                <a:solidFill>
                  <a:srgbClr val="0079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Tā</a:t>
            </a:r>
            <a:r>
              <a:rPr lang="en-US" sz="3200" dirty="0">
                <a:solidFill>
                  <a:srgbClr val="0079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9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gōngkè</a:t>
            </a:r>
            <a:r>
              <a:rPr lang="en-US" sz="3200" dirty="0">
                <a:solidFill>
                  <a:srgbClr val="0079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9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hěn</a:t>
            </a:r>
            <a:r>
              <a:rPr lang="en-US" sz="3200" dirty="0">
                <a:solidFill>
                  <a:srgbClr val="0079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9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hǎo</a:t>
            </a:r>
            <a:r>
              <a:rPr lang="zh-CN" altLang="en-US" sz="3200" dirty="0">
                <a:solidFill>
                  <a:srgbClr val="0079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3200" dirty="0" err="1">
                <a:solidFill>
                  <a:srgbClr val="0079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Tā</a:t>
            </a:r>
            <a:r>
              <a:rPr lang="en-US" sz="3200" dirty="0">
                <a:solidFill>
                  <a:srgbClr val="0079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9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gōngkè</a:t>
            </a:r>
            <a:r>
              <a:rPr lang="en-US" sz="3200" dirty="0">
                <a:solidFill>
                  <a:srgbClr val="0079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9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hěn</a:t>
            </a:r>
            <a:r>
              <a:rPr lang="en-US" sz="3200" dirty="0">
                <a:solidFill>
                  <a:srgbClr val="0079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9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hǎo</a:t>
            </a:r>
            <a:endParaRPr lang="en-US" altLang="zh-CN" sz="48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r>
              <a:rPr lang="zh-CN" altLang="en-US" sz="3200" dirty="0">
                <a:solidFill>
                  <a:srgbClr val="007935"/>
                </a:solidFill>
                <a:latin typeface="Calibri" panose="020F0502020204030204" pitchFamily="34" charset="0"/>
                <a:ea typeface="Kaiti SC" charset="-122"/>
                <a:cs typeface="Calibri" panose="020F0502020204030204" pitchFamily="34" charset="0"/>
              </a:rPr>
              <a:t>         </a:t>
            </a:r>
            <a:r>
              <a:rPr lang="en-US" altLang="zh-CN" sz="3200" dirty="0">
                <a:solidFill>
                  <a:srgbClr val="007935"/>
                </a:solidFill>
                <a:latin typeface="Calibri" panose="020F0502020204030204" pitchFamily="34" charset="0"/>
                <a:ea typeface="Kaiti SC" charset="-122"/>
                <a:cs typeface="Calibri" panose="020F0502020204030204" pitchFamily="34" charset="0"/>
              </a:rPr>
              <a:t>     His does well with academic work=He studies well.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" y="18694"/>
            <a:ext cx="12192000" cy="81657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4800" dirty="0">
                <a:latin typeface="KaiTi" charset="-122"/>
                <a:ea typeface="KaiTi" charset="-122"/>
                <a:cs typeface="KaiTi" charset="-122"/>
              </a:rPr>
              <a:t>功课</a:t>
            </a:r>
            <a:r>
              <a:rPr lang="en-US" altLang="zh-CN" sz="4800" dirty="0">
                <a:latin typeface="KaiTi" charset="-122"/>
                <a:ea typeface="KaiTi" charset="-122"/>
                <a:cs typeface="KaiTi" charset="-122"/>
              </a:rPr>
              <a:t>	</a:t>
            </a:r>
            <a:r>
              <a:rPr lang="en-US" sz="3600" dirty="0" err="1">
                <a:latin typeface="+mn-lt"/>
                <a:ea typeface="Calibri" charset="0"/>
                <a:cs typeface="Calibri" charset="0"/>
              </a:rPr>
              <a:t>gōng</a:t>
            </a:r>
            <a:r>
              <a:rPr lang="en-US" sz="3600" dirty="0">
                <a:latin typeface="+mn-lt"/>
                <a:ea typeface="Calibri" charset="0"/>
                <a:cs typeface="Calibri" charset="0"/>
              </a:rPr>
              <a:t> </a:t>
            </a:r>
            <a:r>
              <a:rPr lang="en-US" sz="3600" dirty="0" err="1">
                <a:latin typeface="+mn-lt"/>
                <a:ea typeface="Calibri" charset="0"/>
                <a:cs typeface="Calibri" charset="0"/>
              </a:rPr>
              <a:t>kè</a:t>
            </a:r>
            <a:r>
              <a:rPr lang="de-DE" sz="3600" dirty="0">
                <a:latin typeface="+mn-lt"/>
                <a:ea typeface="Calibri" charset="0"/>
                <a:cs typeface="Calibri" charset="0"/>
              </a:rPr>
              <a:t>                (</a:t>
            </a:r>
            <a:r>
              <a:rPr lang="de-DE" sz="3600" dirty="0" err="1">
                <a:latin typeface="+mn-lt"/>
                <a:ea typeface="Calibri" charset="0"/>
                <a:cs typeface="Calibri" charset="0"/>
              </a:rPr>
              <a:t>homework</a:t>
            </a:r>
            <a:r>
              <a:rPr lang="de-DE" sz="3600" dirty="0">
                <a:latin typeface="+mn-lt"/>
                <a:ea typeface="Calibri" charset="0"/>
                <a:cs typeface="Calibri" charset="0"/>
              </a:rPr>
              <a:t>)    </a:t>
            </a:r>
            <a:r>
              <a:rPr lang="en-US" sz="3600" dirty="0">
                <a:latin typeface="+mn-lt"/>
              </a:rPr>
              <a:t>      noun   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183" y="57900"/>
            <a:ext cx="721951" cy="72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96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/>
          <p:cNvSpPr>
            <a:spLocks noChangeArrowheads="1"/>
          </p:cNvSpPr>
          <p:nvPr/>
        </p:nvSpPr>
        <p:spPr bwMode="auto">
          <a:xfrm>
            <a:off x="249383" y="1111011"/>
            <a:ext cx="11571315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dirty="0">
                <a:solidFill>
                  <a:srgbClr val="007935"/>
                </a:solidFill>
                <a:latin typeface="+mn-lt"/>
              </a:rPr>
              <a:t>     </a:t>
            </a:r>
            <a:r>
              <a:rPr lang="en-US" sz="2800" dirty="0" err="1">
                <a:solidFill>
                  <a:srgbClr val="007935"/>
                </a:solidFill>
                <a:latin typeface="+mn-lt"/>
              </a:rPr>
              <a:t>Nǐ</a:t>
            </a:r>
            <a:r>
              <a:rPr lang="en-US" sz="2800" dirty="0">
                <a:solidFill>
                  <a:srgbClr val="007935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7935"/>
                </a:solidFill>
                <a:latin typeface="+mn-lt"/>
              </a:rPr>
              <a:t>chángcháng</a:t>
            </a:r>
            <a:r>
              <a:rPr lang="en-US" sz="2800" dirty="0">
                <a:solidFill>
                  <a:srgbClr val="007935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7935"/>
                </a:solidFill>
                <a:latin typeface="+mn-lt"/>
              </a:rPr>
              <a:t>tīng</a:t>
            </a:r>
            <a:r>
              <a:rPr lang="en-US" sz="2800" dirty="0">
                <a:solidFill>
                  <a:srgbClr val="007935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7935"/>
                </a:solidFill>
                <a:latin typeface="+mn-lt"/>
              </a:rPr>
              <a:t>zhōngwén</a:t>
            </a:r>
            <a:r>
              <a:rPr lang="en-US" sz="2800" dirty="0">
                <a:solidFill>
                  <a:srgbClr val="007935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7935"/>
                </a:solidFill>
                <a:latin typeface="+mn-lt"/>
              </a:rPr>
              <a:t>lùyīn</a:t>
            </a:r>
            <a:r>
              <a:rPr lang="en-US" sz="2800" dirty="0">
                <a:solidFill>
                  <a:srgbClr val="007935"/>
                </a:solidFill>
                <a:latin typeface="+mn-lt"/>
              </a:rPr>
              <a:t> ma</a:t>
            </a:r>
            <a:endParaRPr lang="en-US" altLang="zh-CN" sz="2800" dirty="0">
              <a:solidFill>
                <a:srgbClr val="007935"/>
              </a:solidFill>
              <a:latin typeface="+mn-lt"/>
              <a:ea typeface="Kaiti SC" charset="-122"/>
              <a:cs typeface="Kaiti SC" charset="-122"/>
            </a:endParaRPr>
          </a:p>
          <a:p>
            <a:r>
              <a:rPr lang="en-US" altLang="zh-CN" sz="48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Q:</a:t>
            </a:r>
            <a:r>
              <a:rPr lang="zh-CN" altLang="en-US" sz="48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你常常听中文</a:t>
            </a:r>
            <a:r>
              <a:rPr lang="zh-CN" altLang="en-US" sz="4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录音</a:t>
            </a:r>
            <a:r>
              <a:rPr lang="zh-CN" altLang="en-US" sz="48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吗？</a:t>
            </a:r>
            <a:endParaRPr lang="en-US" altLang="zh-CN" sz="48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r>
              <a:rPr lang="zh-CN" altLang="en-US" sz="3200" dirty="0">
                <a:solidFill>
                  <a:srgbClr val="007935"/>
                </a:solidFill>
                <a:latin typeface="Calibri" panose="020F0502020204030204"/>
              </a:rPr>
              <a:t>      </a:t>
            </a:r>
            <a:r>
              <a:rPr lang="en-US" altLang="zh-CN" sz="2800" dirty="0" err="1">
                <a:solidFill>
                  <a:srgbClr val="007935"/>
                </a:solidFill>
                <a:latin typeface="+mn-lt"/>
              </a:rPr>
              <a:t>Wǒ</a:t>
            </a:r>
            <a:r>
              <a:rPr lang="en-US" altLang="zh-CN" sz="2800" dirty="0">
                <a:solidFill>
                  <a:srgbClr val="007935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7935"/>
                </a:solidFill>
                <a:latin typeface="+mn-lt"/>
              </a:rPr>
              <a:t>chángcháng</a:t>
            </a:r>
            <a:r>
              <a:rPr lang="en-US" sz="2800" dirty="0">
                <a:solidFill>
                  <a:srgbClr val="007935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7935"/>
                </a:solidFill>
                <a:latin typeface="+mn-lt"/>
              </a:rPr>
              <a:t>tīng</a:t>
            </a:r>
            <a:r>
              <a:rPr lang="en-US" sz="2800" dirty="0">
                <a:solidFill>
                  <a:srgbClr val="007935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7935"/>
                </a:solidFill>
                <a:latin typeface="+mn-lt"/>
              </a:rPr>
              <a:t>zhōngwén</a:t>
            </a:r>
            <a:r>
              <a:rPr lang="en-US" sz="2800" dirty="0">
                <a:solidFill>
                  <a:srgbClr val="007935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7935"/>
                </a:solidFill>
                <a:latin typeface="+mn-lt"/>
              </a:rPr>
              <a:t>lùyīn</a:t>
            </a:r>
            <a:endParaRPr lang="en-US" altLang="zh-CN" sz="2800" dirty="0">
              <a:solidFill>
                <a:srgbClr val="007935"/>
              </a:solidFill>
              <a:latin typeface="+mn-lt"/>
            </a:endParaRPr>
          </a:p>
          <a:p>
            <a:r>
              <a:rPr lang="en-US" altLang="zh-CN" sz="48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A:</a:t>
            </a:r>
            <a:r>
              <a:rPr lang="zh-CN" altLang="en-US" sz="48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我常常听中文</a:t>
            </a:r>
            <a:r>
              <a:rPr lang="zh-CN" altLang="en-US" sz="4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录音</a:t>
            </a:r>
            <a:r>
              <a:rPr lang="zh-CN" altLang="en-US" sz="48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。</a:t>
            </a:r>
            <a:endParaRPr lang="en-US" altLang="zh-CN" sz="48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r>
              <a:rPr lang="en-US" altLang="zh-CN" sz="2800" dirty="0">
                <a:solidFill>
                  <a:srgbClr val="007935"/>
                </a:solidFill>
                <a:latin typeface="+mn-lt"/>
              </a:rPr>
              <a:t>        I often listen to Chinese audios.</a:t>
            </a:r>
          </a:p>
          <a:p>
            <a:endParaRPr lang="en-US" altLang="zh-CN" sz="2800" dirty="0">
              <a:solidFill>
                <a:srgbClr val="007935"/>
              </a:solidFill>
              <a:latin typeface="+mn-lt"/>
            </a:endParaRPr>
          </a:p>
          <a:p>
            <a:r>
              <a:rPr lang="en-US" sz="3200" dirty="0"/>
              <a:t>       </a:t>
            </a:r>
            <a:r>
              <a:rPr lang="en-US" sz="2800" dirty="0" err="1">
                <a:solidFill>
                  <a:srgbClr val="007935"/>
                </a:solidFill>
                <a:latin typeface="+mn-lt"/>
              </a:rPr>
              <a:t>Nǐ</a:t>
            </a:r>
            <a:r>
              <a:rPr lang="en-US" sz="2800" dirty="0">
                <a:solidFill>
                  <a:srgbClr val="007935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7935"/>
                </a:solidFill>
                <a:latin typeface="+mn-lt"/>
              </a:rPr>
              <a:t>bāng</a:t>
            </a:r>
            <a:r>
              <a:rPr lang="en-US" sz="2800" dirty="0">
                <a:solidFill>
                  <a:srgbClr val="007935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7935"/>
                </a:solidFill>
                <a:latin typeface="+mn-lt"/>
              </a:rPr>
              <a:t>wǒ</a:t>
            </a:r>
            <a:r>
              <a:rPr lang="en-US" sz="2800" dirty="0">
                <a:solidFill>
                  <a:srgbClr val="007935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7935"/>
                </a:solidFill>
                <a:latin typeface="+mn-lt"/>
              </a:rPr>
              <a:t>lùyīn</a:t>
            </a:r>
            <a:r>
              <a:rPr lang="en-US" sz="2800" dirty="0">
                <a:solidFill>
                  <a:srgbClr val="007935"/>
                </a:solidFill>
                <a:latin typeface="+mn-lt"/>
              </a:rPr>
              <a:t>              </a:t>
            </a:r>
            <a:r>
              <a:rPr lang="en-US" sz="2800" dirty="0" err="1">
                <a:solidFill>
                  <a:srgbClr val="007935"/>
                </a:solidFill>
                <a:latin typeface="+mn-lt"/>
              </a:rPr>
              <a:t>hǎo</a:t>
            </a:r>
            <a:r>
              <a:rPr lang="en-US" sz="2800" dirty="0">
                <a:solidFill>
                  <a:srgbClr val="007935"/>
                </a:solidFill>
                <a:latin typeface="+mn-lt"/>
              </a:rPr>
              <a:t> ma</a:t>
            </a:r>
            <a:endParaRPr lang="en-US" altLang="zh-CN" sz="2800" dirty="0">
              <a:solidFill>
                <a:srgbClr val="007935"/>
              </a:solidFill>
              <a:latin typeface="+mn-lt"/>
            </a:endParaRPr>
          </a:p>
          <a:p>
            <a:r>
              <a:rPr lang="en-US" altLang="zh-CN" sz="48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Q:</a:t>
            </a:r>
            <a:r>
              <a:rPr lang="zh-CN" altLang="en-US" sz="48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你帮我录音，好吗？</a:t>
            </a:r>
            <a:r>
              <a:rPr lang="en-US" altLang="zh-CN" sz="3600" dirty="0">
                <a:solidFill>
                  <a:srgbClr val="007935"/>
                </a:solidFill>
                <a:latin typeface="+mn-lt"/>
                <a:ea typeface="Kaiti SC" charset="-122"/>
                <a:cs typeface="Kaiti SC" charset="-122"/>
              </a:rPr>
              <a:t>Can you record me, OK?</a:t>
            </a:r>
          </a:p>
          <a:p>
            <a:r>
              <a:rPr lang="en-US" altLang="zh-CN" sz="48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A:</a:t>
            </a:r>
            <a:r>
              <a:rPr lang="zh-CN" altLang="en-US" sz="48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好，我帮你录音。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" y="18694"/>
            <a:ext cx="12192000" cy="81657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4800" dirty="0">
                <a:latin typeface="KaiTi" charset="-122"/>
                <a:ea typeface="KaiTi" charset="-122"/>
                <a:cs typeface="KaiTi" charset="-122"/>
              </a:rPr>
              <a:t>录音</a:t>
            </a:r>
            <a:r>
              <a:rPr lang="en-US" altLang="zh-CN" sz="4800" dirty="0">
                <a:latin typeface="KaiTi" charset="-122"/>
                <a:ea typeface="KaiTi" charset="-122"/>
                <a:cs typeface="KaiTi" charset="-122"/>
              </a:rPr>
              <a:t>	</a:t>
            </a:r>
            <a:r>
              <a:rPr lang="en-US" sz="3600" dirty="0" err="1">
                <a:latin typeface="+mn-lt"/>
                <a:ea typeface="Calibri" charset="0"/>
                <a:cs typeface="Calibri" charset="0"/>
              </a:rPr>
              <a:t>lù</a:t>
            </a:r>
            <a:r>
              <a:rPr lang="en-US" sz="3600" dirty="0">
                <a:latin typeface="+mn-lt"/>
                <a:ea typeface="Calibri" charset="0"/>
                <a:cs typeface="Calibri" charset="0"/>
              </a:rPr>
              <a:t>    </a:t>
            </a:r>
            <a:r>
              <a:rPr lang="en-US" sz="3600" dirty="0" err="1">
                <a:latin typeface="+mn-lt"/>
                <a:ea typeface="Calibri" charset="0"/>
                <a:cs typeface="Calibri" charset="0"/>
              </a:rPr>
              <a:t>yī</a:t>
            </a:r>
            <a:r>
              <a:rPr lang="en-US" sz="3600" dirty="0">
                <a:latin typeface="+mn-lt"/>
                <a:ea typeface="Calibri" charset="0"/>
                <a:cs typeface="Calibri" charset="0"/>
              </a:rPr>
              <a:t>       (audio; sound recording)   </a:t>
            </a:r>
            <a:r>
              <a:rPr lang="en-US" sz="3600" dirty="0">
                <a:latin typeface="+mn-lt"/>
              </a:rPr>
              <a:t>noun/verb   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183" y="57900"/>
            <a:ext cx="721951" cy="7219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8701" y="1708101"/>
            <a:ext cx="3128962" cy="2095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424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378634"/>
            <a:ext cx="11805587" cy="53131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5575" lvl="8" indent="-685800"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</a:pPr>
            <a:endParaRPr lang="en-US" altLang="zh-CN" sz="5400" dirty="0">
              <a:solidFill>
                <a:srgbClr val="0070C0"/>
              </a:solidFill>
              <a:latin typeface="Kaiti SC" charset="-122"/>
              <a:ea typeface="SimSun" panose="02010600030101010101" pitchFamily="2" charset="-122"/>
              <a:cs typeface="Kaiti SC" charset="-122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black">
          <a:xfrm>
            <a:off x="15118" y="19908"/>
            <a:ext cx="12176881" cy="1358726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5500" dirty="0">
                <a:latin typeface="KaiTi" charset="-122"/>
                <a:ea typeface="KaiTi" charset="-122"/>
                <a:cs typeface="KaiTi" charset="-122"/>
              </a:rPr>
              <a:t>反义词</a:t>
            </a:r>
            <a:r>
              <a:rPr lang="zh-CN" altLang="it-IT" sz="5500" dirty="0">
                <a:latin typeface="KaiTi" charset="-122"/>
                <a:ea typeface="KaiTi" charset="-122"/>
                <a:cs typeface="KaiTi" charset="-122"/>
              </a:rPr>
              <a:t> </a:t>
            </a:r>
            <a:r>
              <a:rPr lang="zh-CN" altLang="en-US" sz="5500" dirty="0">
                <a:latin typeface="KaiTi" charset="-122"/>
                <a:ea typeface="KaiTi" charset="-122"/>
                <a:cs typeface="KaiTi" charset="-122"/>
              </a:rPr>
              <a:t> </a:t>
            </a:r>
            <a:r>
              <a:rPr lang="en-US" sz="3700" dirty="0" err="1">
                <a:latin typeface="Calibri" charset="0"/>
                <a:ea typeface="Calibri" charset="0"/>
                <a:cs typeface="Calibri" charset="0"/>
              </a:rPr>
              <a:t>fǎnyì</a:t>
            </a:r>
            <a:r>
              <a:rPr lang="en-US" sz="37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3700" dirty="0" err="1">
                <a:latin typeface="Calibri" charset="0"/>
                <a:ea typeface="Calibri" charset="0"/>
                <a:cs typeface="Calibri" charset="0"/>
              </a:rPr>
              <a:t>cí</a:t>
            </a:r>
            <a:r>
              <a:rPr lang="it-IT" altLang="zh-CN" sz="37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zh-CN" altLang="en-US" sz="3700" dirty="0">
                <a:latin typeface="Calibri" charset="0"/>
                <a:ea typeface="Calibri" charset="0"/>
                <a:cs typeface="Calibri" charset="0"/>
              </a:rPr>
              <a:t>      </a:t>
            </a:r>
            <a:r>
              <a:rPr lang="it-IT" altLang="zh-CN" sz="3700" dirty="0"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it-IT" sz="3700" dirty="0" err="1">
                <a:latin typeface="Calibri" charset="0"/>
                <a:ea typeface="Calibri" charset="0"/>
                <a:cs typeface="Calibri" charset="0"/>
              </a:rPr>
              <a:t>antonym</a:t>
            </a:r>
            <a:r>
              <a:rPr lang="it-IT" altLang="zh-CN" sz="3700" dirty="0">
                <a:latin typeface="Calibri" charset="0"/>
                <a:ea typeface="Calibri" charset="0"/>
                <a:cs typeface="Calibri" charset="0"/>
              </a:rPr>
              <a:t>)</a:t>
            </a:r>
            <a:endParaRPr lang="en-US" sz="37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100" y="135686"/>
            <a:ext cx="972487" cy="972487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62662" y="1720466"/>
            <a:ext cx="12029337" cy="52417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快 </a:t>
            </a:r>
            <a:r>
              <a:rPr lang="en-US" altLang="zh-CN" sz="3200" dirty="0" err="1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kuài</a:t>
            </a:r>
            <a:r>
              <a:rPr lang="zh-CN" altLang="en-US" sz="32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、</a:t>
            </a:r>
            <a:r>
              <a:rPr lang="en-U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	</a:t>
            </a:r>
            <a:r>
              <a:rPr lang="zh-CN" altLang="en-US" sz="4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慢</a:t>
            </a:r>
            <a:r>
              <a:rPr lang="en-US" altLang="zh-CN" sz="4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		</a:t>
            </a:r>
            <a:r>
              <a:rPr lang="en-US" altLang="zh-CN" sz="3200" dirty="0" err="1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màn</a:t>
            </a:r>
            <a:r>
              <a:rPr lang="en-US" altLang="zh-CN" sz="32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       fast		slowly</a:t>
            </a:r>
          </a:p>
          <a:p>
            <a:pPr marL="0" indent="0">
              <a:buNone/>
            </a:pPr>
            <a:r>
              <a:rPr lang="zh-CN" altLang="en-US" sz="4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难</a:t>
            </a:r>
            <a:r>
              <a:rPr lang="en-U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nán</a:t>
            </a:r>
            <a:r>
              <a:rPr lang="zh-CN" altLang="en-US" sz="32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、</a:t>
            </a:r>
            <a:r>
              <a:rPr lang="en-U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	</a:t>
            </a:r>
            <a:r>
              <a:rPr lang="zh-CN" altLang="en-US" sz="4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容易</a:t>
            </a:r>
            <a:r>
              <a:rPr lang="en-US" altLang="zh-CN" sz="4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	</a:t>
            </a:r>
            <a:r>
              <a:rPr lang="en-US" altLang="zh-CN" sz="3200" dirty="0" err="1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róng</a:t>
            </a:r>
            <a:r>
              <a:rPr lang="en-US" altLang="zh-CN" sz="32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yì</a:t>
            </a:r>
            <a:r>
              <a:rPr lang="en-US" altLang="zh-CN" sz="32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  	hard		easy</a:t>
            </a:r>
          </a:p>
          <a:p>
            <a:pPr marL="0" indent="0">
              <a:buNone/>
            </a:pP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早</a:t>
            </a:r>
            <a:r>
              <a:rPr lang="en-U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zǎo</a:t>
            </a:r>
            <a:r>
              <a:rPr lang="zh-CN" altLang="en-US" sz="32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、</a:t>
            </a:r>
            <a:r>
              <a:rPr lang="en-U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	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晚</a:t>
            </a:r>
            <a:r>
              <a:rPr lang="en-U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		</a:t>
            </a:r>
            <a:r>
              <a:rPr lang="en-US" altLang="zh-CN" sz="3200" dirty="0" err="1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wǎn</a:t>
            </a:r>
            <a:r>
              <a:rPr lang="en-US" altLang="zh-CN" sz="32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			early	late</a:t>
            </a: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多</a:t>
            </a:r>
            <a:r>
              <a:rPr lang="en-U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duō</a:t>
            </a:r>
            <a:r>
              <a:rPr lang="zh-CN" altLang="en-US" sz="32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、</a:t>
            </a:r>
            <a:r>
              <a:rPr lang="en-U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	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少</a:t>
            </a:r>
            <a:r>
              <a:rPr lang="en-U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		</a:t>
            </a:r>
            <a:r>
              <a:rPr lang="en-US" altLang="zh-CN" sz="3200" dirty="0" err="1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shǎo</a:t>
            </a:r>
            <a:r>
              <a:rPr lang="en-US" altLang="zh-CN" sz="32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		many     few </a:t>
            </a:r>
            <a:r>
              <a:rPr lang="en-U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       </a:t>
            </a: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zh-TW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大</a:t>
            </a:r>
            <a:r>
              <a:rPr lang="en-U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dà</a:t>
            </a:r>
            <a:r>
              <a:rPr lang="zh-CN" altLang="en-US" sz="32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、</a:t>
            </a:r>
            <a:r>
              <a:rPr lang="en-U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	</a:t>
            </a:r>
            <a:r>
              <a:rPr lang="zh-TW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小</a:t>
            </a:r>
            <a:r>
              <a:rPr lang="en-U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		</a:t>
            </a:r>
            <a:r>
              <a:rPr lang="en-US" altLang="zh-CN" sz="3200" dirty="0" err="1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xiǎo</a:t>
            </a:r>
            <a:r>
              <a:rPr lang="en-US" altLang="zh-CN" sz="32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        big		small	   </a:t>
            </a:r>
            <a:r>
              <a:rPr lang="en-US" altLang="zh-CN" sz="32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 </a:t>
            </a:r>
            <a:r>
              <a:rPr lang="en-U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       </a:t>
            </a:r>
            <a:endParaRPr lang="en-US" altLang="zh-CN" sz="32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对</a:t>
            </a:r>
            <a:r>
              <a:rPr lang="en-U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duì</a:t>
            </a:r>
            <a:r>
              <a:rPr lang="zh-CN" altLang="en-US" sz="32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、</a:t>
            </a:r>
            <a:r>
              <a:rPr lang="en-US" altLang="zh-CN" sz="32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	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错</a:t>
            </a:r>
            <a:r>
              <a:rPr lang="en-U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		</a:t>
            </a:r>
            <a:r>
              <a:rPr lang="en-US" altLang="zh-CN" sz="3200" dirty="0" err="1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cuò</a:t>
            </a:r>
            <a:r>
              <a:rPr lang="en-US" altLang="zh-CN" sz="32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       right     wrong</a:t>
            </a:r>
            <a:endParaRPr lang="en-US" sz="32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349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4601" y="648826"/>
            <a:ext cx="3551798" cy="1705302"/>
          </a:xfrm>
        </p:spPr>
        <p:txBody>
          <a:bodyPr>
            <a:noAutofit/>
          </a:bodyPr>
          <a:lstStyle/>
          <a:p>
            <a:r>
              <a:rPr lang="en-US" sz="8000" dirty="0" err="1">
                <a:latin typeface="+mn-ea"/>
                <a:ea typeface="+mn-ea"/>
              </a:rPr>
              <a:t>kāi</a:t>
            </a:r>
            <a:r>
              <a:rPr lang="en-US" sz="8000" dirty="0">
                <a:latin typeface="+mn-ea"/>
                <a:ea typeface="+mn-ea"/>
              </a:rPr>
              <a:t> </a:t>
            </a:r>
            <a:r>
              <a:rPr lang="en-US" sz="8000" dirty="0" err="1">
                <a:latin typeface="+mn-ea"/>
                <a:ea typeface="+mn-ea"/>
              </a:rPr>
              <a:t>shǐ</a:t>
            </a:r>
            <a:endParaRPr lang="en-US" sz="8000" dirty="0">
              <a:latin typeface="+mn-ea"/>
              <a:ea typeface="+mn-ea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354128"/>
            <a:ext cx="4191000" cy="33528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81912"/>
            <a:ext cx="3551798" cy="413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76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1685</TotalTime>
  <Words>1227</Words>
  <Application>Microsoft Office PowerPoint</Application>
  <PresentationFormat>Widescreen</PresentationFormat>
  <Paragraphs>213</Paragraphs>
  <Slides>25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1" baseType="lpstr">
      <vt:lpstr>等线</vt:lpstr>
      <vt:lpstr>等线 Light</vt:lpstr>
      <vt:lpstr>DFKai-SB</vt:lpstr>
      <vt:lpstr>KaiTi</vt:lpstr>
      <vt:lpstr>Kaiti SC</vt:lpstr>
      <vt:lpstr>Kaiti TC</vt:lpstr>
      <vt:lpstr>新細明體</vt:lpstr>
      <vt:lpstr>宋体</vt:lpstr>
      <vt:lpstr>宋体</vt:lpstr>
      <vt:lpstr>华文楷体</vt:lpstr>
      <vt:lpstr>游ゴシック Light</vt:lpstr>
      <vt:lpstr>Arial</vt:lpstr>
      <vt:lpstr>Calibri</vt:lpstr>
      <vt:lpstr>Calibri Light</vt:lpstr>
      <vt:lpstr>Times New Roman</vt:lpstr>
      <vt:lpstr>Office Theme</vt:lpstr>
      <vt:lpstr>Duì  huà         Zhǔnbèi zhōngwén kè  对话二：准备中文课 Preparing for a Chinese Class</vt:lpstr>
      <vt:lpstr>PowerPoint Presentation</vt:lpstr>
      <vt:lpstr>PowerPoint Presentation</vt:lpstr>
      <vt:lpstr>第七课   对话二</vt:lpstr>
      <vt:lpstr>PowerPoint Presentation</vt:lpstr>
      <vt:lpstr>PowerPoint Presentation</vt:lpstr>
      <vt:lpstr>PowerPoint Presentation</vt:lpstr>
      <vt:lpstr>PowerPoint Presentation</vt:lpstr>
      <vt:lpstr>kāi shǐ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第十四课   对话二</vt:lpstr>
      <vt:lpstr>PowerPoint Presentation</vt:lpstr>
      <vt:lpstr>PowerPoint Presentation</vt:lpstr>
      <vt:lpstr>PowerPoint Presentation</vt:lpstr>
      <vt:lpstr>怎么样？ zěnmeyàng   How about?   </vt:lpstr>
      <vt:lpstr>怎么样？ zěnmeyàng   How about?   </vt:lpstr>
      <vt:lpstr>怎么样？ zěnmeyàng   How about?   </vt:lpstr>
      <vt:lpstr>PowerPoint Presentation</vt:lpstr>
      <vt:lpstr>PowerPoint Presentation</vt:lpstr>
      <vt:lpstr>怎么 zěnme  (How come…)</vt:lpstr>
      <vt:lpstr>怎么+这么/那么＋adj        How come____   so _____.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2/25 今天的学习目标     (Today’s Learning Objectives)</dc:title>
  <dc:creator>miaowen chang</dc:creator>
  <cp:lastModifiedBy>Chang, Miaowen    IHS - Staff</cp:lastModifiedBy>
  <cp:revision>207</cp:revision>
  <dcterms:created xsi:type="dcterms:W3CDTF">2019-02-27T05:24:24Z</dcterms:created>
  <dcterms:modified xsi:type="dcterms:W3CDTF">2020-06-01T02:02:39Z</dcterms:modified>
</cp:coreProperties>
</file>