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75" r:id="rId2"/>
    <p:sldId id="276" r:id="rId3"/>
    <p:sldId id="277" r:id="rId4"/>
    <p:sldId id="278" r:id="rId5"/>
    <p:sldId id="336" r:id="rId6"/>
    <p:sldId id="3802" r:id="rId7"/>
    <p:sldId id="2863" r:id="rId8"/>
    <p:sldId id="2809" r:id="rId9"/>
    <p:sldId id="2810" r:id="rId10"/>
    <p:sldId id="2811" r:id="rId11"/>
    <p:sldId id="3719" r:id="rId12"/>
    <p:sldId id="3720" r:id="rId13"/>
    <p:sldId id="2818" r:id="rId14"/>
    <p:sldId id="2819" r:id="rId15"/>
    <p:sldId id="2820" r:id="rId16"/>
    <p:sldId id="3721" r:id="rId17"/>
    <p:sldId id="3722" r:id="rId18"/>
    <p:sldId id="3723" r:id="rId19"/>
    <p:sldId id="2862" r:id="rId20"/>
    <p:sldId id="3815" r:id="rId21"/>
    <p:sldId id="3816" r:id="rId22"/>
    <p:sldId id="3817" r:id="rId23"/>
    <p:sldId id="2849" r:id="rId24"/>
    <p:sldId id="3745" r:id="rId25"/>
    <p:sldId id="3769" r:id="rId26"/>
    <p:sldId id="3768" r:id="rId27"/>
    <p:sldId id="3811" r:id="rId28"/>
    <p:sldId id="3812" r:id="rId29"/>
    <p:sldId id="3790" r:id="rId30"/>
    <p:sldId id="3791" r:id="rId31"/>
    <p:sldId id="3803" r:id="rId32"/>
    <p:sldId id="3777" r:id="rId33"/>
    <p:sldId id="3079" r:id="rId34"/>
    <p:sldId id="3778" r:id="rId35"/>
    <p:sldId id="3269" r:id="rId36"/>
    <p:sldId id="3271" r:id="rId37"/>
    <p:sldId id="3272" r:id="rId38"/>
    <p:sldId id="3774" r:id="rId39"/>
    <p:sldId id="3804" r:id="rId40"/>
    <p:sldId id="3805" r:id="rId41"/>
    <p:sldId id="3806" r:id="rId42"/>
    <p:sldId id="3807" r:id="rId43"/>
    <p:sldId id="3808" r:id="rId44"/>
    <p:sldId id="3809" r:id="rId45"/>
    <p:sldId id="3810" r:id="rId46"/>
    <p:sldId id="377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2"/>
    <p:restoredTop sz="94640"/>
  </p:normalViewPr>
  <p:slideViewPr>
    <p:cSldViewPr snapToGrid="0" snapToObjects="1">
      <p:cViewPr varScale="1">
        <p:scale>
          <a:sx n="66" d="100"/>
          <a:sy n="66" d="100"/>
        </p:scale>
        <p:origin x="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4A93-37C2-EF49-8D8A-3F1C92CDEB4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9D8F-4F67-0C46-A42D-797B9F33A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57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75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BF3-C2E9-3B45-AB47-F97799447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F74B5-5BC5-7D41-8A94-CCCC5E540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30C7-6CE9-0446-86F1-817BE399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6725-B694-BE4F-817A-5C5B749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05154-B497-964E-9D94-442442E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EB6-4BED-AD40-9157-B499AB0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35B1-B8D7-D144-991D-2AC67495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91A3-6B23-D44D-8BE3-2CF18078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A9A7-6CB4-964B-B68D-082117E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5E58-CE43-AE45-BD7F-4263CE56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05758-3505-1B45-B738-FA05F0B4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B5A08-D679-9B49-A895-04AB2B1A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BF0A-8488-A541-91C8-EE391D6B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A92B-D0D3-2042-B4B4-ED2215B4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01DE-BDD9-984C-8487-C0ECE46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0B7-3D24-D247-891A-684E429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CC7C-1B76-6A40-8CAC-A361E042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539-96FE-1F46-AF27-DBCE85D5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478F-B850-0F4E-BF61-1D7000F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631-6BC0-2145-94A5-0A2EB1A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A644-09DC-2F48-AE2E-39751AEA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6719A-C7E0-7B42-A858-563C955D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A624-7A9C-A248-B8C2-3327342B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3EB2-C119-8044-8C18-596353DE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14F-6217-3A4C-91FE-4A9EB558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FCE-A2E2-8D42-BD9C-6D43322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1B1E-EA92-6C41-A97D-A85B8554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980F-E692-D746-B0CC-35F2E898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13372-B73F-7244-81AD-4E63B99B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5535-7F12-664C-9A64-207163A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2336-CC9F-6E4B-8EE6-F65C5E07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8B6-27CC-8846-8958-87E34E71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F1DB-A62F-B241-93E6-6F93A0F5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5EC6-6AB1-EB4B-9830-82CA1D03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4DF99-23AE-AA4A-B06E-E5BBBA49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0C586-8B81-1045-BEFA-88BD0676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C6CB-EE39-A148-A1ED-35BEB27C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5963-688D-C74E-86BC-0E3F8DAC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C7A4-280A-A543-BA3A-D5A9076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C34-307C-6742-B19A-7D919E9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4DB21-BEF0-1548-87D8-EFC6550C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ACC1-FBCD-DB49-9CF1-687EDCC1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BA9-66FD-214C-A635-ECF77E1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DAA32-BC35-3443-9BDA-C5E7A56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5922B-B1E5-6447-9ACE-CD116E0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C52C-2FA3-1A49-8047-7AF3FEE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5F93-85C9-1346-A848-1D90C533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A467-1C3E-2E47-9F55-4CF44807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DFE3-11A8-D14E-9A07-94742786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4F10-7D18-2F4F-A9E9-BFA93A2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E1D9-E2F5-6741-A61F-E8353C4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65AC-0A3F-BB43-9E77-BE5585F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81F3-6F41-A94A-B73F-B7D4C7C3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D2F53-A066-144A-B73D-0AE69891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6B633-F596-4249-BB09-4CE18619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364B-CA78-4141-88E5-F93ADE8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BFDA-144E-8C4E-92A8-D2651BD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ABC6-511C-3847-AE3B-9837CAC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06AB0-893A-0C47-9B67-DBF09C9F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480B3-0BAA-9F4C-9848-BCE67DCE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4BB4-E6A2-2548-9685-77CB6000A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1A3A-48B8-9F44-86FD-B548BB60BD0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2B5A-0638-9D43-ABD7-98061836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D33-A0DA-B948-AAA7-D9D8DAE0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astasiastudent.net/china/mandarin/word-order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mllab.sfsu.edu/content/integrated-chinese-level-1-part-1-textkbook" TargetMode="External"/><Relationship Id="rId12" Type="http://schemas.openxmlformats.org/officeDocument/2006/relationships/hyperlink" Target="https://www.youtube.com/watch?v=hZ38dxyaONQ" TargetMode="External"/><Relationship Id="rId2" Type="http://schemas.openxmlformats.org/officeDocument/2006/relationships/hyperlink" Target="https://sites.google.com/site/daizilongschinesepage/integrated-chinese-level-1-part-1-au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c.edu/llrc/ic3aud.shtml#textl1" TargetMode="External"/><Relationship Id="rId11" Type="http://schemas.openxmlformats.org/officeDocument/2006/relationships/hyperlink" Target="https://www.gvsu.edu/lrc/integrated-chinese-level-1-part-1-workbook-audio-152.htm" TargetMode="External"/><Relationship Id="rId5" Type="http://schemas.openxmlformats.org/officeDocument/2006/relationships/hyperlink" Target="https://www.youtube.com/watch?v=Mr5CDONkzl0&amp;index=10&amp;list=PL9ES2MCH3ulh8M34lhbg3zOrOKEhegP2g" TargetMode="External"/><Relationship Id="rId10" Type="http://schemas.openxmlformats.org/officeDocument/2006/relationships/hyperlink" Target="http://ce.linedict.com/dict.html#/cnen/todayexpr?data=20161229" TargetMode="External"/><Relationship Id="rId4" Type="http://schemas.openxmlformats.org/officeDocument/2006/relationships/hyperlink" Target="https://www.youtube.com/watch?v=t2BhZXL85wc" TargetMode="External"/><Relationship Id="rId9" Type="http://schemas.openxmlformats.org/officeDocument/2006/relationships/hyperlink" Target="http://chinesenotes.com/grammar.php#auxiliaryverb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222" y="1552670"/>
            <a:ext cx="4339144" cy="5154622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wén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第七课：学中文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Seven: Studying Chinese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60" y="235526"/>
            <a:ext cx="1013725" cy="10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你可以</a:t>
            </a:r>
            <a:r>
              <a:rPr lang="zh-CN" altLang="en-US" sz="6000" cap="all" spc="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帮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7471" y="2946515"/>
            <a:ext cx="579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打包</a:t>
            </a:r>
            <a:r>
              <a:rPr lang="zh-CN" altLang="en-US" sz="40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dǎbāo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(box out)</a:t>
            </a: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7" y="2777343"/>
            <a:ext cx="5576316" cy="29788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FE84B4-6DF8-0248-805D-1434100D2504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11122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zh-CN" altLang="en-US" sz="89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	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48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bāng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		     	    	 (t0 help)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C134D-A51C-7B44-8D6B-899D6488C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79" y="6216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8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600206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en-US" altLang="zh-CN" sz="32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jiāo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7"/>
            <a:ext cx="12176881" cy="12981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8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zh-CN" altLang="en-US" sz="7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3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jiāo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	    </a:t>
            </a:r>
            <a:r>
              <a:rPr lang="zh-CN" altLang="en-US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43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(t0 teach)			verb</a:t>
            </a:r>
            <a:endParaRPr kumimoji="0" lang="en-US" sz="43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25630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5910" y="2812930"/>
            <a:ext cx="5106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写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xiě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这个字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zì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好吗？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7" y="2905048"/>
            <a:ext cx="6620498" cy="41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3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0448" y="1539342"/>
            <a:ext cx="11991103" cy="930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我说</a:t>
            </a:r>
            <a:r>
              <a:rPr lang="en-US" altLang="zh-CN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shuō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中文，行吗？</a:t>
            </a:r>
            <a:endParaRPr lang="en-US" altLang="zh-CN" sz="6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8" y="2997871"/>
            <a:ext cx="5513859" cy="310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1F51F7-C2D8-1B4F-8304-DF13073A286F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7"/>
            <a:ext cx="12176881" cy="12981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8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zh-CN" altLang="en-US" sz="7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3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jiāo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	    </a:t>
            </a:r>
            <a:r>
              <a:rPr lang="zh-CN" altLang="en-US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43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(t0 teach)			verb</a:t>
            </a:r>
            <a:endParaRPr kumimoji="0" lang="en-US" sz="43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E547C2-8436-3F48-A5FC-B5696B51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35" y="225630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717" y="1224501"/>
            <a:ext cx="10965867" cy="111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  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liànxí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    </a:t>
            </a:r>
            <a:r>
              <a:rPr lang="zh-CN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(t0 practice)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8930" y="3088100"/>
            <a:ext cx="5454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liànxí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踢足球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en-US" altLang="zh-CN" sz="36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               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tī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zúqiú</a:t>
            </a:r>
            <a:endParaRPr lang="en-US" altLang="zh-CN" sz="4800" dirty="0">
              <a:solidFill>
                <a:srgbClr val="0070C0"/>
              </a:solidFill>
              <a:latin typeface="Calibri" panose="020F0502020204030204" pitchFamily="34" charset="0"/>
              <a:ea typeface="Kaiti TC" charset="-120"/>
              <a:cs typeface="Calibri" panose="020F0502020204030204" pitchFamily="34" charset="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9" y="2530335"/>
            <a:ext cx="6158396" cy="41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5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261870"/>
            <a:ext cx="10965867" cy="991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5372" y="3283912"/>
            <a:ext cx="579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liànxí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溜冰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liūbīng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7" y="2564735"/>
            <a:ext cx="5624643" cy="37466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BE9478-E0D8-BD46-8920-E098B26C10A8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  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liànxí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    </a:t>
            </a:r>
            <a:r>
              <a:rPr lang="zh-CN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(t0 practice)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0D6EA-FA4E-FF4B-B57C-77A3D66C1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1616" y="2975639"/>
            <a:ext cx="579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liànxí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说</a:t>
            </a:r>
            <a:r>
              <a:rPr lang="en-US" altLang="zh-CN" sz="3600" u="sng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shuō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735"/>
            <a:ext cx="5665203" cy="42533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B99BC7-4717-B242-8AC6-3D6EF4B730AE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  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liànxí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43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    </a:t>
            </a:r>
            <a:r>
              <a:rPr lang="zh-CN" altLang="en-US" sz="48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(t0 practice)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3E544-0F8A-6B44-AB0A-899FB5329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122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  </a:t>
            </a:r>
            <a:r>
              <a:rPr lang="en-US" altLang="zh-CN" sz="53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zhǚnbèi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		</a:t>
            </a:r>
            <a:r>
              <a:rPr lang="zh-CN" altLang="en-US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(t0 prepare)</a:t>
            </a:r>
            <a:endParaRPr lang="en-US" sz="53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3924" y="2790787"/>
            <a:ext cx="57945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36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zhǚnbèi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中文考试，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" y="2858649"/>
            <a:ext cx="5177936" cy="36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802" y="2945615"/>
            <a:ext cx="5915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zhǚnbèi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午餐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wǔcān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6" y="2434106"/>
            <a:ext cx="5184464" cy="39948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12569A-0119-D444-9013-D4A7EA5F8515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  </a:t>
            </a:r>
            <a:r>
              <a:rPr lang="en-US" altLang="zh-CN" sz="53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zhǚnbèi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		</a:t>
            </a:r>
            <a:r>
              <a:rPr lang="zh-CN" altLang="en-US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(t0 prepare)</a:t>
            </a:r>
            <a:endParaRPr lang="en-US" sz="53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E88AF-8F89-C446-9E64-C6CF6C8C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6" y="1162169"/>
            <a:ext cx="10965867" cy="11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54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4E8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0446" y="3768761"/>
            <a:ext cx="6203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zhǚnbèi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行李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xínglǐ</a:t>
            </a:r>
            <a:r>
              <a:rPr lang="zh-CN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，</a:t>
            </a:r>
            <a:endParaRPr lang="en-US" altLang="zh-CN" sz="3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2405272"/>
            <a:ext cx="3425975" cy="43460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0461" y="2937764"/>
            <a:ext cx="2965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打包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dǎbāo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7FA211-34BD-6647-96E5-8801DC3F0134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准备</a:t>
            </a:r>
            <a:r>
              <a:rPr lang="en-US" altLang="zh-CN" sz="9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  </a:t>
            </a:r>
            <a:r>
              <a:rPr lang="en-US" altLang="zh-CN" sz="53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zhǚnbèi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		</a:t>
            </a:r>
            <a:r>
              <a:rPr lang="zh-CN" altLang="en-US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53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(t0 prepare)</a:t>
            </a:r>
            <a:endParaRPr lang="en-US" sz="53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F9762-391C-E444-BFC4-0C72F577E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118" y="1442259"/>
            <a:ext cx="11501246" cy="484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跟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见面。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You meet with me.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王朋想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跟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李友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见面。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Wangpeng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would like to meet with </a:t>
            </a:r>
            <a:r>
              <a:rPr lang="en-US" altLang="zh-CN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Liyou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王朋不想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跟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李友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见面。</a:t>
            </a:r>
            <a:endParaRPr lang="is-IS" altLang="zh-CN" sz="2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Wangpeng</a:t>
            </a:r>
            <a:r>
              <a:rPr lang="en-US" altLang="zh-CN" sz="3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wouldn’t  like to meet with </a:t>
            </a:r>
            <a:r>
              <a:rPr lang="en-US" altLang="zh-CN" sz="320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Liyou</a:t>
            </a:r>
            <a:r>
              <a:rPr lang="en-US" altLang="zh-CN" sz="3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b="1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7"/>
            <a:ext cx="12176881" cy="108271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跟</a:t>
            </a:r>
            <a:r>
              <a:rPr lang="en-US" altLang="zh-CN" sz="60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36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gēn</a:t>
            </a:r>
            <a:r>
              <a:rPr lang="zh-CN" altLang="en-US" sz="3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(with)</a:t>
            </a:r>
            <a:r>
              <a:rPr lang="zh-CN" alt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见面</a:t>
            </a:r>
            <a:r>
              <a:rPr lang="zh-CN" altLang="en-US" sz="60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jiànmiàn</a:t>
            </a:r>
            <a:r>
              <a:rPr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(to meet)</a:t>
            </a:r>
            <a:endParaRPr kumimoji="0" lang="en-US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13" y="1750423"/>
            <a:ext cx="4132687" cy="28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             </a:t>
            </a:r>
            <a:r>
              <a:rPr lang="en-US" sz="3100" dirty="0" err="1">
                <a:latin typeface="+mn-lt"/>
              </a:rPr>
              <a:t>Nǐ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kǎoshì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kǎo</a:t>
            </a:r>
            <a:r>
              <a:rPr lang="en-US" sz="3100" dirty="0">
                <a:latin typeface="+mn-lt"/>
              </a:rPr>
              <a:t> de </a:t>
            </a:r>
            <a:r>
              <a:rPr lang="en-US" sz="3100" dirty="0" err="1">
                <a:latin typeface="+mn-lt"/>
              </a:rPr>
              <a:t>zěnme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yàng</a:t>
            </a:r>
            <a:r>
              <a:rPr lang="en-US" sz="3100" dirty="0">
                <a:latin typeface="+mn-lt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对话一：你考试考得怎么样？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How did you do on the exam?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27" y="228600"/>
            <a:ext cx="789709" cy="789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220" y="1326969"/>
            <a:ext cx="6925507" cy="55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01648" y="232491"/>
            <a:ext cx="6856949" cy="981598"/>
          </a:xfrm>
        </p:spPr>
        <p:txBody>
          <a:bodyPr>
            <a:noAutofit/>
          </a:bodyPr>
          <a:lstStyle/>
          <a:p>
            <a:r>
              <a:rPr lang="en-US" altLang="x-none" sz="6600" dirty="0" err="1">
                <a:solidFill>
                  <a:prstClr val="black"/>
                </a:solidFill>
                <a:latin typeface="Calibri" panose="020F0502020204030204"/>
              </a:rPr>
              <a:t>qǐng</a:t>
            </a:r>
            <a:r>
              <a:rPr lang="en-US" altLang="x-none" sz="6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6600" dirty="0" err="1">
                <a:solidFill>
                  <a:prstClr val="black"/>
                </a:solidFill>
                <a:latin typeface="Calibri" panose="020F0502020204030204"/>
              </a:rPr>
              <a:t>gēn</a:t>
            </a:r>
            <a:r>
              <a:rPr lang="en-US" altLang="x-none" sz="6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6600" dirty="0" err="1">
                <a:solidFill>
                  <a:prstClr val="black"/>
                </a:solidFill>
                <a:latin typeface="Calibri" panose="020F0502020204030204"/>
              </a:rPr>
              <a:t>wǒ</a:t>
            </a:r>
            <a:r>
              <a:rPr lang="en-US" altLang="x-none" sz="6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6600" dirty="0" err="1">
                <a:solidFill>
                  <a:prstClr val="black"/>
                </a:solidFill>
                <a:latin typeface="Calibri" panose="020F0502020204030204"/>
              </a:rPr>
              <a:t>shuō</a:t>
            </a:r>
            <a:endParaRPr lang="en-US" sz="6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8" y="1214089"/>
            <a:ext cx="4547017" cy="454701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8901" y="5761106"/>
            <a:ext cx="6856949" cy="981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prstClr val="black"/>
                </a:solidFill>
                <a:latin typeface="Calibri" panose="020F0502020204030204"/>
              </a:rPr>
              <a:t>Please repeat after me.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364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9874" y="5358466"/>
            <a:ext cx="6856949" cy="981598"/>
          </a:xfrm>
        </p:spPr>
        <p:txBody>
          <a:bodyPr>
            <a:noAutofit/>
          </a:bodyPr>
          <a:lstStyle/>
          <a:p>
            <a:r>
              <a:rPr lang="en-US" altLang="x-none" sz="7200" dirty="0" err="1">
                <a:solidFill>
                  <a:prstClr val="black"/>
                </a:solidFill>
                <a:latin typeface="Calibri" panose="020F0502020204030204"/>
              </a:rPr>
              <a:t>qǐng</a:t>
            </a:r>
            <a:r>
              <a:rPr lang="en-US" altLang="x-none" sz="7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7200" dirty="0" err="1">
                <a:solidFill>
                  <a:prstClr val="black"/>
                </a:solidFill>
                <a:latin typeface="Calibri" panose="020F0502020204030204"/>
              </a:rPr>
              <a:t>gēn</a:t>
            </a:r>
            <a:r>
              <a:rPr lang="en-US" altLang="x-none" sz="7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7200" dirty="0" err="1">
                <a:solidFill>
                  <a:prstClr val="black"/>
                </a:solidFill>
                <a:latin typeface="Calibri" panose="020F0502020204030204"/>
              </a:rPr>
              <a:t>wǒ</a:t>
            </a:r>
            <a:r>
              <a:rPr lang="en-US" altLang="x-none" sz="7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7200" dirty="0" err="1">
                <a:solidFill>
                  <a:prstClr val="black"/>
                </a:solidFill>
                <a:latin typeface="Calibri" panose="020F0502020204030204"/>
              </a:rPr>
              <a:t>lái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94" y="615242"/>
            <a:ext cx="8051079" cy="4351338"/>
          </a:xfrm>
        </p:spPr>
      </p:pic>
    </p:spTree>
    <p:extLst>
      <p:ext uri="{BB962C8B-B14F-4D97-AF65-F5344CB8AC3E}">
        <p14:creationId xmlns:p14="http://schemas.microsoft.com/office/powerpoint/2010/main" val="202322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2" y="427040"/>
            <a:ext cx="11669486" cy="981598"/>
          </a:xfrm>
        </p:spPr>
        <p:txBody>
          <a:bodyPr>
            <a:noAutofit/>
          </a:bodyPr>
          <a:lstStyle/>
          <a:p>
            <a:r>
              <a:rPr lang="zh-CN" altLang="en-US" sz="660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请你这样跟我做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qǐng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nǐ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zhè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yàng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gēn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wǒ</a:t>
            </a:r>
            <a:r>
              <a:rPr lang="en-US" altLang="x-none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x-none" sz="3600" dirty="0" err="1">
                <a:solidFill>
                  <a:prstClr val="black"/>
                </a:solidFill>
                <a:latin typeface="Calibri" panose="020F0502020204030204"/>
              </a:rPr>
              <a:t>zuò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7644" y="5876402"/>
            <a:ext cx="6856949" cy="981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Please do </a:t>
            </a:r>
            <a:r>
              <a:rPr lang="en-US" sz="4800">
                <a:solidFill>
                  <a:prstClr val="black"/>
                </a:solidFill>
                <a:latin typeface="Calibri" panose="020F0502020204030204"/>
              </a:rPr>
              <a:t>this with 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me.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1727815"/>
            <a:ext cx="6139543" cy="4126816"/>
          </a:xfrm>
        </p:spPr>
      </p:pic>
    </p:spTree>
    <p:extLst>
      <p:ext uri="{BB962C8B-B14F-4D97-AF65-F5344CB8AC3E}">
        <p14:creationId xmlns:p14="http://schemas.microsoft.com/office/powerpoint/2010/main" val="405036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113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难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nán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不难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nán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6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7"/>
            <a:ext cx="12176881" cy="1208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难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nán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	 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(difficult)		adjective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180558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3523" y="2606012"/>
            <a:ext cx="2353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xué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写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xiě</a:t>
            </a:r>
            <a:r>
              <a:rPr lang="en-US" altLang="zh-CN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懂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dǒng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jiāo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" y="2554805"/>
            <a:ext cx="3489235" cy="4070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68" y="2606012"/>
            <a:ext cx="5328195" cy="39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118" y="1348377"/>
            <a:ext cx="12176882" cy="113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难不难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r>
              <a:rPr lang="zh-TW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容易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TW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容易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6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7"/>
            <a:ext cx="12176881" cy="1208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容易</a:t>
            </a:r>
            <a:r>
              <a:rPr lang="zh-CN" altLang="en-US" sz="720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 </a:t>
            </a:r>
            <a:r>
              <a:rPr lang="zh-CN" altLang="en-US" sz="72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róngyì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	   </a:t>
            </a:r>
            <a:r>
              <a:rPr lang="zh-CN" alt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(easy)		adjective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180558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3523" y="2606012"/>
            <a:ext cx="2353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xué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写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xiě</a:t>
            </a:r>
            <a:r>
              <a:rPr lang="en-US" altLang="zh-CN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懂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dǒng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教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jiāo</a:t>
            </a:r>
            <a:endParaRPr lang="en-US" altLang="zh-CN" sz="36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" y="2554805"/>
            <a:ext cx="3489235" cy="4070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68" y="2606012"/>
            <a:ext cx="5328195" cy="39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214726" y="1428452"/>
            <a:ext cx="101047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juédé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zhōngwén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kè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zěnme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   </a:t>
            </a:r>
            <a:endParaRPr lang="en-US" altLang="zh-CN" sz="3200" dirty="0">
              <a:solidFill>
                <a:srgbClr val="1D528D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怎么样？</a:t>
            </a:r>
            <a:endParaRPr lang="en-US" altLang="zh-CN" sz="4800" dirty="0">
              <a:solidFill>
                <a:srgbClr val="1D528D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x-none" sz="4400" dirty="0">
              <a:solidFill>
                <a:srgbClr val="1D528D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350913" y="3427074"/>
            <a:ext cx="933783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juédé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zhōngwén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kè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hěn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róngyì</a:t>
            </a:r>
            <a:endParaRPr lang="en-US" altLang="zh-CN" sz="3200" dirty="0">
              <a:solidFill>
                <a:srgbClr val="1D528D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课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很容易</a:t>
            </a:r>
            <a:r>
              <a:rPr lang="zh-CN" altLang="x-none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  <a:endParaRPr lang="en-US" altLang="zh-CN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       </a:t>
            </a:r>
            <a:r>
              <a:rPr lang="en-US" altLang="zh-CN" sz="3200" dirty="0">
                <a:solidFill>
                  <a:prstClr val="black"/>
                </a:solidFill>
                <a:latin typeface="+mn-lt"/>
                <a:ea typeface="KaiTi" panose="02010609060101010101" pitchFamily="49" charset="-122"/>
                <a:cs typeface="Calibri" panose="020F0502020204030204" pitchFamily="34" charset="0"/>
              </a:rPr>
              <a:t>I</a:t>
            </a:r>
            <a:r>
              <a:rPr lang="zh-CN" altLang="en-US" sz="3200" dirty="0">
                <a:solidFill>
                  <a:prstClr val="black"/>
                </a:solidFill>
                <a:latin typeface="+mn-lt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prstClr val="black"/>
                </a:solidFill>
                <a:latin typeface="+mn-lt"/>
                <a:ea typeface="KaiTi" panose="02010609060101010101" pitchFamily="49" charset="-122"/>
                <a:cs typeface="Calibri" panose="020F0502020204030204" pitchFamily="34" charset="0"/>
              </a:rPr>
              <a:t>think Chinese class is very easy.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课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不容易</a:t>
            </a:r>
            <a:r>
              <a:rPr lang="zh-CN" altLang="x-none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  <a:endParaRPr lang="en-US" altLang="zh-CN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课</a:t>
            </a:r>
            <a:r>
              <a:rPr lang="zh-CN" altLang="en-US" sz="48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不是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很容易</a:t>
            </a:r>
            <a:r>
              <a:rPr lang="zh-CN" altLang="x-none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  <a:endParaRPr lang="en-US" altLang="zh-CN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pic>
        <p:nvPicPr>
          <p:cNvPr id="9" name="Picture 8" descr="C:\Documents and Settings\Administrator\桌面\chinese_ppt_revision\text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84" y="3430926"/>
            <a:ext cx="2239855" cy="28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4737AE-87B8-2C47-939B-9D4958373643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7"/>
            <a:ext cx="12176881" cy="1208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容易</a:t>
            </a:r>
            <a:r>
              <a:rPr lang="zh-CN" altLang="en-US" sz="7200" dirty="0">
                <a:solidFill>
                  <a:srgbClr val="FF0000"/>
                </a:solidFill>
                <a:latin typeface="+mn-lt"/>
                <a:ea typeface="Kaiti TC" charset="-120"/>
                <a:cs typeface="Kaiti TC" charset="-120"/>
              </a:rPr>
              <a:t>  </a:t>
            </a:r>
            <a:r>
              <a:rPr lang="zh-CN" altLang="en-US" sz="72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róngyì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	   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(easy)		adjective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70DD2-1160-8942-8C28-F355CAA6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180558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255018" y="989218"/>
            <a:ext cx="95794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             </a:t>
            </a:r>
            <a:r>
              <a:rPr lang="en-US" sz="3200" dirty="0" err="1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Lǎoshī</a:t>
            </a:r>
            <a:r>
              <a:rPr lang="en-US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shuōhuà</a:t>
            </a:r>
            <a:r>
              <a:rPr lang="en-US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kuài</a:t>
            </a:r>
            <a:r>
              <a:rPr lang="en-US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háishì</a:t>
            </a:r>
            <a:r>
              <a:rPr lang="en-US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màn</a:t>
            </a:r>
            <a:r>
              <a:rPr lang="en-US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zh-TW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老师说话</a:t>
            </a:r>
            <a:r>
              <a:rPr lang="zh-TW" altLang="en-US" sz="4800" dirty="0">
                <a:solidFill>
                  <a:srgbClr val="00905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快</a:t>
            </a:r>
            <a:r>
              <a:rPr lang="zh-TW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还是</a:t>
            </a:r>
            <a:r>
              <a:rPr lang="zh-TW" altLang="en-US" sz="4800" dirty="0">
                <a:solidFill>
                  <a:srgbClr val="00905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慢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4800" dirty="0">
              <a:solidFill>
                <a:srgbClr val="1D528D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 Does the the teacher speak fast or slowly?</a:t>
            </a:r>
            <a:endParaRPr lang="zh-CN" altLang="x-none" sz="3200" dirty="0">
              <a:solidFill>
                <a:srgbClr val="1D528D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255018" y="3214193"/>
            <a:ext cx="79295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Lǎoshī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shuōhuà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yīdiǎn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A: 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老师说话</a:t>
            </a:r>
            <a:r>
              <a:rPr lang="zh-CN" altLang="x-none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有一点儿</a:t>
            </a:r>
            <a:r>
              <a:rPr lang="zh-CN" altLang="en-US" sz="4800" dirty="0">
                <a:solidFill>
                  <a:srgbClr val="00905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快</a:t>
            </a:r>
            <a:r>
              <a:rPr lang="zh-CN" altLang="x-none" sz="4800" dirty="0">
                <a:latin typeface="Calibri" panose="020F0502020204030204" pitchFamily="34" charset="0"/>
                <a:ea typeface="华文楷体" charset="-122"/>
                <a:cs typeface="Calibri" panose="020F0502020204030204" pitchFamily="34" charset="0"/>
              </a:rPr>
              <a:t>。</a:t>
            </a:r>
            <a:endParaRPr lang="en-US" altLang="zh-CN" sz="4800" dirty="0">
              <a:latin typeface="Calibri" panose="020F0502020204030204" pitchFamily="34" charset="0"/>
              <a:ea typeface="华文楷体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The teacher speaks a little bit fast.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A: 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老师说话</a:t>
            </a:r>
            <a:r>
              <a:rPr lang="zh-CN" altLang="x-none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有一点儿</a:t>
            </a:r>
            <a:r>
              <a:rPr lang="zh-CN" altLang="en-US" sz="4800" dirty="0">
                <a:solidFill>
                  <a:srgbClr val="00905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慢</a:t>
            </a:r>
            <a:r>
              <a:rPr lang="zh-CN" altLang="x-none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Lǎoshī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shuōhuà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yīdiǎn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màn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The teacher speaks a little bit slowly.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0276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慢</a:t>
            </a:r>
            <a:r>
              <a:rPr lang="en-US" altLang="zh-CN" sz="4800" dirty="0">
                <a:solidFill>
                  <a:srgbClr val="007935"/>
                </a:solidFill>
              </a:rPr>
              <a:t> 	</a:t>
            </a:r>
            <a:r>
              <a:rPr lang="en-US" altLang="zh-CN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màn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(slow; slowly)      adjective; adverb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62397"/>
            <a:ext cx="801233" cy="8012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58949B-C856-1B4E-825F-D314055B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197" y="405290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2579723"/>
            <a:ext cx="4711345" cy="4586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太好了！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太帅了！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太酷了！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太难了！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太容易了！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6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7"/>
            <a:ext cx="12176881" cy="1208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太</a:t>
            </a:r>
            <a:r>
              <a:rPr lang="zh-CN" altLang="en-US" sz="43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300" dirty="0" err="1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tài</a:t>
            </a:r>
            <a:r>
              <a:rPr lang="en-US" altLang="zh-CN" sz="43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	</a:t>
            </a:r>
            <a:r>
              <a:rPr lang="en-US" altLang="zh-CN" sz="4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	    </a:t>
            </a:r>
            <a:r>
              <a:rPr lang="zh-CN" altLang="en-US" sz="4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very; too)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"/>
              <a:cs typeface="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4" y="91814"/>
            <a:ext cx="886697" cy="886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black">
          <a:xfrm>
            <a:off x="15119" y="1299815"/>
            <a:ext cx="12176881" cy="1208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真</a:t>
            </a:r>
            <a:r>
              <a:rPr lang="en-US" altLang="zh-CN" sz="62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300" dirty="0" err="1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zhēn</a:t>
            </a:r>
            <a:r>
              <a:rPr lang="en-US" altLang="zh-CN" sz="43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	</a:t>
            </a:r>
            <a:r>
              <a:rPr lang="en-US" altLang="zh-CN" sz="4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	     </a:t>
            </a:r>
            <a:r>
              <a:rPr lang="en-US" altLang="zh-CN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(really)</a:t>
            </a:r>
            <a:endParaRPr kumimoji="0" lang="en-US" sz="36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"/>
              <a:cs typeface="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55419" y="2781570"/>
            <a:ext cx="4711345" cy="407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真好！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真漂亮！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真可爱！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3604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700" y="1376056"/>
            <a:ext cx="7827019" cy="4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你中文说得真好！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你写字写得真漂亮！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84" y="3735941"/>
            <a:ext cx="4904515" cy="30561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black">
          <a:xfrm>
            <a:off x="0" y="16569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哪里</a:t>
            </a:r>
            <a:r>
              <a:rPr lang="en-US" altLang="zh-CN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nǎlǐ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</a:t>
            </a:r>
            <a:r>
              <a:rPr lang="en-US" altLang="zh-CN" sz="31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(A polite reply to a compliment)</a:t>
            </a:r>
            <a:endParaRPr lang="en-US" sz="3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3" y="6592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605" y="0"/>
            <a:ext cx="12142451" cy="140571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4E8F00"/>
                </a:solidFill>
                <a:latin typeface="+mn-lt"/>
                <a:ea typeface="宋体" charset="-122"/>
              </a:rPr>
              <a:t>Measure word for long, thin, inflexible objects such as pens, rifles, etc.</a:t>
            </a:r>
            <a:endParaRPr lang="zh-CN" altLang="en-US" sz="4000" dirty="0">
              <a:solidFill>
                <a:srgbClr val="4E8F00"/>
              </a:solidFill>
              <a:latin typeface="+mn-lt"/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3540" y="2962242"/>
            <a:ext cx="2737283" cy="2667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枝</a:t>
            </a:r>
            <a:r>
              <a:rPr lang="zh-CN" altLang="en-US" sz="6000" dirty="0">
                <a:latin typeface="KaiTi" charset="-122"/>
                <a:ea typeface="KaiTi" charset="-122"/>
                <a:cs typeface="KaiTi" charset="-122"/>
              </a:rPr>
              <a:t> </a:t>
            </a:r>
            <a:endParaRPr lang="en-US" altLang="zh-CN" sz="6000" dirty="0"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000" dirty="0" err="1">
                <a:ea typeface="宋体" charset="-122"/>
              </a:rPr>
              <a:t>zhī</a:t>
            </a:r>
            <a:r>
              <a:rPr lang="en-US" altLang="zh-CN" sz="4000" dirty="0">
                <a:ea typeface="宋体" charset="-122"/>
              </a:rPr>
              <a:t>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6659563" y="3429000"/>
            <a:ext cx="3810000" cy="2667000"/>
          </a:xfrm>
        </p:spPr>
        <p:txBody>
          <a:bodyPr/>
          <a:lstStyle/>
          <a:p>
            <a:endParaRPr lang="zh-CN" altLang="en-US" dirty="0">
              <a:ea typeface="宋体" charset="-122"/>
            </a:endParaRPr>
          </a:p>
        </p:txBody>
      </p:sp>
      <p:pic>
        <p:nvPicPr>
          <p:cNvPr id="24580" name="Picture 2" descr="C:\Documents and Settings\yan.DINGFAMILY\Local Settings\Temporary Internet Files\Content.IE5\Z7D3A611\MM90035451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14" y="2422774"/>
            <a:ext cx="2031387" cy="24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874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       </a:t>
            </a:r>
            <a:r>
              <a:rPr lang="en-US" altLang="zh-CN" sz="2800" dirty="0" err="1">
                <a:latin typeface="+mn-lt"/>
              </a:rPr>
              <a:t>Zhǔnbèi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zhōngwén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kè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sz="28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/>
            </a:r>
            <a:br>
              <a:rPr lang="en-US" sz="28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</a:br>
            <a:r>
              <a:rPr lang="zh-CN" altLang="en-US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</a:t>
            </a:r>
            <a:r>
              <a:rPr lang="zh-CN" altLang="en-US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话二：准备中文课</a:t>
            </a:r>
            <a:r>
              <a:rPr lang="en-US" altLang="zh-CN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	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Preparing for a Chinese Class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41626"/>
            <a:ext cx="965602" cy="96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77" y="1357845"/>
            <a:ext cx="6886846" cy="55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9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9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4E8F00"/>
                </a:solidFill>
                <a:latin typeface="+mn-lt"/>
                <a:ea typeface="宋体" charset="-122"/>
              </a:rPr>
              <a:t>Measure word for flat objects, paper,  pictures, etc.</a:t>
            </a:r>
            <a:endParaRPr lang="zh-CN" altLang="en-US" sz="4000" dirty="0">
              <a:solidFill>
                <a:srgbClr val="4E8F00"/>
              </a:solidFill>
              <a:latin typeface="+mn-lt"/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7022" y="2643938"/>
            <a:ext cx="2191710" cy="23414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endParaRPr lang="en-US" altLang="zh-CN" sz="60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dirty="0" err="1">
                <a:ea typeface="宋体" charset="-122"/>
              </a:rPr>
              <a:t>zhāng</a:t>
            </a:r>
            <a:r>
              <a:rPr lang="en-US" altLang="zh-CN" dirty="0">
                <a:ea typeface="宋体" charset="-122"/>
              </a:rPr>
              <a:t>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6654832" y="2162757"/>
            <a:ext cx="5080000" cy="4114800"/>
          </a:xfrm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pic>
        <p:nvPicPr>
          <p:cNvPr id="6" name="Picture 4" descr="C:\Documents and Settings\yan.DINGFAMILY\Local Settings\Temporary Internet Files\Content.IE5\6BMZK3W5\MM90028369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8" y="2162757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第十四课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对话一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397421"/>
            <a:ext cx="9144000" cy="2992726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865" y="1299865"/>
            <a:ext cx="11501246" cy="5592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935"/>
                </a:solidFill>
              </a:rPr>
              <a:t>        </a:t>
            </a:r>
            <a:r>
              <a:rPr lang="en-US" sz="2800" dirty="0" err="1">
                <a:solidFill>
                  <a:srgbClr val="007935"/>
                </a:solidFill>
              </a:rPr>
              <a:t>Tā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shuō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400" dirty="0" err="1">
                <a:solidFill>
                  <a:srgbClr val="007935"/>
                </a:solidFill>
              </a:rPr>
              <a:t>zhōngwén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shuō</a:t>
            </a:r>
            <a:r>
              <a:rPr lang="en-US" sz="2800" dirty="0">
                <a:solidFill>
                  <a:srgbClr val="007935"/>
                </a:solidFill>
              </a:rPr>
              <a:t> d</a:t>
            </a:r>
            <a:r>
              <a:rPr lang="en-US" altLang="zh-CN" sz="2800" dirty="0">
                <a:solidFill>
                  <a:srgbClr val="007935"/>
                </a:solidFill>
              </a:rPr>
              <a:t>e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hěn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hǎo</a:t>
            </a:r>
            <a:endParaRPr lang="en-US" altLang="zh-CN" sz="28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说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说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很好。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       He speaks Chinese very well.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935"/>
                </a:solidFill>
              </a:rPr>
              <a:t>          </a:t>
            </a:r>
            <a:r>
              <a:rPr lang="en-US" sz="3200" dirty="0" err="1">
                <a:solidFill>
                  <a:srgbClr val="007935"/>
                </a:solidFill>
              </a:rPr>
              <a:t>Tā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zh-CN" altLang="en-US" sz="3200" dirty="0">
                <a:solidFill>
                  <a:srgbClr val="007935"/>
                </a:solidFill>
              </a:rPr>
              <a:t>  </a:t>
            </a:r>
            <a:r>
              <a:rPr lang="en-US" sz="3200" dirty="0" err="1">
                <a:solidFill>
                  <a:srgbClr val="007935"/>
                </a:solidFill>
              </a:rPr>
              <a:t>xiězì</a:t>
            </a:r>
            <a:r>
              <a:rPr lang="zh-CN" altLang="en-US" sz="3200" dirty="0">
                <a:solidFill>
                  <a:srgbClr val="007935"/>
                </a:solidFill>
              </a:rPr>
              <a:t> 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xiě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dé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hěn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piàoliang</a:t>
            </a:r>
            <a:endParaRPr lang="en-US" altLang="zh-CN" sz="3200" dirty="0">
              <a:solidFill>
                <a:srgbClr val="007935"/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她写字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写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很漂亮。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She write characters beautifully.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6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2800" dirty="0">
                <a:solidFill>
                  <a:srgbClr val="007935"/>
                </a:solidFill>
              </a:rPr>
              <a:t>          </a:t>
            </a:r>
            <a:r>
              <a:rPr lang="en-US" sz="2800" dirty="0" err="1">
                <a:solidFill>
                  <a:srgbClr val="007935"/>
                </a:solidFill>
              </a:rPr>
              <a:t>Tā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chànggē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chàng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dé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hěn</a:t>
            </a:r>
            <a:r>
              <a:rPr lang="en-US" sz="2800" dirty="0">
                <a:solidFill>
                  <a:srgbClr val="007935"/>
                </a:solidFill>
              </a:rPr>
              <a:t> </a:t>
            </a:r>
            <a:r>
              <a:rPr lang="en-US" sz="2800" dirty="0" err="1">
                <a:solidFill>
                  <a:srgbClr val="007935"/>
                </a:solidFill>
              </a:rPr>
              <a:t>hǎo</a:t>
            </a:r>
            <a:endParaRPr lang="en-US" altLang="zh-CN" sz="2800" dirty="0">
              <a:solidFill>
                <a:srgbClr val="007935"/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她唱歌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唱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很好。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She sings very well.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1112819"/>
            <a:ext cx="4904515" cy="30561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black">
          <a:xfrm>
            <a:off x="0" y="16569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en-US" altLang="zh-CN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</a:t>
            </a:r>
            <a:r>
              <a:rPr lang="zh-CN" altLang="en-US" sz="48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31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(particle)   to form Descriptive complement</a:t>
            </a:r>
            <a:endParaRPr lang="en-US" sz="3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3" y="12134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865" y="1299865"/>
            <a:ext cx="11501246" cy="559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935"/>
                </a:solidFill>
              </a:rPr>
              <a:t>	 </a:t>
            </a:r>
            <a:r>
              <a:rPr lang="en-US" sz="3200" dirty="0" err="1">
                <a:solidFill>
                  <a:srgbClr val="007935"/>
                </a:solidFill>
              </a:rPr>
              <a:t>Tā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tiàowǔ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tiào</a:t>
            </a:r>
            <a:r>
              <a:rPr lang="en-US" sz="3200" dirty="0">
                <a:solidFill>
                  <a:srgbClr val="007935"/>
                </a:solidFill>
              </a:rPr>
              <a:t> de </a:t>
            </a:r>
            <a:r>
              <a:rPr lang="en-US" sz="3200" dirty="0" err="1">
                <a:solidFill>
                  <a:srgbClr val="007935"/>
                </a:solidFill>
              </a:rPr>
              <a:t>zěnme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yàng</a:t>
            </a:r>
            <a:endParaRPr lang="en-US" altLang="zh-CN" sz="3200" dirty="0">
              <a:solidFill>
                <a:srgbClr val="007935"/>
              </a:solidFill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：他跳舞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跳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怎么样？ 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How does he dance?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935"/>
                </a:solidFill>
              </a:rPr>
              <a:t>	 </a:t>
            </a:r>
            <a:r>
              <a:rPr lang="en-US" sz="3200" dirty="0" err="1">
                <a:solidFill>
                  <a:srgbClr val="007935"/>
                </a:solidFill>
              </a:rPr>
              <a:t>Tā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tiàowǔ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tiào</a:t>
            </a:r>
            <a:r>
              <a:rPr lang="en-US" sz="3200" dirty="0">
                <a:solidFill>
                  <a:srgbClr val="007935"/>
                </a:solidFill>
              </a:rPr>
              <a:t> de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：他跳舞</a:t>
            </a:r>
            <a:r>
              <a:rPr lang="zh-CN" altLang="en-US" sz="4800" dirty="0">
                <a:solidFill>
                  <a:srgbClr val="4E8F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跳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很好／真好／太好了。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He dances very well</a:t>
            </a:r>
            <a:r>
              <a:rPr lang="zh-CN" altLang="en-US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zh-CN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／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really well</a:t>
            </a:r>
            <a:r>
              <a:rPr lang="zh-CN" altLang="en-US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zh-CN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／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wonderfully.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black">
          <a:xfrm>
            <a:off x="0" y="16569"/>
            <a:ext cx="12176881" cy="9914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得</a:t>
            </a:r>
            <a:r>
              <a:rPr lang="en-US" altLang="zh-CN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de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</a:t>
            </a:r>
            <a:r>
              <a:rPr lang="en-US" altLang="zh-CN" sz="31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(particle)   to form Descriptive complement</a:t>
            </a:r>
            <a:endParaRPr lang="en-US" sz="3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3" y="12134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779" y="1782272"/>
            <a:ext cx="4304248" cy="2808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跳舞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dance</a:t>
            </a:r>
          </a:p>
          <a:p>
            <a:pPr marL="685800" lvl="4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唱歌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sing</a:t>
            </a:r>
          </a:p>
          <a:p>
            <a:pPr marL="685800" lvl="4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吃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饭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eat</a:t>
            </a: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C0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80118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动词片语</a:t>
            </a:r>
            <a:r>
              <a:rPr lang="zh-CN" altLang="en-US" sz="55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700" dirty="0">
                <a:latin typeface="Kaiti SC" charset="-122"/>
                <a:ea typeface="Kaiti SC" charset="-122"/>
                <a:cs typeface="Kaiti SC" charset="-122"/>
              </a:rPr>
              <a:t>(</a:t>
            </a:r>
            <a:r>
              <a:rPr lang="en-US" altLang="zh-CN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Chinese Verb-Object</a:t>
            </a:r>
            <a:r>
              <a:rPr lang="en-US" altLang="zh-CN" sz="3700" dirty="0">
                <a:latin typeface="Kaiti SC" charset="-122"/>
                <a:ea typeface="Kaiti SC" charset="-122"/>
                <a:cs typeface="Kaiti SC" charset="-122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91815"/>
            <a:ext cx="632792" cy="63279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87171" y="1782272"/>
            <a:ext cx="6866289" cy="25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跳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什么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舞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唱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什么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歌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r>
              <a:rPr lang="zh-CN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吃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什么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饭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C0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5441" y="4839006"/>
            <a:ext cx="10739985" cy="99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v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看电影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see a movie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看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什么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电影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C0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119" y="821094"/>
            <a:ext cx="12176881" cy="74408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700" dirty="0">
                <a:latin typeface="Kaiti SC" charset="-122"/>
                <a:ea typeface="Kaiti SC" charset="-122"/>
                <a:cs typeface="Kaiti SC" charset="-122"/>
              </a:rPr>
              <a:t>(</a:t>
            </a:r>
            <a:r>
              <a:rPr lang="en-US" altLang="zh-CN" sz="37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Detachable Compound</a:t>
            </a:r>
            <a:r>
              <a:rPr lang="en-US" altLang="zh-CN" sz="3700" dirty="0">
                <a:latin typeface="Kaiti SC" charset="-122"/>
                <a:ea typeface="Kaiti SC" charset="-122"/>
                <a:cs typeface="Kaiti SC" charset="-122"/>
              </a:rPr>
              <a:t>)</a:t>
            </a:r>
            <a:endParaRPr kumimoji="0" lang="en-US" sz="37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348" y="1448291"/>
            <a:ext cx="11984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 indicates that the second action</a:t>
            </a:r>
            <a:r>
              <a:rPr lang="zh-CN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happens as soon as the first one is completed.</a:t>
            </a:r>
          </a:p>
          <a:p>
            <a:endParaRPr lang="en-US" sz="12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en-US" sz="54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做了</a:t>
            </a:r>
            <a:r>
              <a:rPr 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功课以后</a:t>
            </a:r>
            <a:r>
              <a:rPr 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sz="54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</a:t>
            </a:r>
            <a:r>
              <a:rPr 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朋友家玩儿。</a:t>
            </a:r>
          </a:p>
          <a:p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Wǒ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zuò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le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gōngkè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yǐhòu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jiù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qù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péngyou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jiā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wánr</a:t>
            </a: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(I will go to my friend’s for a visit right after I fi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nish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my homework.)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CDA85-067A-3346-97EF-F338A8AA8A64}"/>
              </a:ext>
            </a:extLst>
          </p:cNvPr>
          <p:cNvSpPr txBox="1">
            <a:spLocks/>
          </p:cNvSpPr>
          <p:nvPr/>
        </p:nvSpPr>
        <p:spPr bwMode="black">
          <a:xfrm>
            <a:off x="0" y="16569"/>
            <a:ext cx="12176881" cy="12853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60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	</a:t>
            </a:r>
            <a:r>
              <a:rPr lang="en-US" altLang="zh-CN" sz="3700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jiù</a:t>
            </a:r>
            <a:r>
              <a:rPr lang="en-US" altLang="zh-CN" sz="3700" dirty="0">
                <a:solidFill>
                  <a:schemeClr val="tx1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</a:t>
            </a:r>
            <a:r>
              <a:rPr lang="zh-CN" altLang="en-US" sz="37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altLang="zh-CN" sz="37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  (precisely, exactly) 	adverb</a:t>
            </a:r>
            <a:endParaRPr lang="en-US" sz="3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74071-1BFA-C348-97D6-BA919A44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3" y="12134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2" y="1568026"/>
            <a:ext cx="11762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 suggest the earliness, briefness, or quickness of the action.</a:t>
            </a:r>
          </a:p>
          <a:p>
            <a:endParaRPr lang="en-US" sz="10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他明天七点就得上课。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Tā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míngtiān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qī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jiù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děi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shàng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(He has to go to class [as early as] at 7:00am tomorrow.)</a:t>
            </a:r>
          </a:p>
          <a:p>
            <a:endParaRPr lang="en-US" sz="2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zh-CN" altLang="en-US" sz="5400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我们八点看电影，他七点就来了。</a:t>
            </a:r>
            <a:endParaRPr lang="en-US" altLang="zh-CN" sz="5400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bā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kàn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diànyǐng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tā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qī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jiù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lái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le.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(We [were supposed to] see the movie at 8:00, but he came [as early as] 7:</a:t>
            </a:r>
            <a:r>
              <a:rPr lang="en-US" altLang="zh-CN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0.)</a:t>
            </a:r>
          </a:p>
          <a:p>
            <a:endParaRPr lang="en-US" sz="5400" dirty="0">
              <a:solidFill>
                <a:srgbClr val="0070C0"/>
              </a:solidFill>
              <a:effectLst/>
              <a:latin typeface="Kaiti TC" charset="-120"/>
              <a:ea typeface="Kaiti TC" charset="-120"/>
              <a:cs typeface="Kaiti TC" charset="-120"/>
            </a:endParaRPr>
          </a:p>
          <a:p>
            <a:endParaRPr lang="en-US" sz="32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5D2E48-1C91-2E4D-8147-28AC4035A91B}"/>
              </a:ext>
            </a:extLst>
          </p:cNvPr>
          <p:cNvSpPr txBox="1">
            <a:spLocks/>
          </p:cNvSpPr>
          <p:nvPr/>
        </p:nvSpPr>
        <p:spPr bwMode="black">
          <a:xfrm>
            <a:off x="0" y="16569"/>
            <a:ext cx="12176881" cy="12853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</a:t>
            </a:r>
            <a:r>
              <a:rPr lang="en-US" altLang="zh-CN" sz="6000" dirty="0">
                <a:solidFill>
                  <a:srgbClr val="FF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	</a:t>
            </a:r>
            <a:r>
              <a:rPr lang="en-US" altLang="zh-CN" sz="3700" dirty="0" err="1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jiù</a:t>
            </a:r>
            <a:r>
              <a:rPr lang="en-US" altLang="zh-CN" sz="3700" dirty="0">
                <a:solidFill>
                  <a:schemeClr val="tx1"/>
                </a:solidFill>
                <a:latin typeface="Calibri" panose="020F0502020204030204" pitchFamily="34" charset="0"/>
                <a:ea typeface="SimSun" charset="-122"/>
                <a:cs typeface="Calibri" panose="020F0502020204030204" pitchFamily="34" charset="0"/>
              </a:rPr>
              <a:t>	</a:t>
            </a:r>
            <a:r>
              <a:rPr lang="zh-CN" altLang="en-US" sz="37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en-US" altLang="zh-CN" sz="37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  (precisely, exactly) 	adverb</a:t>
            </a:r>
            <a:endParaRPr lang="en-US" sz="3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FF990-1B10-754D-B537-D5DC55E9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3" y="12134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6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523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才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4000" dirty="0" err="1">
                <a:latin typeface="Calibri" charset="0"/>
                <a:ea typeface="Calibri" charset="0"/>
                <a:cs typeface="Calibri" charset="0"/>
              </a:rPr>
              <a:t>cái</a:t>
            </a:r>
            <a:r>
              <a:rPr lang="it-IT" altLang="zh-CN" sz="4000" dirty="0"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it-IT" altLang="zh-CN" sz="4000" dirty="0" err="1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altLang="zh-CN" sz="4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4000" dirty="0" err="1">
                <a:latin typeface="Calibri" charset="0"/>
                <a:ea typeface="Calibri" charset="0"/>
                <a:cs typeface="Calibri" charset="0"/>
              </a:rPr>
              <a:t>unitl</a:t>
            </a:r>
            <a:r>
              <a:rPr lang="it-IT" altLang="zh-CN" sz="4000" dirty="0">
                <a:latin typeface="Calibri" charset="0"/>
                <a:ea typeface="Calibri" charset="0"/>
                <a:cs typeface="Calibri" charset="0"/>
              </a:rPr>
              <a:t>       (</a:t>
            </a:r>
            <a:r>
              <a:rPr lang="it-IT" altLang="zh-CN" sz="40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r>
              <a:rPr lang="it-IT" altLang="zh-CN" sz="40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70" y="52556"/>
            <a:ext cx="820280" cy="82028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982" y="1378634"/>
            <a:ext cx="11759605" cy="544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jiā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.(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Wáng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shíyī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jiā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altLang="zh-CN" sz="32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indent="-914400">
              <a:buClr>
                <a:srgbClr val="9BAFB5"/>
              </a:buClr>
              <a:buFont typeface="+mj-lt"/>
              <a:buAutoNum type="arabicPeriod"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我五点钟回家。（姐姐十一点回家）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Clr>
                <a:srgbClr val="9BAFB5"/>
              </a:buClr>
              <a:buNone/>
            </a:pP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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我五点钟回家，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姐姐十一点</a:t>
            </a:r>
            <a:r>
              <a:rPr lang="zh-CN" altLang="en-US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回家。</a:t>
            </a:r>
            <a:endParaRPr lang="en-US" altLang="zh-CN" sz="4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shíyī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shuìjiào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.(Li you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shí'èr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shuìjiào</a:t>
            </a: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914400" indent="-914400">
              <a:buClr>
                <a:srgbClr val="9BAFB5"/>
              </a:buClr>
              <a:buFont typeface="+mj-lt"/>
              <a:buAutoNum type="arabicPeriod" startAt="2"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我九点睡觉。（哥哥十二点睡觉）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Clr>
                <a:srgbClr val="9BAFB5"/>
              </a:buClr>
              <a:buNone/>
            </a:pP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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我九点睡觉，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哥哥十二点</a:t>
            </a:r>
            <a:r>
              <a:rPr lang="zh-CN" altLang="en-US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睡觉。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endParaRPr lang="en-US" sz="4000" dirty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9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523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88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60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jiù</a:t>
            </a:r>
            <a:r>
              <a:rPr lang="zh-CN" altLang="en-US" sz="7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7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7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V.S</a:t>
            </a: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.</a:t>
            </a:r>
            <a:r>
              <a:rPr lang="en-US" altLang="zh-CN" sz="7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</a:t>
            </a:r>
            <a:r>
              <a:rPr lang="zh-CN" altLang="en-US" sz="6700" b="1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6700" b="1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zh-CN" altLang="en-US" sz="9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才</a:t>
            </a:r>
            <a:r>
              <a:rPr lang="zh-CN" altLang="it-IT" sz="90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67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it-IT" altLang="zh-CN" sz="60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cái</a:t>
            </a:r>
            <a:endParaRPr lang="en-US" sz="4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67" y="86610"/>
            <a:ext cx="818932" cy="81893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982" y="1378634"/>
            <a:ext cx="11759605" cy="544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endParaRPr lang="en-US" sz="4000" dirty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527" y="905542"/>
            <a:ext cx="1172094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八点上课，小白七点就来了</a:t>
            </a:r>
            <a:r>
              <a:rPr 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(Class started at 8:00, but Little Bai came [as early as] 7:00.)</a:t>
            </a:r>
          </a:p>
          <a:p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 八点上课，小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王</a:t>
            </a:r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八点半才来。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(Class started at 8:00, but Little Zhang didn’t come until 8:30.)</a:t>
            </a:r>
          </a:p>
          <a:p>
            <a:endParaRPr lang="en-US" sz="2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我昨天五点就回家了。</a:t>
            </a:r>
          </a:p>
          <a:p>
            <a:r>
              <a:rPr lang="en-US" sz="3200" b="1" dirty="0"/>
              <a:t>(The speaker thought 5:00 was early.)</a:t>
            </a:r>
            <a:endParaRPr lang="en-US" sz="3200" dirty="0"/>
          </a:p>
          <a:p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 我昨天五点才回家。</a:t>
            </a:r>
          </a:p>
          <a:p>
            <a:r>
              <a:rPr lang="en-US" sz="3200" b="1" dirty="0"/>
              <a:t>(The speaker thought 5:00 was late.)</a:t>
            </a:r>
            <a:endParaRPr lang="en-US" sz="3200" dirty="0"/>
          </a:p>
          <a:p>
            <a:endParaRPr lang="en-US" sz="32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350913" y="1315882"/>
            <a:ext cx="101047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juédé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zhōngwén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kè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zěnme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    </a:t>
            </a:r>
            <a:endParaRPr lang="en-US" altLang="zh-CN" sz="3200" dirty="0">
              <a:solidFill>
                <a:srgbClr val="1D528D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怎么样？</a:t>
            </a:r>
            <a:endParaRPr lang="en-US" altLang="zh-CN" sz="4800" dirty="0">
              <a:solidFill>
                <a:srgbClr val="1D528D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x-none" sz="4400" dirty="0">
              <a:solidFill>
                <a:srgbClr val="1D528D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350913" y="3316430"/>
            <a:ext cx="9337836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课</a:t>
            </a:r>
            <a:r>
              <a:rPr lang="zh-CN" altLang="x-none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有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一</a:t>
            </a:r>
            <a:r>
              <a:rPr lang="zh-CN" altLang="x-none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点儿</a:t>
            </a:r>
            <a:r>
              <a:rPr lang="zh-CN" altLang="x-none" sz="48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难。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Wǒ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juéde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Zhōngwén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diǎnr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nán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        (I think Chinese is a little bit difficult.)</a:t>
            </a: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我觉得中文</a:t>
            </a:r>
            <a:r>
              <a:rPr lang="zh-CN" altLang="en-US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课</a:t>
            </a:r>
            <a:r>
              <a:rPr lang="zh-CN" altLang="en-US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不容易</a:t>
            </a:r>
            <a:r>
              <a:rPr lang="zh-CN" altLang="x-none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  <a:endParaRPr lang="en-US" altLang="zh-CN" sz="48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4400" dirty="0">
              <a:latin typeface="Times New Roman" charset="0"/>
              <a:ea typeface="宋体" charset="-122"/>
              <a:cs typeface="Times New Roman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0276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有一点儿  </a:t>
            </a:r>
            <a:r>
              <a:rPr lang="zh-CN" altLang="en-US" sz="4800" dirty="0">
                <a:solidFill>
                  <a:srgbClr val="FF0000"/>
                </a:solidFill>
                <a:ea typeface="宋体" pitchFamily="2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somewhat, rather; a little bit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)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62397"/>
            <a:ext cx="801233" cy="801233"/>
          </a:xfrm>
          <a:prstGeom prst="rect">
            <a:avLst/>
          </a:prstGeom>
        </p:spPr>
      </p:pic>
      <p:pic>
        <p:nvPicPr>
          <p:cNvPr id="9" name="Picture 8" descr="C:\Documents and Settings\Administrator\桌面\chinese_ppt_revision\text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84" y="3430926"/>
            <a:ext cx="2239855" cy="28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1815" y="1378634"/>
            <a:ext cx="11852370" cy="528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Comment on one’s performance in an exam;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Comment on one’s character writing;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Talk about one’s experience in learning Chinese vocabulary and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>
                <a:solidFill>
                  <a:srgbClr val="007935"/>
                </a:solidFill>
              </a:rPr>
              <a:t>grammar;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Talk about one’s study habits;</a:t>
            </a:r>
          </a:p>
          <a:p>
            <a:pPr marL="742950" indent="-742950">
              <a:spcBef>
                <a:spcPts val="0"/>
              </a:spcBef>
              <a:buClr>
                <a:srgbClr val="007935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Remark on typical scenes from one’s language class.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15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wén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第七课：学中文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Seven: Studying Chinese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53" y="152399"/>
            <a:ext cx="884832" cy="8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3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255018" y="1361529"/>
            <a:ext cx="95794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 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Zhège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túshū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guǎn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zěnme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    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Xiǎo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3200" dirty="0">
              <a:solidFill>
                <a:srgbClr val="1D528D"/>
              </a:solidFill>
              <a:latin typeface="Calibri" panose="020F0502020204030204" pitchFamily="34" charset="0"/>
              <a:ea typeface="华文楷体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这个图书馆怎么样？（小）</a:t>
            </a:r>
            <a:endParaRPr lang="en-US" altLang="zh-CN" sz="4800" dirty="0">
              <a:solidFill>
                <a:srgbClr val="1D528D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D528D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 How is this library?</a:t>
            </a:r>
            <a:endParaRPr lang="zh-CN" altLang="x-none" sz="3200" dirty="0">
              <a:solidFill>
                <a:srgbClr val="1D528D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255018" y="4091156"/>
            <a:ext cx="79295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Zhège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túshū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guǎn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yīdiǎn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xiǎo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3200" dirty="0">
              <a:solidFill>
                <a:srgbClr val="1D528D"/>
              </a:solidFill>
              <a:latin typeface="Calibri" panose="020F0502020204030204" pitchFamily="34" charset="0"/>
              <a:ea typeface="华文楷体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1D528D"/>
                </a:solidFill>
                <a:latin typeface="Calibri" panose="020F0502020204030204" pitchFamily="34" charset="0"/>
                <a:ea typeface="华文楷体" charset="-122"/>
                <a:cs typeface="Calibri" panose="020F0502020204030204" pitchFamily="34" charset="0"/>
              </a:rPr>
              <a:t>A</a:t>
            </a:r>
            <a:r>
              <a:rPr lang="en-US" altLang="zh-CN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:  </a:t>
            </a:r>
            <a:r>
              <a:rPr lang="zh-CN" altLang="x-none" sz="4800" dirty="0">
                <a:solidFill>
                  <a:srgbClr val="1D528D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这个图书馆</a:t>
            </a:r>
            <a:r>
              <a:rPr lang="zh-CN" altLang="x-none" sz="48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有一点儿</a:t>
            </a:r>
            <a:r>
              <a:rPr lang="zh-CN" altLang="x-none" sz="48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小</a:t>
            </a:r>
            <a:r>
              <a:rPr lang="zh-CN" altLang="x-none" sz="4800" dirty="0">
                <a:latin typeface="Calibri" panose="020F0502020204030204" pitchFamily="34" charset="0"/>
                <a:ea typeface="华文楷体" charset="-122"/>
                <a:cs typeface="Calibri" panose="020F0502020204030204" pitchFamily="34" charset="0"/>
              </a:rPr>
              <a:t>。</a:t>
            </a:r>
            <a:endParaRPr lang="en-US" altLang="zh-CN" sz="4800" dirty="0">
              <a:latin typeface="Calibri" panose="020F0502020204030204" pitchFamily="34" charset="0"/>
              <a:ea typeface="华文楷体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        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This library is a bit small.</a:t>
            </a:r>
            <a:endParaRPr lang="zh-CN" alt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0276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有一点儿  </a:t>
            </a:r>
            <a:r>
              <a:rPr lang="zh-CN" altLang="en-US" sz="4800" dirty="0">
                <a:solidFill>
                  <a:srgbClr val="FF0000"/>
                </a:solidFill>
                <a:ea typeface="宋体" pitchFamily="2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somewhat, rather; a little bit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)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54" y="62397"/>
            <a:ext cx="801233" cy="801233"/>
          </a:xfrm>
          <a:prstGeom prst="rect">
            <a:avLst/>
          </a:prstGeom>
        </p:spPr>
      </p:pic>
      <p:pic>
        <p:nvPicPr>
          <p:cNvPr id="9" name="Picture 5" descr="D:\Chinese PPT\International Chinese picture\Lesson 7\2007121012324999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41" y="3572728"/>
            <a:ext cx="26908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10021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4800" dirty="0">
                <a:latin typeface="KaiTi" charset="-122"/>
                <a:ea typeface="KaiTi" charset="-122"/>
                <a:cs typeface="KaiTi" charset="-122"/>
              </a:rPr>
              <a:t>介绍</a:t>
            </a:r>
            <a:r>
              <a:rPr lang="en-US" altLang="zh-CN" sz="3200" dirty="0"/>
              <a:t>         </a:t>
            </a:r>
            <a:r>
              <a:rPr lang="en-US" sz="3600" dirty="0" err="1">
                <a:latin typeface="+mn-lt"/>
              </a:rPr>
              <a:t>jièshào</a:t>
            </a:r>
            <a:r>
              <a:rPr lang="en-US" sz="3600" dirty="0">
                <a:latin typeface="+mn-lt"/>
              </a:rPr>
              <a:t>             </a:t>
            </a:r>
            <a:r>
              <a:rPr lang="en-US" altLang="zh-CN" sz="3600" dirty="0">
                <a:solidFill>
                  <a:schemeClr val="tx1"/>
                </a:solidFill>
                <a:latin typeface="+mn-lt"/>
                <a:ea typeface="宋体" pitchFamily="2" charset="-122"/>
              </a:rPr>
              <a:t>(to introduce)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50" y="144285"/>
            <a:ext cx="801233" cy="80123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887" y="2072828"/>
            <a:ext cx="11245297" cy="372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4000" dirty="0">
                <a:solidFill>
                  <a:srgbClr val="0070C0"/>
                </a:solidFill>
              </a:rPr>
              <a:t>      </a:t>
            </a:r>
            <a:r>
              <a:rPr lang="en-US" altLang="zh-CN" sz="4000" dirty="0" err="1">
                <a:solidFill>
                  <a:srgbClr val="0070C0"/>
                </a:solidFill>
              </a:rPr>
              <a:t>j</a:t>
            </a:r>
            <a:r>
              <a:rPr lang="en-US" sz="4000" dirty="0" err="1">
                <a:solidFill>
                  <a:srgbClr val="0070C0"/>
                </a:solidFill>
              </a:rPr>
              <a:t>ièshào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yīxià</a:t>
            </a:r>
            <a:endParaRPr lang="en-US" altLang="zh-CN" sz="4000" dirty="0">
              <a:solidFill>
                <a:srgbClr val="C0000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我介绍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一下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 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这是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___;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这是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___...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4800" dirty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26441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5408" y="1450029"/>
            <a:ext cx="9882047" cy="494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 err="1">
                <a:solidFill>
                  <a:srgbClr val="0070C0"/>
                </a:solidFill>
              </a:rPr>
              <a:t>Jièshào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yíxià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介绍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一下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  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  </a:t>
            </a:r>
            <a:r>
              <a:rPr lang="en-US" altLang="zh-CN" sz="4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Introduce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（电视）！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听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（音乐）！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玩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（游戏机）！ 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446" y="103341"/>
            <a:ext cx="801233" cy="8012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1635"/>
            <a:ext cx="12191999" cy="892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yí</a:t>
            </a:r>
            <a:r>
              <a:rPr lang="en-US" altLang="zh-CN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xià</a:t>
            </a:r>
            <a:r>
              <a:rPr lang="en-US" altLang="zh-CN" sz="3200" dirty="0">
                <a:latin typeface="+mn-lt"/>
                <a:ea typeface="宋体" pitchFamily="2" charset="-122"/>
              </a:rPr>
              <a:t>  (literally “once”)</a:t>
            </a:r>
            <a:r>
              <a:rPr lang="zh-CN" altLang="en-US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atin typeface="+mn-lt"/>
                <a:ea typeface="宋体" pitchFamily="2" charset="-122"/>
              </a:rPr>
              <a:t>to moderate the tone of the voice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196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4159" y="2312112"/>
            <a:ext cx="4052181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4159" y="1138402"/>
            <a:ext cx="10180026" cy="758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Practice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using </a:t>
            </a:r>
            <a:r>
              <a:rPr lang="zh-CN" altLang="en-US" sz="5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48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to moderate your voice: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31147" y="231211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1181" y="3643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338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yí</a:t>
            </a:r>
            <a:r>
              <a:rPr lang="en-US" altLang="zh-CN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xià</a:t>
            </a:r>
            <a:r>
              <a:rPr lang="en-US" altLang="zh-CN" sz="3200" dirty="0">
                <a:latin typeface="+mn-lt"/>
                <a:ea typeface="宋体" pitchFamily="2" charset="-122"/>
              </a:rPr>
              <a:t>  (literally “once”)</a:t>
            </a:r>
            <a:r>
              <a:rPr lang="zh-CN" altLang="en-US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atin typeface="+mn-lt"/>
                <a:ea typeface="宋体" pitchFamily="2" charset="-122"/>
              </a:rPr>
              <a:t>to moderate the tone of the voice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3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4159" y="2312112"/>
            <a:ext cx="4052181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4159" y="1138402"/>
            <a:ext cx="10180026" cy="758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Practice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using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to moderate your voice: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31147" y="231211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1181" y="3643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5283"/>
            <a:ext cx="12191999" cy="10665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4800" b="1" dirty="0">
                <a:solidFill>
                  <a:prstClr val="black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b="1" dirty="0">
                <a:solidFill>
                  <a:prstClr val="black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yì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diǎnr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  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宋体" pitchFamily="2" charset="-122"/>
              </a:rPr>
              <a:t> (a 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itchFamily="2" charset="-122"/>
              </a:rPr>
              <a:t>bit)   to moderate the tone of the voice</a:t>
            </a:r>
            <a:endParaRPr lang="en-US" sz="32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40329" y="1760035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38931"/>
            <a:ext cx="12191999" cy="9748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一下；一点儿 </a:t>
            </a:r>
            <a:r>
              <a:rPr lang="en-US" altLang="zh-CN" sz="3200" dirty="0">
                <a:latin typeface="+mn-lt"/>
                <a:ea typeface="宋体" pitchFamily="2" charset="-122"/>
              </a:rPr>
              <a:t>(moderating the tone of the voice)</a:t>
            </a:r>
            <a:endParaRPr lang="en-US" sz="32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3668" y="178733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1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087" y="1670530"/>
            <a:ext cx="11183167" cy="3892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altLang="zh-CN" sz="6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 </a:t>
            </a:r>
            <a:r>
              <a:rPr lang="is-IS" altLang="zh-CN" sz="6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…</a:t>
            </a:r>
            <a:r>
              <a:rPr lang="zh-CN" altLang="en-US" sz="6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怎么样？</a:t>
            </a:r>
            <a:endParaRPr lang="en-US" altLang="zh-CN" sz="6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6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altLang="zh-CN" sz="6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  </a:t>
            </a:r>
            <a:r>
              <a:rPr lang="zh-CN" altLang="en-US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不错</a:t>
            </a:r>
            <a:r>
              <a:rPr lang="en-US" altLang="zh-CN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bú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zuò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quite good </a:t>
            </a: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altLang="zh-CN" sz="5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5800" dirty="0" smtClean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</a:t>
            </a:r>
            <a:r>
              <a:rPr lang="zh-CN" altLang="en-US" sz="6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还</a:t>
            </a:r>
            <a:r>
              <a:rPr lang="zh-CN" altLang="en-US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可以</a:t>
            </a:r>
            <a:r>
              <a:rPr lang="zh-CN" altLang="en-US" sz="5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5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57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CN" sz="4200" dirty="0" err="1" smtClean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hái</a:t>
            </a:r>
            <a:r>
              <a:rPr lang="en-US" altLang="zh-CN" sz="4200" dirty="0" smtClean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kě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yǐ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ok </a:t>
            </a: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altLang="zh-CN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</a:t>
            </a:r>
            <a:r>
              <a:rPr lang="zh-CN" altLang="en-US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很好</a:t>
            </a:r>
            <a:r>
              <a:rPr lang="en-US" altLang="zh-CN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	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hěn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2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hǎo</a:t>
            </a:r>
            <a:r>
              <a:rPr lang="en-US" altLang="zh-CN" sz="4200" dirty="0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very good</a:t>
            </a: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altLang="zh-CN" sz="6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</a:t>
            </a:r>
            <a:r>
              <a:rPr lang="en-US" altLang="zh-CN" sz="44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4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4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4400" dirty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25487" y="22734"/>
            <a:ext cx="12166513" cy="90451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3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"/>
                <a:cs typeface=""/>
              </a:rPr>
              <a:t>How does it go with your</a:t>
            </a:r>
            <a:r>
              <a:rPr kumimoji="0" lang="en-US" sz="3200" b="0" i="0" u="none" strike="noStrike" kern="1200" cap="all" spc="2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"/>
                <a:cs typeface=""/>
              </a:rPr>
              <a:t> Chinese Study</a:t>
            </a:r>
            <a:r>
              <a:rPr kumimoji="0" lang="en-US" sz="3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"/>
                <a:cs typeface="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40" y="91090"/>
            <a:ext cx="782963" cy="7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008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xué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wén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第七课：学中文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Seven: Studying Chinese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53" y="152399"/>
            <a:ext cx="884832" cy="88483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5664" y="1121835"/>
            <a:ext cx="10983689" cy="5726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3200" dirty="0">
                <a:solidFill>
                  <a:srgbClr val="009051"/>
                </a:solidFill>
              </a:rPr>
              <a:t>1. Descriptive Complements (I):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009051"/>
                </a:solidFill>
              </a:rPr>
              <a:t>Ex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写得很好</a:t>
            </a:r>
            <a:endParaRPr lang="en-US" sz="4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2. The Adverbs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tài</a:t>
            </a:r>
            <a:r>
              <a:rPr lang="en-US" sz="3200" dirty="0">
                <a:solidFill>
                  <a:srgbClr val="009051"/>
                </a:solidFill>
              </a:rPr>
              <a:t>) and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真</a:t>
            </a:r>
            <a:r>
              <a:rPr lang="en-US" sz="4000" dirty="0">
                <a:solidFill>
                  <a:srgbClr val="00905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zhēn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3. The Adverb</a:t>
            </a:r>
            <a:r>
              <a:rPr lang="en-US" sz="4000" dirty="0">
                <a:solidFill>
                  <a:srgbClr val="00905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jiù</a:t>
            </a:r>
            <a:r>
              <a:rPr lang="en-US" sz="3200" dirty="0">
                <a:solidFill>
                  <a:srgbClr val="009051"/>
                </a:solidFill>
              </a:rPr>
              <a:t>) (I)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4. Double Objects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5. Ordinal Numbers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6.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有(一)点儿 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yǒu</a:t>
            </a:r>
            <a:r>
              <a:rPr lang="en-US" sz="3200" dirty="0">
                <a:solidFill>
                  <a:srgbClr val="009051"/>
                </a:solidFill>
              </a:rPr>
              <a:t>{</a:t>
            </a:r>
            <a:r>
              <a:rPr lang="en-US" sz="3200" dirty="0" err="1">
                <a:solidFill>
                  <a:srgbClr val="009051"/>
                </a:solidFill>
              </a:rPr>
              <a:t>yì</a:t>
            </a:r>
            <a:r>
              <a:rPr lang="en-US" sz="3200" dirty="0">
                <a:solidFill>
                  <a:srgbClr val="009051"/>
                </a:solidFill>
              </a:rPr>
              <a:t>}</a:t>
            </a:r>
            <a:r>
              <a:rPr lang="en-US" sz="3200" dirty="0" err="1">
                <a:solidFill>
                  <a:srgbClr val="009051"/>
                </a:solidFill>
              </a:rPr>
              <a:t>diǎnr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7.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zěnme</a:t>
            </a:r>
            <a:r>
              <a:rPr lang="en-US" sz="3200" dirty="0">
                <a:solidFill>
                  <a:srgbClr val="009051"/>
                </a:solidFill>
              </a:rPr>
              <a:t>) in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8. The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en-US" sz="3200" dirty="0">
                <a:solidFill>
                  <a:srgbClr val="009051"/>
                </a:solidFill>
              </a:rPr>
              <a:t> (de) Structure (I) </a:t>
            </a:r>
            <a:r>
              <a:rPr lang="en-US" altLang="zh-CN" sz="3200" dirty="0">
                <a:solidFill>
                  <a:srgbClr val="009051"/>
                </a:solidFill>
              </a:rPr>
              <a:t>Ex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男的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容易的</a:t>
            </a:r>
            <a:r>
              <a:rPr lang="en-US" altLang="zh-TW" sz="3200" dirty="0">
                <a:solidFill>
                  <a:srgbClr val="009051"/>
                </a:solidFill>
              </a:rPr>
              <a:t>= a noun</a:t>
            </a:r>
            <a:endParaRPr lang="en-US" sz="3200" dirty="0">
              <a:solidFill>
                <a:srgbClr val="00905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9. The Use of Nouns and Pronouns in Continuous Discourse</a:t>
            </a:r>
          </a:p>
        </p:txBody>
      </p:sp>
    </p:spTree>
    <p:extLst>
      <p:ext uri="{BB962C8B-B14F-4D97-AF65-F5344CB8AC3E}">
        <p14:creationId xmlns:p14="http://schemas.microsoft.com/office/powerpoint/2010/main" val="15095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对话一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0" y="18675"/>
            <a:ext cx="12176881" cy="10609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学习中文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xuéxí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zhōngwén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study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  <a:hlinkClick r:id="rId2"/>
              </a:rPr>
              <a:t> </a:t>
            </a:r>
            <a:r>
              <a:rPr lang="it-IT" altLang="zh-CN" sz="3300" dirty="0" err="1">
                <a:latin typeface="Calibri" charset="0"/>
                <a:ea typeface="Calibri" charset="0"/>
                <a:cs typeface="Calibri" charset="0"/>
                <a:hlinkClick r:id="rId2"/>
              </a:rPr>
              <a:t>Chinese</a:t>
            </a:r>
            <a:r>
              <a:rPr lang="it-IT" altLang="zh-CN" sz="33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1" y="113321"/>
            <a:ext cx="860728" cy="86072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226729"/>
            <a:ext cx="4300645" cy="5516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4"/>
              </a:rPr>
              <a:t>学习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study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预习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preview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练习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practice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复习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review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5"/>
              </a:rPr>
              <a:t>准备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prepare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52470" y="1277758"/>
            <a:ext cx="3934323" cy="5682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念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</a:t>
            </a:r>
            <a:r>
              <a:rPr lang="zh-CN" altLang="en-US" sz="4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4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写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write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teach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懂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understand</a:t>
            </a: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endParaRPr lang="en-US" altLang="zh-CN" sz="2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57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难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5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difficult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66558" y="1180452"/>
            <a:ext cx="4118794" cy="6284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6"/>
              </a:rPr>
              <a:t>课文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7"/>
              </a:rPr>
              <a:t>text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生词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new word(s)</a:t>
            </a: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8"/>
              </a:rPr>
              <a:t>语法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9"/>
              </a:rPr>
              <a:t>grammar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0"/>
              </a:rPr>
              <a:t>录音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  <a:hlinkClick r:id="rId11"/>
              </a:rPr>
              <a:t>recording</a:t>
            </a:r>
            <a:endParaRPr lang="en-US" altLang="zh-CN" sz="4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功课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1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homework</a:t>
            </a:r>
          </a:p>
          <a:p>
            <a:pPr marL="0" lvl="4" indent="0">
              <a:lnSpc>
                <a:spcPct val="16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作业</a:t>
            </a:r>
            <a:endParaRPr lang="en-US" altLang="zh-CN" sz="48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lnSpc>
                <a:spcPct val="160000"/>
              </a:lnSpc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  <a:hlinkClick r:id="rId12"/>
              </a:rPr>
              <a:t>笔</a:t>
            </a:r>
            <a:r>
              <a:rPr lang="zh-CN" altLang="en-US" sz="48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、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纸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pen</a:t>
            </a:r>
            <a:r>
              <a:rPr lang="zh-CN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paper</a:t>
            </a:r>
            <a:endParaRPr lang="en-US" altLang="zh-CN" sz="4800" dirty="0">
              <a:solidFill>
                <a:srgbClr val="C0000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8" y="19908"/>
            <a:ext cx="12176881" cy="11122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zh-CN" altLang="en-US" sz="89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	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48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bāng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		     	    	 (t0 help)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79" y="62166"/>
            <a:ext cx="886697" cy="88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3558" y="2766633"/>
            <a:ext cx="579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洗衣服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xǐ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yīfú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2" y="2253343"/>
            <a:ext cx="4810177" cy="44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897" y="1322774"/>
            <a:ext cx="10965867" cy="93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要是你方便的话，你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bāng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is-I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…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0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9720" y="3006476"/>
            <a:ext cx="5405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做功课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zuò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gōngkè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，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行吗？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3" y="2143242"/>
            <a:ext cx="3404158" cy="47147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BE1EA2-E780-8747-BE69-A4EBEA008EB9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11122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9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帮</a:t>
            </a:r>
            <a:r>
              <a:rPr lang="zh-CN" altLang="en-US" sz="89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	</a:t>
            </a:r>
            <a:r>
              <a:rPr lang="zh-CN" altLang="en-US" sz="7200" b="1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4800" dirty="0" err="1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bāng</a:t>
            </a:r>
            <a:r>
              <a:rPr lang="en-US" altLang="zh-CN" sz="4800" dirty="0">
                <a:solidFill>
                  <a:srgbClr val="C0000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		     	    	 (t0 help)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2437E-41C3-4449-B68A-55AFA6AA6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79" y="62166"/>
            <a:ext cx="886697" cy="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7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1651</Words>
  <Application>Microsoft Office PowerPoint</Application>
  <PresentationFormat>Widescreen</PresentationFormat>
  <Paragraphs>295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等线</vt:lpstr>
      <vt:lpstr>等线 Light</vt:lpstr>
      <vt:lpstr>DFKai-SB</vt:lpstr>
      <vt:lpstr>KaiTi</vt:lpstr>
      <vt:lpstr>Kaiti SC</vt:lpstr>
      <vt:lpstr>Kaiti TC</vt:lpstr>
      <vt:lpstr>新細明體</vt:lpstr>
      <vt:lpstr>宋体</vt:lpstr>
      <vt:lpstr>宋体</vt:lpstr>
      <vt:lpstr>华文楷体</vt:lpstr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PowerPoint Presentation</vt:lpstr>
      <vt:lpstr>Duì  huà               Nǐ kǎoshì kǎo de zěnme yàng  对话一：你考试考得怎么样？How did you do on the exam?</vt:lpstr>
      <vt:lpstr>Duì  huà         Zhǔnbèi zhōngwén kè  对话二：准备中文课 Preparing for a Chinese Class</vt:lpstr>
      <vt:lpstr>PowerPoint Presentation</vt:lpstr>
      <vt:lpstr>PowerPoint Presentation</vt:lpstr>
      <vt:lpstr>第七课   对话一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qǐng gēn wǒ shuō</vt:lpstr>
      <vt:lpstr>qǐng gēn wǒ lái</vt:lpstr>
      <vt:lpstr>请你这样跟我做 qǐng nǐ zhè yàng gēn wǒ zuò</vt:lpstr>
      <vt:lpstr>PowerPoint Presentation</vt:lpstr>
      <vt:lpstr>PowerPoint Presentation</vt:lpstr>
      <vt:lpstr>PowerPoint Presentation</vt:lpstr>
      <vt:lpstr>慢  màn   (slow; slowly)      adjective; adverb</vt:lpstr>
      <vt:lpstr>PowerPoint Presentation</vt:lpstr>
      <vt:lpstr>PowerPoint Presentation</vt:lpstr>
      <vt:lpstr>Measure word for long, thin, inflexible objects such as pens, rifles, etc.</vt:lpstr>
      <vt:lpstr>Measure word for flat objects, paper,  pictures, etc.</vt:lpstr>
      <vt:lpstr>第十四课   对话一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有一点儿     (somewhat, rather; a little bit)</vt:lpstr>
      <vt:lpstr>有一点儿     (somewhat, rather; a little bit)</vt:lpstr>
      <vt:lpstr>介绍         jièshào             (to introduce)</vt:lpstr>
      <vt:lpstr>PowerPoint Presentation</vt:lpstr>
      <vt:lpstr>一下 yí xià  (literally “once”) to moderate the tone of the voice</vt:lpstr>
      <vt:lpstr>一点儿  yì diǎnr   (a bit)   to moderate the tone of the voice</vt:lpstr>
      <vt:lpstr>一下；一点儿 (moderating the tone of the voice)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2/25 今天的学习目标     (Today’s Learning Objectives)</dc:title>
  <dc:creator>miaowen chang</dc:creator>
  <cp:lastModifiedBy>Chang, Miaowen    IHS - Staff</cp:lastModifiedBy>
  <cp:revision>186</cp:revision>
  <dcterms:created xsi:type="dcterms:W3CDTF">2019-02-27T05:24:24Z</dcterms:created>
  <dcterms:modified xsi:type="dcterms:W3CDTF">2020-05-25T07:01:59Z</dcterms:modified>
</cp:coreProperties>
</file>