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3167" r:id="rId2"/>
    <p:sldId id="3168" r:id="rId3"/>
    <p:sldId id="3169" r:id="rId4"/>
    <p:sldId id="3853" r:id="rId5"/>
    <p:sldId id="337" r:id="rId6"/>
    <p:sldId id="3955" r:id="rId7"/>
    <p:sldId id="3956" r:id="rId8"/>
    <p:sldId id="3971" r:id="rId9"/>
    <p:sldId id="3934" r:id="rId10"/>
    <p:sldId id="3940" r:id="rId11"/>
    <p:sldId id="3963" r:id="rId12"/>
    <p:sldId id="3941" r:id="rId13"/>
    <p:sldId id="3973" r:id="rId14"/>
    <p:sldId id="3974" r:id="rId15"/>
    <p:sldId id="3943" r:id="rId16"/>
    <p:sldId id="3944" r:id="rId17"/>
    <p:sldId id="3975" r:id="rId18"/>
    <p:sldId id="3947" r:id="rId19"/>
    <p:sldId id="3976" r:id="rId20"/>
    <p:sldId id="3970" r:id="rId21"/>
    <p:sldId id="3967" r:id="rId22"/>
    <p:sldId id="3968" r:id="rId23"/>
    <p:sldId id="3966" r:id="rId24"/>
    <p:sldId id="3969" r:id="rId25"/>
    <p:sldId id="3960" r:id="rId26"/>
    <p:sldId id="3961" r:id="rId27"/>
    <p:sldId id="3962" r:id="rId28"/>
    <p:sldId id="3959" r:id="rId29"/>
    <p:sldId id="3950" r:id="rId30"/>
    <p:sldId id="3951" r:id="rId31"/>
    <p:sldId id="3844" r:id="rId32"/>
    <p:sldId id="3977" r:id="rId33"/>
    <p:sldId id="3979" r:id="rId34"/>
    <p:sldId id="3980" r:id="rId35"/>
    <p:sldId id="3981" r:id="rId36"/>
    <p:sldId id="3982" r:id="rId37"/>
    <p:sldId id="3986" r:id="rId38"/>
    <p:sldId id="3992" r:id="rId39"/>
    <p:sldId id="3822" r:id="rId40"/>
    <p:sldId id="3823" r:id="rId41"/>
    <p:sldId id="3824" r:id="rId42"/>
    <p:sldId id="3847" r:id="rId43"/>
    <p:sldId id="3848" r:id="rId44"/>
    <p:sldId id="3251" r:id="rId45"/>
    <p:sldId id="3340" r:id="rId46"/>
    <p:sldId id="3339" r:id="rId47"/>
    <p:sldId id="3987" r:id="rId48"/>
    <p:sldId id="3988" r:id="rId49"/>
    <p:sldId id="3989" r:id="rId50"/>
    <p:sldId id="3849" r:id="rId51"/>
    <p:sldId id="3850" r:id="rId52"/>
    <p:sldId id="3302" r:id="rId53"/>
    <p:sldId id="3303" r:id="rId54"/>
    <p:sldId id="3301" r:id="rId55"/>
    <p:sldId id="3957" r:id="rId56"/>
    <p:sldId id="3858" r:id="rId57"/>
    <p:sldId id="3859" r:id="rId58"/>
    <p:sldId id="3860" r:id="rId59"/>
    <p:sldId id="3885" r:id="rId60"/>
    <p:sldId id="3862" r:id="rId61"/>
    <p:sldId id="3865" r:id="rId62"/>
    <p:sldId id="3866" r:id="rId63"/>
    <p:sldId id="3886" r:id="rId64"/>
    <p:sldId id="3868" r:id="rId65"/>
    <p:sldId id="3869" r:id="rId66"/>
    <p:sldId id="3876" r:id="rId67"/>
    <p:sldId id="3877" r:id="rId68"/>
    <p:sldId id="3341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1833"/>
    <p:restoredTop sz="94640"/>
  </p:normalViewPr>
  <p:slideViewPr>
    <p:cSldViewPr snapToGrid="0" snapToObjects="1">
      <p:cViewPr varScale="1">
        <p:scale>
          <a:sx n="55" d="100"/>
          <a:sy n="55" d="100"/>
        </p:scale>
        <p:origin x="108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D4A93-37C2-EF49-8D8A-3F1C92CDEB4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39D8F-4F67-0C46-A42D-797B9F33A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0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C3pLBk5fNE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C3pLBk5fNE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929B144-63C7-44EA-B0C6-ED3BA486CE44}" type="slidenum">
              <a:rPr lang="zh-CN" altLang="en-US" sz="1200">
                <a:ea typeface="SimSun" panose="02010600030101010101" pitchFamily="2" charset="-122"/>
              </a:rPr>
              <a:pPr eaLnBrk="1" hangingPunct="1"/>
              <a:t>8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5798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975A9A0-0A7C-4871-855D-52E1F9900943}" type="slidenum">
              <a:rPr lang="zh-CN" altLang="en-US" sz="1200">
                <a:ea typeface="SimSun" panose="02010600030101010101" pitchFamily="2" charset="-122"/>
              </a:rPr>
              <a:pPr eaLnBrk="1" hangingPunct="1"/>
              <a:t>17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4138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F99A158-726F-4494-AE6E-4FE7303A6499}" type="slidenum">
              <a:rPr lang="zh-CN" altLang="en-US" sz="1200">
                <a:ea typeface="SimSun" panose="02010600030101010101" pitchFamily="2" charset="-122"/>
              </a:rPr>
              <a:pPr eaLnBrk="1" hangingPunct="1"/>
              <a:t>18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7189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3467057-9344-4B67-9221-A7B9CEBC05C0}" type="slidenum">
              <a:rPr lang="zh-CN" altLang="en-US" sz="1200">
                <a:ea typeface="SimSun" panose="02010600030101010101" pitchFamily="2" charset="-122"/>
              </a:rPr>
              <a:pPr eaLnBrk="1" hangingPunct="1"/>
              <a:t>19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2843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98EB42F-C3EA-4141-B110-F4593539B439}" type="slidenum">
              <a:rPr lang="zh-CN" altLang="en-US" sz="1200">
                <a:ea typeface="SimSun" panose="02010600030101010101" pitchFamily="2" charset="-122"/>
              </a:rPr>
              <a:pPr eaLnBrk="1" hangingPunct="1"/>
              <a:t>20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445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692F758-30E6-4A48-A59E-DFEA13EB3F28}" type="slidenum">
              <a:rPr lang="zh-CN" altLang="en-US" sz="1200">
                <a:ea typeface="SimSun" panose="02010600030101010101" pitchFamily="2" charset="-122"/>
              </a:rPr>
              <a:pPr eaLnBrk="1" hangingPunct="1"/>
              <a:t>21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0173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EC9EDA0-2612-46F5-AD3C-C914F0C807EE}" type="slidenum">
              <a:rPr lang="zh-CN" altLang="en-US" sz="1200">
                <a:ea typeface="SimSun" panose="02010600030101010101" pitchFamily="2" charset="-122"/>
              </a:rPr>
              <a:pPr eaLnBrk="1" hangingPunct="1"/>
              <a:t>22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7355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0AD294D-B57E-42D4-9A67-9E77C10BA185}" type="slidenum">
              <a:rPr lang="zh-CN" altLang="en-US" sz="1200">
                <a:ea typeface="SimSun" panose="02010600030101010101" pitchFamily="2" charset="-122"/>
              </a:rPr>
              <a:pPr eaLnBrk="1" hangingPunct="1"/>
              <a:t>23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8555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2F5D1BC-2A81-4D45-9589-0F6459C1FDBF}" type="slidenum">
              <a:rPr lang="zh-CN" altLang="en-US" sz="1200">
                <a:ea typeface="SimSun" panose="02010600030101010101" pitchFamily="2" charset="-122"/>
              </a:rPr>
              <a:pPr eaLnBrk="1" hangingPunct="1"/>
              <a:t>24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8756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8902F5D-1F0C-430C-9CB6-6E4E637E968A}" type="slidenum">
              <a:rPr lang="zh-CN" altLang="en-US" sz="1200">
                <a:ea typeface="SimSun" panose="02010600030101010101" pitchFamily="2" charset="-122"/>
              </a:rPr>
              <a:pPr eaLnBrk="1" hangingPunct="1"/>
              <a:t>25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0230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1932934-2496-4A47-9152-6B9E79A08AC2}" type="slidenum">
              <a:rPr lang="zh-CN" altLang="en-US" sz="1200">
                <a:ea typeface="SimSun" panose="02010600030101010101" pitchFamily="2" charset="-122"/>
              </a:rPr>
              <a:pPr eaLnBrk="1" hangingPunct="1"/>
              <a:t>26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713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E84428F-D286-43D7-B3F6-E1AF5E7603F8}" type="slidenum">
              <a:rPr lang="zh-CN" altLang="en-US" sz="1200">
                <a:ea typeface="SimSun" panose="02010600030101010101" pitchFamily="2" charset="-122"/>
              </a:rPr>
              <a:pPr eaLnBrk="1" hangingPunct="1"/>
              <a:t>9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9229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91811E4-BC17-43BB-BF29-B2B3F24207B1}" type="slidenum">
              <a:rPr lang="zh-CN" altLang="en-US" sz="1200">
                <a:ea typeface="SimSun" panose="02010600030101010101" pitchFamily="2" charset="-122"/>
              </a:rPr>
              <a:pPr eaLnBrk="1" hangingPunct="1"/>
              <a:t>27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1036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320AADB-F1AA-44EB-9FFD-D82678C3E263}" type="slidenum">
              <a:rPr lang="zh-CN" altLang="en-US" sz="1200">
                <a:ea typeface="SimSun" panose="02010600030101010101" pitchFamily="2" charset="-122"/>
              </a:rPr>
              <a:pPr eaLnBrk="1" hangingPunct="1"/>
              <a:t>28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7794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6EACE3F-9440-41A9-A5F7-8EF57F546613}" type="slidenum">
              <a:rPr lang="zh-CN" altLang="en-US" sz="1200">
                <a:ea typeface="SimSun" panose="02010600030101010101" pitchFamily="2" charset="-122"/>
              </a:rPr>
              <a:pPr eaLnBrk="1" hangingPunct="1"/>
              <a:t>29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04259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1F79209-C30A-40F6-B4B1-82C3D2256DE0}" type="slidenum">
              <a:rPr lang="zh-CN" altLang="en-US" sz="1200">
                <a:ea typeface="SimSun" panose="02010600030101010101" pitchFamily="2" charset="-122"/>
              </a:rPr>
              <a:pPr eaLnBrk="1" hangingPunct="1"/>
              <a:t>30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1020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822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4846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餐</a:t>
            </a:r>
            <a:r>
              <a:rPr lang="en-US" sz="1200" dirty="0"/>
              <a:t>  </a:t>
            </a:r>
            <a:r>
              <a:rPr lang="en-US" sz="1200" dirty="0">
                <a:hlinkClick r:id="rId3"/>
              </a:rPr>
              <a:t>https://www.youtube.com/watch?v=gC3pLBk5fNE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B5811-0613-4A19-B5F1-48F35BE285E5}" type="slidenum">
              <a:rPr lang="zh-TW" altLang="en-US" smtClean="0"/>
              <a:pPr/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6766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餐</a:t>
            </a:r>
            <a:r>
              <a:rPr lang="en-US" sz="1200" dirty="0"/>
              <a:t>  </a:t>
            </a:r>
            <a:r>
              <a:rPr lang="en-US" sz="1200" dirty="0">
                <a:hlinkClick r:id="rId3"/>
              </a:rPr>
              <a:t>https://www.youtube.com/watch?v=gC3pLBk5fNE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B5811-0613-4A19-B5F1-48F35BE285E5}" type="slidenum">
              <a:rPr lang="zh-TW" altLang="en-US" smtClean="0"/>
              <a:pPr/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24417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F506-79BB-427A-A2B8-DC573CC6591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371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32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E750960-6E7F-4084-94D6-017F824D5324}" type="slidenum">
              <a:rPr lang="zh-CN" altLang="en-US" sz="1200">
                <a:ea typeface="SimSun" panose="02010600030101010101" pitchFamily="2" charset="-122"/>
              </a:rPr>
              <a:pPr eaLnBrk="1" hangingPunct="1"/>
              <a:t>10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95782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32907-6501-45F1-9696-B01637CA79F6}" type="slidenum">
              <a:rPr lang="en-US" altLang="zh-TW"/>
              <a:pPr/>
              <a:t>61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3981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32907-6501-45F1-9696-B01637CA79F6}" type="slidenum">
              <a:rPr lang="en-US" altLang="zh-TW"/>
              <a:pPr/>
              <a:t>62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35177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32907-6501-45F1-9696-B01637CA79F6}" type="slidenum">
              <a:rPr lang="en-US" altLang="zh-TW"/>
              <a:pPr/>
              <a:t>63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32821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32907-6501-45F1-9696-B01637CA79F6}" type="slidenum">
              <a:rPr lang="en-US" altLang="zh-TW"/>
              <a:pPr/>
              <a:t>64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37228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32907-6501-45F1-9696-B01637CA79F6}" type="slidenum">
              <a:rPr lang="en-US" altLang="zh-TW"/>
              <a:pPr/>
              <a:t>65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2041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821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F2B9AFC-9D8C-43F1-BF47-13F130CD6481}" type="slidenum">
              <a:rPr lang="zh-CN" altLang="en-US" sz="1200">
                <a:ea typeface="SimSun" panose="02010600030101010101" pitchFamily="2" charset="-122"/>
              </a:rPr>
              <a:pPr eaLnBrk="1" hangingPunct="1"/>
              <a:t>11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3665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28F67B9-AFAF-43C0-9E7A-038A64F325FF}" type="slidenum">
              <a:rPr lang="zh-CN" altLang="en-US" sz="1200">
                <a:ea typeface="SimSun" panose="02010600030101010101" pitchFamily="2" charset="-122"/>
              </a:rPr>
              <a:pPr eaLnBrk="1" hangingPunct="1"/>
              <a:t>12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9372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EE0F28A-F2A6-441E-ABF5-CEA3DAC3968B}" type="slidenum">
              <a:rPr lang="zh-CN" altLang="en-US" sz="1200">
                <a:ea typeface="SimSun" panose="02010600030101010101" pitchFamily="2" charset="-122"/>
              </a:rPr>
              <a:pPr eaLnBrk="1" hangingPunct="1"/>
              <a:t>13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9055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72622F9-852D-48B0-928B-17AC18CF4464}" type="slidenum">
              <a:rPr lang="zh-CN" altLang="en-US" sz="1200">
                <a:ea typeface="SimSun" panose="02010600030101010101" pitchFamily="2" charset="-122"/>
              </a:rPr>
              <a:pPr eaLnBrk="1" hangingPunct="1"/>
              <a:t>14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0422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79D51BB-AC05-4230-A41E-109282EE20AE}" type="slidenum">
              <a:rPr lang="zh-CN" altLang="en-US" sz="1200">
                <a:ea typeface="SimSun" panose="02010600030101010101" pitchFamily="2" charset="-122"/>
              </a:rPr>
              <a:pPr eaLnBrk="1" hangingPunct="1"/>
              <a:t>15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7238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A4F6B26-E73B-44D7-A2FB-AF4A83B8EEFB}" type="slidenum">
              <a:rPr lang="zh-CN" altLang="en-US" sz="1200">
                <a:ea typeface="SimSun" panose="02010600030101010101" pitchFamily="2" charset="-122"/>
              </a:rPr>
              <a:pPr eaLnBrk="1" hangingPunct="1"/>
              <a:t>16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882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8BF3-C2E9-3B45-AB47-F97799447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F74B5-5BC5-7D41-8A94-CCCC5E540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B30C7-6CE9-0446-86F1-817BE399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16725-B694-BE4F-817A-5C5B749E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05154-B497-964E-9D94-442442E6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6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3CEB6-4BED-AD40-9157-B499AB02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A35B1-B8D7-D144-991D-2AC674959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E91A3-6B23-D44D-8BE3-2CF180783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A9A7-6CB4-964B-B68D-082117EB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55E58-CE43-AE45-BD7F-4263CE56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8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A05758-3505-1B45-B738-FA05F0B40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B5A08-D679-9B49-A895-04AB2B1AB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ABF0A-8488-A541-91C8-EE391D6B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EA92B-D0D3-2042-B4B4-ED2215B42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001DE-BDD9-984C-8487-C0ECE46B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0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020B7-3D24-D247-891A-684E4290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0CC7C-1B76-6A40-8CAC-A361E0426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CD539-96FE-1F46-AF27-DBCE85D58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6478F-B850-0F4E-BF61-1D7000F1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E3631-6BC0-2145-94A5-0A2EB1AEE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4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EA644-09DC-2F48-AE2E-39751AEAB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6719A-C7E0-7B42-A858-563C955D0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7A624-7A9C-A248-B8C2-3327342B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13EB2-C119-8044-8C18-596353DE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C14F-6217-3A4C-91FE-4A9EB558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9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AFCE-A2E2-8D42-BD9C-6D43322D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11B1E-EA92-6C41-A97D-A85B85543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5980F-E692-D746-B0CC-35F2E8986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13372-B73F-7244-81AD-4E63B99B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C5535-7F12-664C-9A64-207163AD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E2336-CC9F-6E4B-8EE6-F65C5E07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2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EC8B6-27CC-8846-8958-87E34E71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9F1DB-A62F-B241-93E6-6F93A0F5D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C5EC6-6AB1-EB4B-9830-82CA1D037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14DF99-23AE-AA4A-B06E-E5BBBA49D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90C586-8B81-1045-BEFA-88BD06765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0C6CB-EE39-A148-A1ED-35BEB27C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C55963-688D-C74E-86BC-0E3F8DAC4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B2C7A4-280A-A543-BA3A-D5A9076A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4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3C34-307C-6742-B19A-7D919E96D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F4DB21-BEF0-1548-87D8-EFC6550CC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DACC1-FBCD-DB49-9CF1-687EDCC1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32BA9-66FD-214C-A635-ECF77E16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2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DAA32-BC35-3443-9BDA-C5E7A5637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5922B-B1E5-6447-9ACE-CD116E02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DC52C-2FA3-1A49-8047-7AF3FEE0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7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85F93-85C9-1346-A848-1D90C5330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DA467-1C3E-2E47-9F55-4CF448079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2DFE3-11A8-D14E-9A07-94742786C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74F10-7D18-2F4F-A9E9-BFA93A27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9E1D9-E2F5-6741-A61F-E8353C42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A65AC-0A3F-BB43-9E77-BE5585F5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3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81F3-6F41-A94A-B73F-B7D4C7C3F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FD2F53-A066-144A-B73D-0AE698913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6B633-F596-4249-BB09-4CE18619E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2364B-CA78-4141-88E5-F93ADE88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9BFDA-144E-8C4E-92A8-D2651BD4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6ABC6-511C-3847-AE3B-9837CAC9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706AB0-893A-0C47-9B67-DBF09C9F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480B3-0BAA-9F4C-9848-BCE67DCEB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C4BB4-E6A2-2548-9685-77CB6000A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71A3A-48B8-9F44-86FD-B548BB60BD0F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D2B5A-0638-9D43-ABD7-980618365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78D33-A0DA-B948-AAA7-D9D8DAE0F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gif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encrypted-tbn0.gstatic.com/images?q=tbn:ANd9GcQpMFhe07EFEthpmo8GVWyKgzZM32IOkA0CB-LNexIdGPx35qx2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tif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astasiastudent.net/china/mandarin/word-order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mllab.sfsu.edu/content/integrated-chinese-level-1-part-1-textkbook" TargetMode="External"/><Relationship Id="rId12" Type="http://schemas.openxmlformats.org/officeDocument/2006/relationships/hyperlink" Target="https://www.youtube.com/watch?v=hZ38dxyaONQ" TargetMode="External"/><Relationship Id="rId2" Type="http://schemas.openxmlformats.org/officeDocument/2006/relationships/hyperlink" Target="https://sites.google.com/site/daizilongschinesepage/integrated-chinese-level-1-part-1-audi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uc.edu/llrc/ic3aud.shtml#textl1" TargetMode="External"/><Relationship Id="rId11" Type="http://schemas.openxmlformats.org/officeDocument/2006/relationships/hyperlink" Target="https://www.gvsu.edu/lrc/integrated-chinese-level-1-part-1-workbook-audio-152.htm" TargetMode="External"/><Relationship Id="rId5" Type="http://schemas.openxmlformats.org/officeDocument/2006/relationships/hyperlink" Target="https://www.youtube.com/watch?v=Mr5CDONkzl0&amp;index=10&amp;list=PL9ES2MCH3ulh8M34lhbg3zOrOKEhegP2g" TargetMode="External"/><Relationship Id="rId10" Type="http://schemas.openxmlformats.org/officeDocument/2006/relationships/hyperlink" Target="http://ce.linedict.com/dict.html#/cnen/todayexpr?data=20161229" TargetMode="External"/><Relationship Id="rId4" Type="http://schemas.openxmlformats.org/officeDocument/2006/relationships/hyperlink" Target="https://www.youtube.com/watch?v=t2BhZXL85wc" TargetMode="External"/><Relationship Id="rId9" Type="http://schemas.openxmlformats.org/officeDocument/2006/relationships/hyperlink" Target="http://chinesenotes.com/grammar.php#auxiliaryverb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-1" y="29191"/>
            <a:ext cx="12115801" cy="13295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Dì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   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 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xué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xiào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shēng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huó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第八课：学校生活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Lesson Eight: School Life</a:t>
            </a:r>
            <a:endParaRPr lang="zh-CN" altLang="en-US" sz="3200" dirty="0">
              <a:latin typeface="DFKai-SB" charset="0"/>
              <a:ea typeface="DFKai-SB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460" y="235526"/>
            <a:ext cx="1013725" cy="101372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550" y="1650516"/>
            <a:ext cx="4445291" cy="510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4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2519" y="2242313"/>
            <a:ext cx="3236089" cy="4351338"/>
          </a:xfrm>
        </p:spPr>
        <p:txBody>
          <a:bodyPr/>
          <a:lstStyle/>
          <a:p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教室 </a:t>
            </a:r>
            <a:endParaRPr lang="en-US" altLang="zh-CN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jiàoshì</a:t>
            </a:r>
            <a:r>
              <a:rPr lang="en-US" altLang="zh-CN" dirty="0" smtClean="0">
                <a:ea typeface="SimSun" panose="02010600030101010101" pitchFamily="2" charset="-122"/>
              </a:rPr>
              <a:t> 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classroom</a:t>
            </a:r>
          </a:p>
          <a:p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US" altLang="zh-CN" dirty="0" smtClean="0">
                <a:ea typeface="SimSun" panose="02010600030101010101" pitchFamily="2" charset="-122"/>
              </a:rPr>
              <a:t>n</a:t>
            </a:r>
            <a:endParaRPr lang="zh-CN" altLang="en-US" dirty="0" smtClean="0">
              <a:ea typeface="SimSun" panose="02010600030101010101" pitchFamily="2" charset="-122"/>
            </a:endParaRPr>
          </a:p>
        </p:txBody>
      </p:sp>
      <p:pic>
        <p:nvPicPr>
          <p:cNvPr id="6" name="Picture 2" descr="C:\Documents and Settings\yan.DINGFAMILY\Local Settings\Temporary Internet Files\Content.IE5\JBEGZLDN\MM900318108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225" y="2961773"/>
            <a:ext cx="3796497" cy="240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99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1415" y="1825625"/>
            <a:ext cx="3618053" cy="4351338"/>
          </a:xfrm>
        </p:spPr>
        <p:txBody>
          <a:bodyPr/>
          <a:lstStyle/>
          <a:p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那儿</a:t>
            </a:r>
            <a:endParaRPr lang="en-US" altLang="zh-CN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nàr</a:t>
            </a:r>
            <a:r>
              <a:rPr lang="en-US" altLang="zh-CN" dirty="0" smtClean="0">
                <a:ea typeface="SimSun" panose="02010600030101010101" pitchFamily="2" charset="-122"/>
              </a:rPr>
              <a:t> 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there</a:t>
            </a:r>
          </a:p>
          <a:p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pr</a:t>
            </a:r>
            <a:endParaRPr lang="zh-CN" altLang="en-US" dirty="0" smtClean="0">
              <a:ea typeface="SimSun" panose="02010600030101010101" pitchFamily="2" charset="-122"/>
            </a:endParaRPr>
          </a:p>
        </p:txBody>
      </p:sp>
      <p:sp>
        <p:nvSpPr>
          <p:cNvPr id="2150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smtClean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65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4013" y="2103417"/>
            <a:ext cx="3733800" cy="4351338"/>
          </a:xfrm>
        </p:spPr>
        <p:txBody>
          <a:bodyPr/>
          <a:lstStyle/>
          <a:p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发音 </a:t>
            </a:r>
            <a:endParaRPr lang="en-US" altLang="zh-CN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fāyīn</a:t>
            </a:r>
            <a:r>
              <a:rPr lang="en-US" altLang="zh-CN" dirty="0" smtClean="0">
                <a:ea typeface="SimSun" panose="02010600030101010101" pitchFamily="2" charset="-122"/>
              </a:rPr>
              <a:t> </a:t>
            </a:r>
          </a:p>
          <a:p>
            <a:r>
              <a:rPr lang="en-US" altLang="zh-CN" dirty="0" smtClean="0">
                <a:ea typeface="SimSun" panose="02010600030101010101" pitchFamily="2" charset="-122"/>
              </a:rPr>
              <a:t>Pronunciation</a:t>
            </a:r>
          </a:p>
          <a:p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US" altLang="zh-CN" dirty="0" smtClean="0">
                <a:ea typeface="SimSun" panose="02010600030101010101" pitchFamily="2" charset="-122"/>
              </a:rPr>
              <a:t>n</a:t>
            </a:r>
            <a:endParaRPr lang="zh-CN" altLang="en-US" dirty="0" smtClean="0">
              <a:ea typeface="SimSun" panose="02010600030101010101" pitchFamily="2" charset="-122"/>
            </a:endParaRPr>
          </a:p>
        </p:txBody>
      </p:sp>
      <p:pic>
        <p:nvPicPr>
          <p:cNvPr id="6" name="Picture 2" descr="C:\Documents and Settings\yan.DINGFAMILY\Local Settings\Temporary Internet Files\Content.IE5\MWIHYMFF\MM900234764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58" y="2581154"/>
            <a:ext cx="4058670" cy="247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2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6244" y="1825625"/>
            <a:ext cx="3236089" cy="4351338"/>
          </a:xfrm>
        </p:spPr>
        <p:txBody>
          <a:bodyPr/>
          <a:lstStyle/>
          <a:p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日记 </a:t>
            </a:r>
            <a:endParaRPr lang="en-US" altLang="zh-CN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rìjì</a:t>
            </a:r>
            <a:r>
              <a:rPr lang="en-US" altLang="zh-CN" dirty="0" smtClean="0">
                <a:ea typeface="SimSun" panose="02010600030101010101" pitchFamily="2" charset="-122"/>
              </a:rPr>
              <a:t> </a:t>
            </a:r>
          </a:p>
          <a:p>
            <a:r>
              <a:rPr lang="en-US" altLang="zh-CN" dirty="0" smtClean="0">
                <a:ea typeface="SimSun" panose="02010600030101010101" pitchFamily="2" charset="-122"/>
              </a:rPr>
              <a:t>Diary</a:t>
            </a:r>
          </a:p>
          <a:p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US" altLang="zh-CN" dirty="0" smtClean="0">
                <a:ea typeface="SimSun" panose="02010600030101010101" pitchFamily="2" charset="-122"/>
              </a:rPr>
              <a:t>n</a:t>
            </a:r>
            <a:endParaRPr lang="zh-CN" altLang="en-US" dirty="0" smtClean="0">
              <a:ea typeface="SimSun" panose="02010600030101010101" pitchFamily="2" charset="-122"/>
            </a:endParaRPr>
          </a:p>
        </p:txBody>
      </p:sp>
      <p:pic>
        <p:nvPicPr>
          <p:cNvPr id="6" name="Picture 2" descr="C:\Documents and Settings\yan.DINGFAMILY\Local Settings\Temporary Internet Files\Content.IE5\JBEGZLDN\MC900233127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100" y="2035770"/>
            <a:ext cx="3829082" cy="324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26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2520" y="1501534"/>
            <a:ext cx="4381982" cy="4351338"/>
          </a:xfrm>
        </p:spPr>
        <p:txBody>
          <a:bodyPr/>
          <a:lstStyle/>
          <a:p>
            <a:r>
              <a:rPr lang="zh-CN" altLang="en-US" sz="6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篇 </a:t>
            </a:r>
            <a:endParaRPr lang="en-US" altLang="zh-CN" sz="60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piān</a:t>
            </a:r>
            <a:r>
              <a:rPr lang="en-US" altLang="zh-CN" dirty="0" smtClean="0">
                <a:ea typeface="SimSun" panose="02010600030101010101" pitchFamily="2" charset="-122"/>
              </a:rPr>
              <a:t> 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measure word for essays, articles, etc</a:t>
            </a:r>
            <a:r>
              <a:rPr lang="en-US" altLang="zh-CN" dirty="0" smtClean="0">
                <a:ea typeface="SimSun" panose="02010600030101010101" pitchFamily="2" charset="-122"/>
              </a:rPr>
              <a:t>.</a:t>
            </a:r>
          </a:p>
          <a:p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US" altLang="zh-CN" dirty="0" smtClean="0">
                <a:ea typeface="SimSun" panose="02010600030101010101" pitchFamily="2" charset="-122"/>
              </a:rPr>
              <a:t>m </a:t>
            </a:r>
            <a:endParaRPr lang="zh-CN" altLang="en-US" dirty="0" smtClean="0">
              <a:ea typeface="SimSun" panose="02010600030101010101" pitchFamily="2" charset="-122"/>
            </a:endParaRPr>
          </a:p>
        </p:txBody>
      </p:sp>
      <p:pic>
        <p:nvPicPr>
          <p:cNvPr id="7" name="Content Placeholder 6" descr="C:\Documents and Settings\yan.DINGFAMILY\Local Settings\Temporary Internet Files\Content.IE5\JBEGZLDN\MM900236382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67" y="1699101"/>
            <a:ext cx="3298418" cy="310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11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1009" y="1825625"/>
            <a:ext cx="3085618" cy="4351338"/>
          </a:xfrm>
        </p:spPr>
        <p:txBody>
          <a:bodyPr/>
          <a:lstStyle/>
          <a:p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电脑</a:t>
            </a:r>
            <a:endParaRPr lang="en-US" altLang="zh-CN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diànnǎo</a:t>
            </a:r>
            <a:r>
              <a:rPr lang="en-US" altLang="zh-CN" dirty="0" smtClean="0">
                <a:ea typeface="SimSun" panose="02010600030101010101" pitchFamily="2" charset="-122"/>
              </a:rPr>
              <a:t> 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computer</a:t>
            </a:r>
          </a:p>
          <a:p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US" altLang="zh-CN" dirty="0" smtClean="0">
                <a:ea typeface="SimSun" panose="02010600030101010101" pitchFamily="2" charset="-122"/>
              </a:rPr>
              <a:t>n</a:t>
            </a:r>
            <a:endParaRPr lang="zh-CN" altLang="en-US" dirty="0" smtClean="0">
              <a:ea typeface="SimSun" panose="02010600030101010101" pitchFamily="2" charset="-122"/>
            </a:endParaRPr>
          </a:p>
        </p:txBody>
      </p:sp>
      <p:pic>
        <p:nvPicPr>
          <p:cNvPr id="6" name="Picture 7" descr="C:\Documents and Settings\yan.DINGFAMILY\Local Settings\Temporary Internet Files\Content.IE5\6BMZK3W5\MM900284002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63" y="1825625"/>
            <a:ext cx="3385270" cy="32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23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6325" y="1825625"/>
            <a:ext cx="2796251" cy="4351338"/>
          </a:xfrm>
        </p:spPr>
        <p:txBody>
          <a:bodyPr/>
          <a:lstStyle/>
          <a:p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脑</a:t>
            </a:r>
            <a:endParaRPr lang="en-US" altLang="zh-CN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nǎo</a:t>
            </a:r>
            <a:r>
              <a:rPr lang="en-US" altLang="zh-CN" dirty="0" smtClean="0">
                <a:ea typeface="SimSun" panose="02010600030101010101" pitchFamily="2" charset="-122"/>
              </a:rPr>
              <a:t> </a:t>
            </a:r>
          </a:p>
          <a:p>
            <a:r>
              <a:rPr lang="en-US" altLang="zh-CN" dirty="0" smtClean="0">
                <a:ea typeface="SimSun" panose="02010600030101010101" pitchFamily="2" charset="-122"/>
              </a:rPr>
              <a:t>Brain</a:t>
            </a:r>
          </a:p>
          <a:p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US" altLang="zh-CN" dirty="0" smtClean="0">
                <a:ea typeface="SimSun" panose="02010600030101010101" pitchFamily="2" charset="-122"/>
              </a:rPr>
              <a:t>n</a:t>
            </a:r>
            <a:endParaRPr lang="zh-CN" altLang="en-US" dirty="0" smtClean="0">
              <a:ea typeface="SimSun" panose="02010600030101010101" pitchFamily="2" charset="-122"/>
            </a:endParaRPr>
          </a:p>
        </p:txBody>
      </p:sp>
      <p:pic>
        <p:nvPicPr>
          <p:cNvPr id="6" name="Picture 3" descr="C:\Documents and Settings\yan.DINGFAMILY\Local Settings\Temporary Internet Files\Content.IE5\501WLK0R\MM900234673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478" y="1825625"/>
            <a:ext cx="3099122" cy="309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89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68347" y="1866106"/>
            <a:ext cx="3363410" cy="4351338"/>
          </a:xfrm>
        </p:spPr>
        <p:txBody>
          <a:bodyPr/>
          <a:lstStyle/>
          <a:p>
            <a:r>
              <a:rPr lang="zh-CN" altLang="en-US" sz="6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早饭</a:t>
            </a:r>
            <a:endParaRPr lang="en-US" altLang="zh-CN" sz="60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zǎofàn</a:t>
            </a:r>
            <a:r>
              <a:rPr lang="en-US" altLang="zh-CN" dirty="0" smtClean="0">
                <a:ea typeface="SimSun" panose="02010600030101010101" pitchFamily="2" charset="-122"/>
              </a:rPr>
              <a:t> </a:t>
            </a:r>
          </a:p>
          <a:p>
            <a:r>
              <a:rPr lang="en-US" altLang="zh-CN" dirty="0" smtClean="0">
                <a:ea typeface="SimSun" panose="02010600030101010101" pitchFamily="2" charset="-122"/>
              </a:rPr>
              <a:t>Breakfast</a:t>
            </a:r>
          </a:p>
          <a:p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US" altLang="zh-CN" dirty="0" smtClean="0">
                <a:ea typeface="SimSun" panose="02010600030101010101" pitchFamily="2" charset="-122"/>
              </a:rPr>
              <a:t>n</a:t>
            </a:r>
            <a:endParaRPr lang="zh-CN" altLang="en-US" dirty="0" smtClean="0">
              <a:ea typeface="SimSun" panose="02010600030101010101" pitchFamily="2" charset="-122"/>
            </a:endParaRPr>
          </a:p>
        </p:txBody>
      </p:sp>
      <p:pic>
        <p:nvPicPr>
          <p:cNvPr id="6" name="Picture 3" descr="C:\Documents and Settings\yan.DINGFAMILY\Local Settings\Temporary Internet Files\Content.IE5\Z7D3A611\MC900233491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14" y="2167445"/>
            <a:ext cx="3509334" cy="300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59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6139" y="1825625"/>
            <a:ext cx="3895846" cy="4351338"/>
          </a:xfrm>
        </p:spPr>
        <p:txBody>
          <a:bodyPr/>
          <a:lstStyle/>
          <a:p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午饭</a:t>
            </a:r>
            <a:endParaRPr lang="en-US" altLang="zh-CN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wǔfàn</a:t>
            </a:r>
            <a:r>
              <a:rPr lang="en-US" altLang="zh-CN" dirty="0" smtClean="0">
                <a:ea typeface="SimSun" panose="02010600030101010101" pitchFamily="2" charset="-122"/>
              </a:rPr>
              <a:t> 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lunch, midday </a:t>
            </a:r>
            <a:r>
              <a:rPr lang="en-US" altLang="zh-CN" dirty="0" smtClean="0">
                <a:ea typeface="SimSun" panose="02010600030101010101" pitchFamily="2" charset="-122"/>
              </a:rPr>
              <a:t>meal</a:t>
            </a:r>
          </a:p>
          <a:p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US" altLang="zh-CN" dirty="0" smtClean="0">
                <a:ea typeface="SimSun" panose="02010600030101010101" pitchFamily="2" charset="-122"/>
              </a:rPr>
              <a:t>n</a:t>
            </a:r>
            <a:endParaRPr lang="zh-CN" altLang="en-US" dirty="0" smtClean="0">
              <a:ea typeface="SimSun" panose="02010600030101010101" pitchFamily="2" charset="-122"/>
            </a:endParaRPr>
          </a:p>
        </p:txBody>
      </p:sp>
      <p:pic>
        <p:nvPicPr>
          <p:cNvPr id="6" name="Picture 2" descr="C:\Documents and Settings\yan.DINGFAMILY\Local Settings\Temporary Internet Files\Content.IE5\M0BY2WT2\MC900233563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44" y="2122568"/>
            <a:ext cx="3314237" cy="308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37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8818" y="2033970"/>
            <a:ext cx="4196787" cy="3834395"/>
          </a:xfrm>
        </p:spPr>
        <p:txBody>
          <a:bodyPr/>
          <a:lstStyle/>
          <a:p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中午 </a:t>
            </a:r>
            <a:endParaRPr lang="en-US" altLang="zh-CN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zhōngwǔ</a:t>
            </a:r>
            <a:r>
              <a:rPr lang="en-US" altLang="zh-CN" dirty="0" smtClean="0">
                <a:ea typeface="SimSun" panose="02010600030101010101" pitchFamily="2" charset="-122"/>
              </a:rPr>
              <a:t> </a:t>
            </a:r>
          </a:p>
          <a:p>
            <a:r>
              <a:rPr lang="en-US" altLang="zh-CN" dirty="0" smtClean="0">
                <a:ea typeface="SimSun" panose="02010600030101010101" pitchFamily="2" charset="-122"/>
              </a:rPr>
              <a:t>Noon</a:t>
            </a:r>
          </a:p>
          <a:p>
            <a:endParaRPr lang="en-US" altLang="zh-CN" dirty="0">
              <a:ea typeface="SimSun" panose="02010600030101010101" pitchFamily="2" charset="-122"/>
            </a:endParaRPr>
          </a:p>
          <a:p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US" altLang="zh-CN" dirty="0" smtClean="0">
                <a:ea typeface="SimSun" panose="02010600030101010101" pitchFamily="2" charset="-122"/>
              </a:rPr>
              <a:t>n</a:t>
            </a:r>
            <a:endParaRPr lang="zh-CN" altLang="en-US" dirty="0" smtClean="0">
              <a:ea typeface="SimSun" panose="02010600030101010101" pitchFamily="2" charset="-122"/>
            </a:endParaRPr>
          </a:p>
        </p:txBody>
      </p:sp>
      <p:pic>
        <p:nvPicPr>
          <p:cNvPr id="6" name="Picture 3" descr="C:\Documents and Settings\yan.DINGFAMILY\Local Settings\Temporary Internet Files\Content.IE5\M0BY2WT2\MC900434864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397" y="1617281"/>
            <a:ext cx="3886057" cy="388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95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ctrTitle"/>
          </p:nvPr>
        </p:nvSpPr>
        <p:spPr>
          <a:xfrm>
            <a:off x="-1" y="29190"/>
            <a:ext cx="12115801" cy="191044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3100" dirty="0" err="1">
                <a:solidFill>
                  <a:prstClr val="black"/>
                </a:solidFill>
                <a:latin typeface="+mn-lt"/>
              </a:rPr>
              <a:t>Yī</a:t>
            </a:r>
            <a:r>
              <a:rPr lang="en-US" sz="3100" dirty="0">
                <a:solidFill>
                  <a:prstClr val="black"/>
                </a:solidFill>
                <a:latin typeface="+mn-lt"/>
              </a:rPr>
              <a:t> </a:t>
            </a:r>
            <a:r>
              <a:rPr lang="zh-CN" altLang="en-US" sz="3100" dirty="0">
                <a:solidFill>
                  <a:prstClr val="black"/>
                </a:solidFill>
                <a:latin typeface="+mn-lt"/>
              </a:rPr>
              <a:t>   </a:t>
            </a:r>
            <a:r>
              <a:rPr lang="en-US" sz="3100" dirty="0" err="1">
                <a:solidFill>
                  <a:prstClr val="black"/>
                </a:solidFill>
                <a:latin typeface="+mn-lt"/>
              </a:rPr>
              <a:t>piān</a:t>
            </a:r>
            <a:r>
              <a:rPr lang="en-US" sz="3100" dirty="0">
                <a:solidFill>
                  <a:prstClr val="black"/>
                </a:solidFill>
                <a:latin typeface="+mn-lt"/>
              </a:rPr>
              <a:t> </a:t>
            </a:r>
            <a:r>
              <a:rPr lang="zh-CN" altLang="en-US" sz="31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+mn-lt"/>
              </a:rPr>
              <a:t>rì</a:t>
            </a:r>
            <a:r>
              <a:rPr lang="zh-CN" altLang="en-US" sz="3100" dirty="0">
                <a:solidFill>
                  <a:prstClr val="black"/>
                </a:solidFill>
                <a:latin typeface="+mn-lt"/>
              </a:rPr>
              <a:t>    </a:t>
            </a:r>
            <a:r>
              <a:rPr lang="en-US" sz="3100" dirty="0" err="1">
                <a:solidFill>
                  <a:prstClr val="black"/>
                </a:solidFill>
                <a:latin typeface="+mn-lt"/>
              </a:rPr>
              <a:t>jì</a:t>
            </a:r>
            <a:r>
              <a:rPr lang="en-US" sz="3100" dirty="0">
                <a:solidFill>
                  <a:prstClr val="black"/>
                </a:solidFill>
                <a:latin typeface="+mn-lt"/>
              </a:rPr>
              <a:t>: </a:t>
            </a:r>
            <a:r>
              <a:rPr lang="zh-CN" altLang="en-US" sz="3100" dirty="0">
                <a:solidFill>
                  <a:prstClr val="black"/>
                </a:solidFill>
                <a:latin typeface="+mn-lt"/>
              </a:rPr>
              <a:t>       </a:t>
            </a:r>
            <a:r>
              <a:rPr lang="en-US" altLang="zh-CN" sz="31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/>
              </a:rPr>
              <a:t>Yī</a:t>
            </a:r>
            <a:r>
              <a:rPr lang="zh-CN" altLang="en-US" sz="3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/>
              </a:rPr>
              <a:t>gè</a:t>
            </a:r>
            <a:r>
              <a:rPr lang="en-US" sz="3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/>
              </a:rPr>
              <a:t>diǎn</a:t>
            </a:r>
            <a:r>
              <a:rPr lang="zh-CN" altLang="en-US" sz="3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/>
              </a:rPr>
              <a:t>xíng</a:t>
            </a:r>
            <a:r>
              <a:rPr lang="en-US" sz="3100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/>
              </a:rPr>
              <a:t>shàngxué</a:t>
            </a:r>
            <a:r>
              <a:rPr lang="en-US" sz="3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/>
              </a:rPr>
              <a:t>rì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zh-CN" altLang="en-US" sz="49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一篇日记：一个典型的学校日</a:t>
            </a:r>
            <a:r>
              <a:rPr lang="en-US" altLang="zh-CN" sz="49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      </a:t>
            </a:r>
            <a:r>
              <a:rPr lang="en-US" altLang="zh-CN" sz="4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altLang="zh-CN" sz="4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en-US" altLang="zh-CN" sz="4000" kern="0" dirty="0">
                <a:solidFill>
                  <a:prstClr val="black"/>
                </a:solidFill>
                <a:latin typeface="+mn-lt"/>
                <a:ea typeface="KaiTi" charset="-122"/>
                <a:cs typeface="KaiTi" charset="-122"/>
              </a:rPr>
              <a:t>A Diary:              A   Typical School Day</a:t>
            </a:r>
            <a:endParaRPr lang="zh-CN" altLang="en-US" sz="4000" dirty="0">
              <a:latin typeface="+mn-lt"/>
              <a:ea typeface="DFKai-SB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019" y="446567"/>
            <a:ext cx="1211306" cy="1211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636" y="2169948"/>
            <a:ext cx="5869997" cy="468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91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802" y="1981200"/>
            <a:ext cx="4208362" cy="4351338"/>
          </a:xfrm>
        </p:spPr>
        <p:txBody>
          <a:bodyPr/>
          <a:lstStyle/>
          <a:p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餐厅</a:t>
            </a:r>
            <a:endParaRPr lang="en-US" altLang="zh-CN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cāntīng</a:t>
            </a:r>
            <a:r>
              <a:rPr lang="en-US" altLang="zh-CN" dirty="0" smtClean="0">
                <a:ea typeface="SimSun" panose="02010600030101010101" pitchFamily="2" charset="-122"/>
              </a:rPr>
              <a:t> 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dining room, cafeteria</a:t>
            </a:r>
          </a:p>
          <a:p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US" altLang="zh-CN" dirty="0" smtClean="0">
                <a:ea typeface="SimSun" panose="02010600030101010101" pitchFamily="2" charset="-122"/>
              </a:rPr>
              <a:t>n</a:t>
            </a:r>
            <a:endParaRPr lang="zh-CN" altLang="en-US" dirty="0" smtClean="0">
              <a:ea typeface="SimSun" panose="02010600030101010101" pitchFamily="2" charset="-122"/>
            </a:endParaRPr>
          </a:p>
        </p:txBody>
      </p:sp>
      <p:pic>
        <p:nvPicPr>
          <p:cNvPr id="18438" name="Picture 7" descr="C:\Documents and Settings\yan.DINGFAMILY\Local Settings\Temporary Internet Files\Content.IE5\6BMZK3W5\MC90002444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361" y="3771560"/>
            <a:ext cx="2862096" cy="238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Documents and Settings\yan.DINGFAMILY\Local Settings\Temporary Internet Files\Content.IE5\MWIHYMFF\MC90002445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945" y="1489950"/>
            <a:ext cx="2946761" cy="213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75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9840" y="1825625"/>
            <a:ext cx="3016170" cy="4351338"/>
          </a:xfrm>
        </p:spPr>
        <p:txBody>
          <a:bodyPr/>
          <a:lstStyle/>
          <a:p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起床 </a:t>
            </a:r>
            <a:endParaRPr lang="en-US" altLang="zh-CN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qǐ</a:t>
            </a:r>
            <a:r>
              <a:rPr lang="en-US" altLang="zh-CN" dirty="0" smtClean="0">
                <a:ea typeface="SimSun" panose="02010600030101010101" pitchFamily="2" charset="-122"/>
              </a:rPr>
              <a:t> </a:t>
            </a:r>
            <a:r>
              <a:rPr lang="en-US" altLang="zh-CN" dirty="0" err="1" smtClean="0">
                <a:ea typeface="SimSun" panose="02010600030101010101" pitchFamily="2" charset="-122"/>
              </a:rPr>
              <a:t>chuáng</a:t>
            </a:r>
            <a:r>
              <a:rPr lang="en-US" altLang="zh-CN" dirty="0" smtClean="0">
                <a:ea typeface="SimSun" panose="02010600030101010101" pitchFamily="2" charset="-122"/>
              </a:rPr>
              <a:t> 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to get </a:t>
            </a:r>
            <a:r>
              <a:rPr lang="en-US" altLang="zh-CN" dirty="0" smtClean="0">
                <a:ea typeface="SimSun" panose="02010600030101010101" pitchFamily="2" charset="-122"/>
              </a:rPr>
              <a:t>up</a:t>
            </a:r>
          </a:p>
          <a:p>
            <a:endParaRPr lang="en-US" altLang="zh-CN" dirty="0">
              <a:ea typeface="SimSun" panose="02010600030101010101" pitchFamily="2" charset="-122"/>
            </a:endParaRPr>
          </a:p>
          <a:p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vo</a:t>
            </a:r>
            <a:endParaRPr lang="zh-CN" altLang="en-US" dirty="0" smtClean="0">
              <a:ea typeface="SimSun" panose="02010600030101010101" pitchFamily="2" charset="-122"/>
            </a:endParaRPr>
          </a:p>
        </p:txBody>
      </p:sp>
      <p:pic>
        <p:nvPicPr>
          <p:cNvPr id="6" name="Picture 2" descr="C:\Documents and Settings\yan.DINGFAMILY\Local Settings\Temporary Internet Files\Content.IE5\6BMZK3W5\MM900285266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30" y="1983719"/>
            <a:ext cx="3677856" cy="295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8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0944" y="1825625"/>
            <a:ext cx="3062468" cy="4351338"/>
          </a:xfrm>
        </p:spPr>
        <p:txBody>
          <a:bodyPr/>
          <a:lstStyle/>
          <a:p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床 </a:t>
            </a:r>
            <a:endParaRPr lang="en-US" altLang="zh-CN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Chuáng</a:t>
            </a:r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US" altLang="zh-CN" dirty="0" smtClean="0">
                <a:ea typeface="SimSun" panose="02010600030101010101" pitchFamily="2" charset="-122"/>
              </a:rPr>
              <a:t>Bed</a:t>
            </a:r>
          </a:p>
          <a:p>
            <a:r>
              <a:rPr lang="en-US" altLang="zh-CN" dirty="0" smtClean="0">
                <a:ea typeface="SimSun" panose="02010600030101010101" pitchFamily="2" charset="-122"/>
              </a:rPr>
              <a:t> </a:t>
            </a:r>
          </a:p>
          <a:p>
            <a:r>
              <a:rPr lang="en-US" altLang="zh-CN" dirty="0" smtClean="0">
                <a:ea typeface="SimSun" panose="02010600030101010101" pitchFamily="2" charset="-122"/>
              </a:rPr>
              <a:t>n</a:t>
            </a:r>
            <a:endParaRPr lang="zh-CN" altLang="en-US" dirty="0" smtClean="0">
              <a:ea typeface="SimSun" panose="02010600030101010101" pitchFamily="2" charset="-122"/>
            </a:endParaRPr>
          </a:p>
        </p:txBody>
      </p:sp>
      <p:pic>
        <p:nvPicPr>
          <p:cNvPr id="6" name="Picture 4" descr="C:\Documents and Settings\yan.DINGFAMILY\Local Settings\Temporary Internet Files\Content.IE5\NMCSLGSL\MC900030262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859" y="2433966"/>
            <a:ext cx="3700567" cy="294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23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5750" y="1941372"/>
            <a:ext cx="4266235" cy="4351338"/>
          </a:xfrm>
        </p:spPr>
        <p:txBody>
          <a:bodyPr/>
          <a:lstStyle/>
          <a:p>
            <a:r>
              <a:rPr lang="zh-CN" altLang="en-US" sz="6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洗澡</a:t>
            </a:r>
            <a:endParaRPr lang="en-US" altLang="zh-CN" sz="60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xǐ</a:t>
            </a:r>
            <a:r>
              <a:rPr lang="en-US" altLang="zh-CN" dirty="0" smtClean="0">
                <a:ea typeface="SimSun" panose="02010600030101010101" pitchFamily="2" charset="-122"/>
              </a:rPr>
              <a:t> </a:t>
            </a:r>
            <a:r>
              <a:rPr lang="en-US" altLang="zh-CN" dirty="0" err="1" smtClean="0">
                <a:ea typeface="SimSun" panose="02010600030101010101" pitchFamily="2" charset="-122"/>
              </a:rPr>
              <a:t>zǎo</a:t>
            </a:r>
            <a:r>
              <a:rPr lang="en-US" altLang="zh-CN" dirty="0" smtClean="0">
                <a:ea typeface="SimSun" panose="02010600030101010101" pitchFamily="2" charset="-122"/>
              </a:rPr>
              <a:t> 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to take a </a:t>
            </a:r>
            <a:r>
              <a:rPr lang="en-US" altLang="zh-CN" dirty="0" smtClean="0">
                <a:ea typeface="SimSun" panose="02010600030101010101" pitchFamily="2" charset="-122"/>
              </a:rPr>
              <a:t>bath/shower</a:t>
            </a:r>
          </a:p>
          <a:p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vo</a:t>
            </a:r>
            <a:endParaRPr lang="zh-CN" altLang="en-US" dirty="0" smtClean="0">
              <a:ea typeface="SimSun" panose="02010600030101010101" pitchFamily="2" charset="-122"/>
            </a:endParaRPr>
          </a:p>
        </p:txBody>
      </p:sp>
      <p:pic>
        <p:nvPicPr>
          <p:cNvPr id="6" name="Picture 3" descr="C:\Documents and Settings\yan.DINGFAMILY\Local Settings\Temporary Internet Files\Content.IE5\M0BY2WT2\MM900283628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15" y="2131922"/>
            <a:ext cx="3195637" cy="31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21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5256" y="1982417"/>
            <a:ext cx="5181600" cy="4351338"/>
          </a:xfrm>
        </p:spPr>
        <p:txBody>
          <a:bodyPr/>
          <a:lstStyle/>
          <a:p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上网</a:t>
            </a:r>
            <a:endParaRPr lang="en-US" altLang="zh-CN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shàng</a:t>
            </a:r>
            <a:r>
              <a:rPr lang="en-US" altLang="zh-CN" dirty="0" smtClean="0">
                <a:ea typeface="SimSun" panose="02010600030101010101" pitchFamily="2" charset="-122"/>
              </a:rPr>
              <a:t> </a:t>
            </a:r>
            <a:r>
              <a:rPr lang="en-US" altLang="zh-CN" dirty="0" err="1" smtClean="0">
                <a:ea typeface="SimSun" panose="02010600030101010101" pitchFamily="2" charset="-122"/>
              </a:rPr>
              <a:t>wǎng</a:t>
            </a:r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US" altLang="zh-CN" dirty="0">
                <a:ea typeface="SimSun" panose="02010600030101010101" pitchFamily="2" charset="-122"/>
              </a:rPr>
              <a:t>to go online; to surf the </a:t>
            </a:r>
            <a:r>
              <a:rPr lang="en-US" altLang="zh-CN" dirty="0" smtClean="0">
                <a:ea typeface="SimSun" panose="02010600030101010101" pitchFamily="2" charset="-122"/>
              </a:rPr>
              <a:t>internet</a:t>
            </a:r>
          </a:p>
          <a:p>
            <a:r>
              <a:rPr lang="en-US" altLang="zh-CN" dirty="0" smtClean="0">
                <a:ea typeface="SimSun" panose="02010600030101010101" pitchFamily="2" charset="-122"/>
              </a:rPr>
              <a:t> </a:t>
            </a: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vo</a:t>
            </a:r>
            <a:endParaRPr lang="zh-CN" altLang="en-US" dirty="0" smtClean="0">
              <a:ea typeface="SimSun" panose="02010600030101010101" pitchFamily="2" charset="-122"/>
            </a:endParaRPr>
          </a:p>
        </p:txBody>
      </p:sp>
      <p:pic>
        <p:nvPicPr>
          <p:cNvPr id="20485" name="Picture 6" descr="C:\Documents and Settings\yan.DINGFAMILY\Local Settings\Temporary Internet Files\Content.IE5\NMCSLGSL\MM90017402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220" y="4158086"/>
            <a:ext cx="2550799" cy="192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Documents and Settings\yan.DINGFAMILY\Local Settings\Temporary Internet Files\Content.IE5\MWIHYMFF\MM900303355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6856" y="1291535"/>
            <a:ext cx="2781962" cy="215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21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2041967" y="2300187"/>
            <a:ext cx="3328686" cy="2838972"/>
          </a:xfrm>
        </p:spPr>
        <p:txBody>
          <a:bodyPr>
            <a:normAutofit lnSpcReduction="10000"/>
          </a:bodyPr>
          <a:lstStyle/>
          <a:p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告诉</a:t>
            </a:r>
            <a:endParaRPr lang="en-US" altLang="zh-CN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gàosu</a:t>
            </a:r>
            <a:r>
              <a:rPr lang="en-US" altLang="zh-CN" dirty="0" smtClean="0">
                <a:ea typeface="SimSun" panose="02010600030101010101" pitchFamily="2" charset="-122"/>
              </a:rPr>
              <a:t> 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to </a:t>
            </a:r>
            <a:r>
              <a:rPr lang="en-US" altLang="zh-CN" dirty="0" smtClean="0">
                <a:ea typeface="SimSun" panose="02010600030101010101" pitchFamily="2" charset="-122"/>
              </a:rPr>
              <a:t>tell</a:t>
            </a:r>
          </a:p>
          <a:p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US" altLang="zh-CN" dirty="0" smtClean="0">
                <a:ea typeface="SimSun" panose="02010600030101010101" pitchFamily="2" charset="-122"/>
              </a:rPr>
              <a:t>v</a:t>
            </a:r>
            <a:endParaRPr lang="zh-CN" altLang="en-US" dirty="0" smtClean="0">
              <a:ea typeface="SimSun" panose="02010600030101010101" pitchFamily="2" charset="-122"/>
            </a:endParaRPr>
          </a:p>
        </p:txBody>
      </p:sp>
      <p:pic>
        <p:nvPicPr>
          <p:cNvPr id="6" name="Picture 2" descr="C:\Documents and Settings\yan.DINGFAMILY\Local Settings\Temporary Internet Files\Content.IE5\6BMZK3W5\MM900303471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09781"/>
            <a:ext cx="3565003" cy="23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55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8818" y="1825625"/>
            <a:ext cx="3560180" cy="4351338"/>
          </a:xfrm>
        </p:spPr>
        <p:txBody>
          <a:bodyPr/>
          <a:lstStyle/>
          <a:p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知道 </a:t>
            </a:r>
            <a:endParaRPr lang="en-US" altLang="zh-CN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zhīdao</a:t>
            </a:r>
            <a:r>
              <a:rPr lang="en-US" altLang="zh-CN" dirty="0" smtClean="0">
                <a:ea typeface="SimSun" panose="02010600030101010101" pitchFamily="2" charset="-122"/>
              </a:rPr>
              <a:t> 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to </a:t>
            </a:r>
            <a:r>
              <a:rPr lang="en-US" altLang="zh-CN" dirty="0" smtClean="0">
                <a:ea typeface="SimSun" panose="02010600030101010101" pitchFamily="2" charset="-122"/>
              </a:rPr>
              <a:t>know</a:t>
            </a:r>
          </a:p>
          <a:p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US" altLang="zh-CN" dirty="0" smtClean="0">
                <a:ea typeface="SimSun" panose="02010600030101010101" pitchFamily="2" charset="-122"/>
              </a:rPr>
              <a:t>v</a:t>
            </a:r>
            <a:endParaRPr lang="zh-CN" altLang="en-US" dirty="0" smtClean="0">
              <a:ea typeface="SimSun" panose="02010600030101010101" pitchFamily="2" charset="-122"/>
            </a:endParaRPr>
          </a:p>
        </p:txBody>
      </p:sp>
      <p:pic>
        <p:nvPicPr>
          <p:cNvPr id="6" name="Picture 3" descr="C:\Documents and Settings\yan.DINGFAMILY\Local Settings\Temporary Internet Files\Content.IE5\NMCSLGSL\MM900286780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47" y="2577911"/>
            <a:ext cx="2684603" cy="265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26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368" y="1825625"/>
            <a:ext cx="3317112" cy="4351338"/>
          </a:xfrm>
        </p:spPr>
        <p:txBody>
          <a:bodyPr/>
          <a:lstStyle/>
          <a:p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已经</a:t>
            </a:r>
            <a:endParaRPr lang="en-US" altLang="zh-CN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yǐjīng</a:t>
            </a:r>
            <a:r>
              <a:rPr lang="en-US" altLang="zh-CN" dirty="0" smtClean="0">
                <a:ea typeface="SimSun" panose="02010600030101010101" pitchFamily="2" charset="-122"/>
              </a:rPr>
              <a:t> </a:t>
            </a:r>
          </a:p>
          <a:p>
            <a:r>
              <a:rPr lang="en-US" altLang="zh-CN" dirty="0" smtClean="0">
                <a:ea typeface="SimSun" panose="02010600030101010101" pitchFamily="2" charset="-122"/>
              </a:rPr>
              <a:t>Already</a:t>
            </a:r>
          </a:p>
          <a:p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adv</a:t>
            </a:r>
            <a:endParaRPr lang="zh-CN" altLang="en-US" dirty="0" smtClean="0">
              <a:ea typeface="SimSun" panose="02010600030101010101" pitchFamily="2" charset="-122"/>
            </a:endParaRPr>
          </a:p>
        </p:txBody>
      </p:sp>
      <p:sp>
        <p:nvSpPr>
          <p:cNvPr id="2560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smtClean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790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5588" y="1675154"/>
            <a:ext cx="5181600" cy="4351338"/>
          </a:xfrm>
        </p:spPr>
        <p:txBody>
          <a:bodyPr/>
          <a:lstStyle/>
          <a:p>
            <a:r>
              <a:rPr lang="zh-CN" altLang="en-US" sz="6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一边</a:t>
            </a:r>
            <a:endParaRPr lang="en-US" altLang="zh-CN" sz="60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yìbiān</a:t>
            </a:r>
            <a:r>
              <a:rPr lang="en-US" altLang="zh-CN" dirty="0" smtClean="0">
                <a:ea typeface="SimSun" panose="02010600030101010101" pitchFamily="2" charset="-122"/>
              </a:rPr>
              <a:t> 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simultaneously; at the same </a:t>
            </a:r>
            <a:r>
              <a:rPr lang="en-US" altLang="zh-CN" dirty="0" smtClean="0">
                <a:ea typeface="SimSun" panose="02010600030101010101" pitchFamily="2" charset="-122"/>
              </a:rPr>
              <a:t>time</a:t>
            </a:r>
          </a:p>
          <a:p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adv</a:t>
            </a:r>
            <a:endParaRPr lang="zh-CN" altLang="en-US" dirty="0" smtClean="0">
              <a:ea typeface="SimSun" panose="02010600030101010101" pitchFamily="2" charset="-122"/>
            </a:endParaRPr>
          </a:p>
        </p:txBody>
      </p:sp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smtClean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181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0944" y="1906648"/>
            <a:ext cx="5539450" cy="4351338"/>
          </a:xfrm>
        </p:spPr>
        <p:txBody>
          <a:bodyPr/>
          <a:lstStyle/>
          <a:p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正在 </a:t>
            </a:r>
            <a:endParaRPr lang="en-US" altLang="zh-CN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zhèngzài</a:t>
            </a:r>
            <a:r>
              <a:rPr lang="en-US" altLang="zh-CN" dirty="0" smtClean="0">
                <a:ea typeface="SimSun" panose="02010600030101010101" pitchFamily="2" charset="-122"/>
              </a:rPr>
              <a:t> 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in the middle of (doing something)</a:t>
            </a:r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adv</a:t>
            </a:r>
            <a:endParaRPr lang="zh-CN" altLang="en-US" dirty="0" smtClean="0">
              <a:ea typeface="SimSun" panose="02010600030101010101" pitchFamily="2" charset="-122"/>
            </a:endParaRPr>
          </a:p>
        </p:txBody>
      </p:sp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>
          <a:xfrm>
            <a:off x="7604567" y="1816099"/>
            <a:ext cx="3838936" cy="4351338"/>
          </a:xfrm>
        </p:spPr>
        <p:txBody>
          <a:bodyPr/>
          <a:lstStyle/>
          <a:p>
            <a:endParaRPr lang="zh-CN" altLang="en-US" smtClean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282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860" y="1636488"/>
            <a:ext cx="6537952" cy="5221512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-1" y="29190"/>
            <a:ext cx="12115801" cy="191044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3100" dirty="0" err="1">
                <a:solidFill>
                  <a:prstClr val="black"/>
                </a:solidFill>
                <a:latin typeface="+mn-lt"/>
              </a:rPr>
              <a:t>Yī</a:t>
            </a:r>
            <a:r>
              <a:rPr lang="en-US" sz="3100" dirty="0">
                <a:solidFill>
                  <a:prstClr val="black"/>
                </a:solidFill>
                <a:latin typeface="+mn-lt"/>
              </a:rPr>
              <a:t> </a:t>
            </a:r>
            <a:r>
              <a:rPr lang="zh-CN" altLang="en-US" sz="3100" dirty="0">
                <a:solidFill>
                  <a:prstClr val="black"/>
                </a:solidFill>
                <a:latin typeface="+mn-lt"/>
              </a:rPr>
              <a:t>   </a:t>
            </a:r>
            <a:r>
              <a:rPr lang="en-US" altLang="zh-CN" sz="3100" dirty="0" err="1">
                <a:solidFill>
                  <a:prstClr val="black"/>
                </a:solidFill>
                <a:latin typeface="+mn-lt"/>
              </a:rPr>
              <a:t>fēng</a:t>
            </a:r>
            <a:r>
              <a:rPr lang="en-US" altLang="zh-CN" sz="31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altLang="zh-CN" sz="3100" dirty="0" err="1">
                <a:solidFill>
                  <a:prstClr val="black"/>
                </a:solidFill>
                <a:latin typeface="+mn-lt"/>
              </a:rPr>
              <a:t>xìn</a:t>
            </a:r>
            <a:r>
              <a:rPr lang="en-US" sz="3100" dirty="0">
                <a:solidFill>
                  <a:prstClr val="black"/>
                </a:solidFill>
                <a:latin typeface="+mn-lt"/>
              </a:rPr>
              <a:t>: </a:t>
            </a:r>
            <a:r>
              <a:rPr lang="zh-CN" altLang="en-US" sz="3100" dirty="0">
                <a:solidFill>
                  <a:prstClr val="black"/>
                </a:solidFill>
                <a:latin typeface="+mn-lt"/>
              </a:rPr>
              <a:t>    </a:t>
            </a:r>
            <a:r>
              <a:rPr lang="en-US" altLang="zh-CN" sz="3100" dirty="0" err="1">
                <a:solidFill>
                  <a:prstClr val="black"/>
                </a:solidFill>
                <a:latin typeface="+mn-lt"/>
              </a:rPr>
              <a:t>Tán</a:t>
            </a:r>
            <a:r>
              <a:rPr lang="en-US" altLang="zh-CN" sz="31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altLang="zh-CN" sz="3100" dirty="0" err="1">
                <a:solidFill>
                  <a:prstClr val="black"/>
                </a:solidFill>
                <a:latin typeface="+mn-lt"/>
              </a:rPr>
              <a:t>xué</a:t>
            </a:r>
            <a:r>
              <a:rPr lang="en-US" altLang="zh-CN" sz="31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altLang="zh-CN" sz="3100" dirty="0" err="1">
                <a:solidFill>
                  <a:prstClr val="black"/>
                </a:solidFill>
                <a:latin typeface="+mn-lt"/>
              </a:rPr>
              <a:t>zhōngwén</a:t>
            </a:r>
            <a:endParaRPr lang="en-US" altLang="zh-CN" sz="3100" dirty="0">
              <a:solidFill>
                <a:prstClr val="black"/>
              </a:solidFill>
              <a:latin typeface="+mn-lt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49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一封信：谈学中文</a:t>
            </a:r>
            <a:r>
              <a:rPr lang="en-US" altLang="zh-CN" sz="4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altLang="zh-CN" sz="4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en-US" altLang="zh-CN" sz="4000" kern="0" dirty="0">
                <a:solidFill>
                  <a:prstClr val="black"/>
                </a:solidFill>
                <a:latin typeface="+mn-lt"/>
                <a:ea typeface="KaiTi" charset="-122"/>
                <a:cs typeface="KaiTi" charset="-122"/>
              </a:rPr>
              <a:t>A Letter:       Talking About Studying Chinese</a:t>
            </a:r>
            <a:endParaRPr lang="zh-CN" altLang="en-US" sz="4000" dirty="0">
              <a:latin typeface="+mn-lt"/>
              <a:ea typeface="DFKai-SB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019" y="446567"/>
            <a:ext cx="1211306" cy="121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53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9289" y="1825625"/>
            <a:ext cx="3386559" cy="3313534"/>
          </a:xfrm>
        </p:spPr>
        <p:txBody>
          <a:bodyPr/>
          <a:lstStyle/>
          <a:p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以前 </a:t>
            </a:r>
            <a:endParaRPr lang="en-US" altLang="zh-CN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Yǐqián</a:t>
            </a:r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US" altLang="zh-CN" dirty="0" smtClean="0">
                <a:ea typeface="SimSun" panose="02010600030101010101" pitchFamily="2" charset="-122"/>
              </a:rPr>
              <a:t>Before</a:t>
            </a:r>
          </a:p>
          <a:p>
            <a:r>
              <a:rPr lang="en-US" altLang="zh-CN" dirty="0" smtClean="0">
                <a:ea typeface="SimSun" panose="02010600030101010101" pitchFamily="2" charset="-122"/>
              </a:rPr>
              <a:t> </a:t>
            </a:r>
          </a:p>
          <a:p>
            <a:r>
              <a:rPr lang="en-US" altLang="zh-CN" dirty="0" smtClean="0">
                <a:ea typeface="SimSun" panose="02010600030101010101" pitchFamily="2" charset="-122"/>
              </a:rPr>
              <a:t>t</a:t>
            </a:r>
            <a:endParaRPr lang="zh-CN" altLang="en-US" dirty="0" smtClean="0">
              <a:ea typeface="SimSun" panose="02010600030101010101" pitchFamily="2" charset="-122"/>
            </a:endParaRPr>
          </a:p>
        </p:txBody>
      </p:sp>
      <p:sp>
        <p:nvSpPr>
          <p:cNvPr id="2355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smtClean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14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01"/>
            <a:ext cx="12192000" cy="1157617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zh-TW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日记</a:t>
            </a:r>
            <a:r>
              <a:rPr lang="zh-CN" altLang="en-US" sz="6000" dirty="0">
                <a:latin typeface="Kaiti TC" charset="-120"/>
                <a:ea typeface="Kaiti TC" charset="-120"/>
                <a:cs typeface="Kaiti TC" charset="-120"/>
              </a:rPr>
              <a:t>  </a:t>
            </a:r>
            <a:r>
              <a:rPr lang="en-US" altLang="zh-CN" sz="3600" dirty="0" err="1">
                <a:latin typeface="+mn-lt"/>
                <a:ea typeface="Kaiti TC" charset="-120"/>
                <a:cs typeface="Kaiti TC" charset="-120"/>
              </a:rPr>
              <a:t>rìjì</a:t>
            </a:r>
            <a:r>
              <a:rPr lang="zh-CN" altLang="en-US" sz="3600" dirty="0">
                <a:latin typeface="+mn-lt"/>
                <a:ea typeface="Kaiti TC" charset="-120"/>
                <a:cs typeface="Kaiti TC" charset="-120"/>
              </a:rPr>
              <a:t>            </a:t>
            </a:r>
            <a:r>
              <a:rPr lang="en-US" altLang="zh-CN" sz="3600" dirty="0">
                <a:latin typeface="+mn-lt"/>
                <a:ea typeface="Kaiti TC" charset="-120"/>
                <a:cs typeface="Kaiti TC" charset="-120"/>
              </a:rPr>
              <a:t>(</a:t>
            </a:r>
            <a:r>
              <a:rPr lang="en-US" altLang="zh-CN" sz="3600" dirty="0">
                <a:latin typeface="+mn-lt"/>
                <a:ea typeface="Kaiti TC" charset="-120"/>
                <a:cs typeface="Calibri" charset="0"/>
              </a:rPr>
              <a:t>diary</a:t>
            </a:r>
            <a:r>
              <a:rPr lang="en-US" altLang="zh-CN" sz="3600" dirty="0">
                <a:latin typeface="+mn-lt"/>
                <a:ea typeface="Calibri" charset="0"/>
                <a:cs typeface="Calibri" charset="0"/>
              </a:rPr>
              <a:t>)	              noun</a:t>
            </a:r>
            <a:endParaRPr lang="en-US" sz="3600" dirty="0"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460" y="1977806"/>
            <a:ext cx="8784420" cy="4012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</a:t>
            </a:r>
            <a:r>
              <a:rPr lang="zh-TW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写</a:t>
            </a:r>
            <a:r>
              <a:rPr lang="zh-TW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日记</a:t>
            </a:r>
            <a:r>
              <a:rPr lang="zh-TW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吗</a:t>
            </a:r>
            <a:r>
              <a:rPr lang="zh-CN" altLang="en-US" sz="54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？</a:t>
            </a:r>
            <a:endParaRPr lang="en-US" altLang="zh-CN" sz="5400" dirty="0">
              <a:solidFill>
                <a:srgbClr val="4E8F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buNone/>
            </a:pPr>
            <a:r>
              <a:rPr lang="en-US" altLang="zh-CN" sz="5400" dirty="0">
                <a:solidFill>
                  <a:srgbClr val="4E8F00"/>
                </a:solidFill>
                <a:latin typeface="Kaiti TC" charset="-120"/>
                <a:ea typeface="Kaiti TC" charset="-120"/>
                <a:cs typeface="Kaiti TC" charset="-120"/>
              </a:rPr>
              <a:t>      </a:t>
            </a:r>
            <a:endParaRPr lang="zh-CN" altLang="en-US" sz="4100" dirty="0">
              <a:solidFill>
                <a:srgbClr val="007935"/>
              </a:solidFill>
              <a:ea typeface="Kaiti TC" charset="-120"/>
              <a:cs typeface="Kaiti TC" charset="-120"/>
            </a:endParaRPr>
          </a:p>
          <a:p>
            <a:pPr marL="0" indent="0">
              <a:buNone/>
            </a:pPr>
            <a:r>
              <a:rPr lang="en-US" altLang="zh-CN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A: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zh-TW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不写</a:t>
            </a:r>
            <a:r>
              <a:rPr lang="zh-TW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日记</a:t>
            </a:r>
            <a:r>
              <a:rPr lang="zh-CN" altLang="en-US" sz="54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endParaRPr lang="en-US" altLang="zh-CN" sz="54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buNone/>
            </a:pPr>
            <a:r>
              <a:rPr lang="en-US" altLang="zh-CN" sz="4000" dirty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endParaRPr lang="zh-CN" altLang="en-US" sz="5800" dirty="0">
              <a:solidFill>
                <a:srgbClr val="4E8F0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eaLnBrk="1" hangingPunct="1"/>
            <a:endParaRPr lang="en-US" altLang="zh-CN" sz="2800" dirty="0">
              <a:ea typeface="SimSun" pitchFamily="2" charset="-122"/>
            </a:endParaRPr>
          </a:p>
          <a:p>
            <a:pPr eaLnBrk="1" hangingPunct="1"/>
            <a:endParaRPr lang="en-US" altLang="zh-CN" dirty="0">
              <a:ea typeface="SimSun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471" y="50249"/>
            <a:ext cx="1117069" cy="1117069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2471" y="1363344"/>
            <a:ext cx="3230069" cy="2424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5270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163" y="2366248"/>
            <a:ext cx="4309729" cy="3420774"/>
          </a:xfrm>
        </p:spPr>
        <p:txBody>
          <a:bodyPr/>
          <a:lstStyle/>
          <a:p>
            <a:pPr>
              <a:buNone/>
            </a:pPr>
            <a:r>
              <a:rPr lang="en-US" altLang="zh-CN" sz="4800" dirty="0">
                <a:latin typeface="华文楷体" charset="-122"/>
                <a:ea typeface="华文楷体" charset="-122"/>
                <a:cs typeface="Times New Roman" charset="0"/>
              </a:rPr>
              <a:t>    </a:t>
            </a:r>
            <a:r>
              <a:rPr lang="en-US" altLang="zh-CN" sz="4000" b="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piān</a:t>
            </a:r>
            <a:r>
              <a:rPr lang="en-US" altLang="zh-CN" sz="4000" b="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000" b="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rì</a:t>
            </a:r>
            <a:r>
              <a:rPr lang="en-US" altLang="zh-CN" sz="4000" b="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000" b="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jì</a:t>
            </a:r>
            <a:endParaRPr lang="en-US" altLang="zh-CN" sz="4000" b="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None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一</a:t>
            </a:r>
            <a:r>
              <a:rPr lang="zh-CN" altLang="en-US" sz="6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篇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日记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 </a:t>
            </a:r>
          </a:p>
          <a:p>
            <a:pPr>
              <a:buNone/>
            </a:pPr>
            <a:r>
              <a:rPr lang="en-US" altLang="zh-CN" sz="4000" b="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a diary entry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9137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篇</a:t>
            </a:r>
            <a:r>
              <a:rPr lang="zh-CN" altLang="en-US" sz="60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4000" b="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piān</a:t>
            </a:r>
            <a:r>
              <a:rPr lang="en-US" altLang="zh-CN" sz="4000" dirty="0">
                <a:solidFill>
                  <a:srgbClr val="FF0000"/>
                </a:solidFill>
                <a:latin typeface="华文楷体" charset="-122"/>
                <a:ea typeface="华文楷体" charset="-122"/>
                <a:cs typeface="Times New Roman" charset="0"/>
              </a:rPr>
              <a:t> </a:t>
            </a:r>
            <a:r>
              <a:rPr lang="zh-CN" altLang="en-US" sz="4000" dirty="0">
                <a:solidFill>
                  <a:srgbClr val="0070C0"/>
                </a:solidFill>
                <a:latin typeface="华文楷体" charset="-122"/>
                <a:ea typeface="华文楷体" charset="-122"/>
                <a:cs typeface="Times New Roman" charset="0"/>
              </a:rPr>
              <a:t>          </a:t>
            </a:r>
            <a:r>
              <a:rPr lang="en-US" altLang="zh-CN" sz="4000" dirty="0">
                <a:solidFill>
                  <a:srgbClr val="4E8F00"/>
                </a:solidFill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The measure word for diary, article etc.</a:t>
            </a:r>
            <a:endParaRPr lang="zh-CN" altLang="en-US" sz="4000" dirty="0">
              <a:solidFill>
                <a:srgbClr val="4E8F00"/>
              </a:solidFill>
              <a:latin typeface="Calibri" panose="020F0502020204030204" pitchFamily="34" charset="0"/>
              <a:ea typeface="宋体" charset="-122"/>
              <a:cs typeface="Calibri" panose="020F0502020204030204" pitchFamily="34" charset="0"/>
            </a:endParaRPr>
          </a:p>
        </p:txBody>
      </p:sp>
      <p:pic>
        <p:nvPicPr>
          <p:cNvPr id="9" name="Picture 4" descr="D:\Chinese PPT\International Chinese picture\Lesson 8\20081030231530825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64" y="2366248"/>
            <a:ext cx="3734980" cy="326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960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487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CN" altLang="de-DE" sz="54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新</a:t>
            </a:r>
            <a:r>
              <a:rPr lang="zh-CN" altLang="de-DE" sz="5400" dirty="0">
                <a:latin typeface="Kaiti TC" charset="-120"/>
                <a:ea typeface="Kaiti TC" charset="-120"/>
                <a:cs typeface="Kaiti TC" charset="-120"/>
              </a:rPr>
              <a:t>   </a:t>
            </a:r>
            <a:r>
              <a:rPr lang="en-US" altLang="zh-CN" sz="5400" dirty="0">
                <a:latin typeface="Kaiti TC" charset="-120"/>
                <a:ea typeface="Kaiti TC" charset="-120"/>
                <a:cs typeface="Kaiti TC" charset="-120"/>
              </a:rPr>
              <a:t>	</a:t>
            </a:r>
            <a:r>
              <a:rPr lang="de-DE" altLang="zh-CN" dirty="0" err="1">
                <a:latin typeface="Calibri" charset="0"/>
                <a:ea typeface="Calibri" charset="0"/>
                <a:cs typeface="Calibri" charset="0"/>
              </a:rPr>
              <a:t>xīn</a:t>
            </a:r>
            <a:r>
              <a:rPr lang="de-DE" altLang="zh-CN" dirty="0">
                <a:latin typeface="Calibri" charset="0"/>
                <a:ea typeface="Calibri" charset="0"/>
                <a:cs typeface="Calibri" charset="0"/>
              </a:rPr>
              <a:t>           (</a:t>
            </a:r>
            <a:r>
              <a:rPr lang="de-DE" altLang="zh-CN" dirty="0" err="1">
                <a:latin typeface="Calibri" charset="0"/>
                <a:ea typeface="Calibri" charset="0"/>
                <a:cs typeface="Calibri" charset="0"/>
              </a:rPr>
              <a:t>new</a:t>
            </a:r>
            <a:r>
              <a:rPr lang="de-DE" altLang="zh-CN" dirty="0"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en-US" altLang="zh-CN" sz="4400" dirty="0">
                <a:latin typeface="Calibri" charset="0"/>
                <a:ea typeface="Calibri" charset="0"/>
                <a:cs typeface="Calibri" charset="0"/>
              </a:rPr>
              <a:t>			adjective		</a:t>
            </a:r>
            <a:endParaRPr lang="en-US" sz="4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258" y="1046187"/>
            <a:ext cx="3195503" cy="53755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500" dirty="0">
                <a:solidFill>
                  <a:schemeClr val="accent6">
                    <a:lumMod val="75000"/>
                  </a:schemeClr>
                </a:solidFill>
                <a:ea typeface="Kaiti TC" charset="-120"/>
                <a:cs typeface="Kaiti TC" charset="-120"/>
              </a:rPr>
              <a:t>   </a:t>
            </a:r>
            <a:r>
              <a:rPr lang="en-US" altLang="zh-CN" sz="3500" dirty="0" err="1">
                <a:solidFill>
                  <a:schemeClr val="accent6">
                    <a:lumMod val="75000"/>
                  </a:schemeClr>
                </a:solidFill>
                <a:ea typeface="Kaiti TC" charset="-120"/>
                <a:cs typeface="Kaiti TC" charset="-120"/>
              </a:rPr>
              <a:t>xīn</a:t>
            </a:r>
            <a:r>
              <a:rPr lang="en-US" altLang="zh-CN" sz="3500" dirty="0">
                <a:solidFill>
                  <a:schemeClr val="accent6">
                    <a:lumMod val="75000"/>
                  </a:schemeClr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3500" dirty="0" err="1">
                <a:solidFill>
                  <a:schemeClr val="accent6">
                    <a:lumMod val="75000"/>
                  </a:schemeClr>
                </a:solidFill>
                <a:ea typeface="Kaiti TC" charset="-120"/>
                <a:cs typeface="Kaiti TC" charset="-120"/>
              </a:rPr>
              <a:t>nián</a:t>
            </a:r>
            <a:endParaRPr lang="en-US" altLang="zh-CN" sz="3500" dirty="0">
              <a:solidFill>
                <a:schemeClr val="accent6">
                  <a:lumMod val="75000"/>
                </a:schemeClr>
              </a:solidFill>
              <a:ea typeface="Kaiti TC" charset="-120"/>
              <a:cs typeface="Kaiti TC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5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新</a:t>
            </a:r>
            <a:r>
              <a:rPr lang="zh-CN" altLang="en-US" sz="56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年</a:t>
            </a:r>
            <a:r>
              <a:rPr lang="en-US" altLang="zh-CN" sz="56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500" dirty="0">
                <a:solidFill>
                  <a:schemeClr val="accent6">
                    <a:lumMod val="75000"/>
                  </a:schemeClr>
                </a:solidFill>
                <a:ea typeface="Kaiti TC" charset="-120"/>
                <a:cs typeface="Kaiti TC" charset="-120"/>
              </a:rPr>
              <a:t>   </a:t>
            </a:r>
            <a:r>
              <a:rPr lang="en-US" altLang="zh-CN" sz="3500" dirty="0" err="1">
                <a:solidFill>
                  <a:schemeClr val="accent6">
                    <a:lumMod val="75000"/>
                  </a:schemeClr>
                </a:solidFill>
                <a:ea typeface="Kaiti TC" charset="-120"/>
                <a:cs typeface="Kaiti TC" charset="-120"/>
              </a:rPr>
              <a:t>xīn</a:t>
            </a:r>
            <a:r>
              <a:rPr lang="en-US" altLang="zh-CN" sz="3500" dirty="0">
                <a:solidFill>
                  <a:schemeClr val="accent6">
                    <a:lumMod val="75000"/>
                  </a:schemeClr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3500" dirty="0" err="1">
                <a:solidFill>
                  <a:schemeClr val="accent6">
                    <a:lumMod val="75000"/>
                  </a:schemeClr>
                </a:solidFill>
                <a:ea typeface="Kaiti TC" charset="-120"/>
                <a:cs typeface="Kaiti TC" charset="-120"/>
              </a:rPr>
              <a:t>péng</a:t>
            </a:r>
            <a:r>
              <a:rPr lang="en-US" altLang="zh-CN" sz="3500" dirty="0">
                <a:solidFill>
                  <a:schemeClr val="accent6">
                    <a:lumMod val="75000"/>
                  </a:schemeClr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3500" dirty="0" err="1">
                <a:solidFill>
                  <a:schemeClr val="accent6">
                    <a:lumMod val="75000"/>
                  </a:schemeClr>
                </a:solidFill>
                <a:ea typeface="Kaiti TC" charset="-120"/>
                <a:cs typeface="Kaiti TC" charset="-120"/>
              </a:rPr>
              <a:t>yǒu</a:t>
            </a:r>
            <a:endParaRPr lang="en-US" altLang="zh-CN" sz="3500" dirty="0">
              <a:solidFill>
                <a:schemeClr val="accent6">
                  <a:lumMod val="75000"/>
                </a:schemeClr>
              </a:solidFill>
              <a:ea typeface="Kaiti TC" charset="-120"/>
              <a:cs typeface="Kaiti TC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新</a:t>
            </a:r>
            <a:r>
              <a:rPr lang="zh-CN" altLang="en-US" sz="54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朋友</a:t>
            </a:r>
            <a:endParaRPr lang="en-US" altLang="zh-CN" sz="5400" dirty="0">
              <a:solidFill>
                <a:srgbClr val="4E8F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500" dirty="0">
                <a:solidFill>
                  <a:schemeClr val="accent6">
                    <a:lumMod val="75000"/>
                  </a:schemeClr>
                </a:solidFill>
                <a:ea typeface="Kaiti TC" charset="-120"/>
                <a:cs typeface="Kaiti TC" charset="-120"/>
              </a:rPr>
              <a:t>   </a:t>
            </a:r>
            <a:r>
              <a:rPr lang="en-US" altLang="zh-CN" sz="3500" dirty="0" err="1">
                <a:solidFill>
                  <a:schemeClr val="accent6">
                    <a:lumMod val="75000"/>
                  </a:schemeClr>
                </a:solidFill>
                <a:ea typeface="Kaiti TC" charset="-120"/>
                <a:cs typeface="Kaiti TC" charset="-120"/>
              </a:rPr>
              <a:t>xīn</a:t>
            </a:r>
            <a:r>
              <a:rPr lang="en-US" altLang="zh-CN" sz="3500" dirty="0">
                <a:solidFill>
                  <a:schemeClr val="accent6">
                    <a:lumMod val="75000"/>
                  </a:schemeClr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3500" dirty="0" err="1">
                <a:solidFill>
                  <a:schemeClr val="accent6">
                    <a:lumMod val="75000"/>
                  </a:schemeClr>
                </a:solidFill>
                <a:ea typeface="Kaiti TC" charset="-120"/>
                <a:cs typeface="Kaiti TC" charset="-120"/>
              </a:rPr>
              <a:t>diàn</a:t>
            </a:r>
            <a:r>
              <a:rPr lang="en-US" altLang="zh-CN" sz="3500" dirty="0">
                <a:solidFill>
                  <a:schemeClr val="accent6">
                    <a:lumMod val="75000"/>
                  </a:schemeClr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3500" dirty="0" err="1">
                <a:solidFill>
                  <a:schemeClr val="accent6">
                    <a:lumMod val="75000"/>
                  </a:schemeClr>
                </a:solidFill>
                <a:ea typeface="Kaiti TC" charset="-120"/>
                <a:cs typeface="Kaiti TC" charset="-120"/>
              </a:rPr>
              <a:t>nǎo</a:t>
            </a:r>
            <a:endParaRPr lang="en-US" altLang="zh-CN" sz="3500" dirty="0">
              <a:solidFill>
                <a:schemeClr val="accent6">
                  <a:lumMod val="75000"/>
                </a:schemeClr>
              </a:solidFill>
              <a:ea typeface="Kaiti TC" charset="-120"/>
              <a:cs typeface="Kaiti TC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新</a:t>
            </a:r>
            <a:r>
              <a:rPr lang="zh-CN" altLang="en-US" sz="54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电脑</a:t>
            </a:r>
            <a:r>
              <a:rPr lang="en-US" altLang="zh-CN" sz="54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500" dirty="0">
                <a:solidFill>
                  <a:srgbClr val="70AD47">
                    <a:lumMod val="75000"/>
                  </a:srgbClr>
                </a:solidFill>
                <a:ea typeface="Kaiti TC" charset="-120"/>
                <a:cs typeface="Kaiti TC" charset="-120"/>
              </a:rPr>
              <a:t>    </a:t>
            </a:r>
            <a:r>
              <a:rPr lang="en-US" altLang="zh-CN" sz="3500" dirty="0" err="1">
                <a:solidFill>
                  <a:srgbClr val="70AD47">
                    <a:lumMod val="75000"/>
                  </a:srgbClr>
                </a:solidFill>
                <a:ea typeface="Kaiti TC" charset="-120"/>
                <a:cs typeface="Kaiti TC" charset="-120"/>
              </a:rPr>
              <a:t>xīn</a:t>
            </a:r>
            <a:r>
              <a:rPr lang="en-US" altLang="zh-CN" sz="3500" dirty="0">
                <a:solidFill>
                  <a:srgbClr val="70AD47">
                    <a:lumMod val="75000"/>
                  </a:srgbClr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3500" dirty="0" err="1">
                <a:solidFill>
                  <a:srgbClr val="70AD47">
                    <a:lumMod val="75000"/>
                  </a:srgbClr>
                </a:solidFill>
                <a:ea typeface="Kaiti TC" charset="-120"/>
                <a:cs typeface="Kaiti TC" charset="-120"/>
              </a:rPr>
              <a:t>shēng</a:t>
            </a:r>
            <a:r>
              <a:rPr lang="en-US" altLang="zh-CN" sz="3500" dirty="0">
                <a:solidFill>
                  <a:srgbClr val="70AD47">
                    <a:lumMod val="75000"/>
                  </a:srgbClr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3500" dirty="0" err="1">
                <a:solidFill>
                  <a:srgbClr val="70AD47">
                    <a:lumMod val="75000"/>
                  </a:srgbClr>
                </a:solidFill>
                <a:ea typeface="Kaiti TC" charset="-120"/>
                <a:cs typeface="Kaiti TC" charset="-120"/>
              </a:rPr>
              <a:t>ér</a:t>
            </a:r>
            <a:endParaRPr lang="en-US" altLang="zh-CN" sz="5400" dirty="0">
              <a:solidFill>
                <a:srgbClr val="4E8F0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新</a:t>
            </a:r>
            <a:r>
              <a:rPr lang="zh-CN" altLang="en-US" sz="54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生儿</a:t>
            </a:r>
            <a:endParaRPr lang="en-US" sz="5400" dirty="0">
              <a:solidFill>
                <a:srgbClr val="4E8F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endParaRPr lang="en-US" sz="5400" dirty="0">
              <a:latin typeface="Kaiti TC" charset="-120"/>
              <a:ea typeface="Kaiti TC" charset="-120"/>
              <a:cs typeface="Kaiti TC" charset="-120"/>
            </a:endParaRPr>
          </a:p>
          <a:p>
            <a:endParaRPr lang="en-US" sz="5400" dirty="0"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19" y="50249"/>
            <a:ext cx="1004622" cy="100462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5635" y="1324816"/>
            <a:ext cx="1570720" cy="163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4661" y="3038103"/>
            <a:ext cx="1421863" cy="107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64661" y="4114951"/>
            <a:ext cx="1570721" cy="95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8829" y="5267997"/>
            <a:ext cx="1162383" cy="143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14247" y="1344660"/>
            <a:ext cx="3541112" cy="537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10000"/>
              </a:lnSpc>
              <a:spcBef>
                <a:spcPts val="0"/>
              </a:spcBef>
            </a:pPr>
            <a:r>
              <a:rPr lang="en-US" altLang="zh-CN" sz="3500" dirty="0">
                <a:solidFill>
                  <a:schemeClr val="accent6">
                    <a:lumMod val="75000"/>
                  </a:schemeClr>
                </a:solidFill>
                <a:ea typeface="Kaiti TC" charset="-120"/>
                <a:cs typeface="Kaiti TC" charset="-120"/>
              </a:rPr>
              <a:t>New Year</a:t>
            </a:r>
          </a:p>
          <a:p>
            <a:pPr>
              <a:lnSpc>
                <a:spcPct val="210000"/>
              </a:lnSpc>
              <a:spcBef>
                <a:spcPts val="0"/>
              </a:spcBef>
            </a:pPr>
            <a:r>
              <a:rPr lang="en-US" altLang="zh-CN" sz="3500" dirty="0">
                <a:solidFill>
                  <a:schemeClr val="accent6">
                    <a:lumMod val="75000"/>
                  </a:schemeClr>
                </a:solidFill>
                <a:ea typeface="Kaiti TC" charset="-120"/>
                <a:cs typeface="Kaiti TC" charset="-120"/>
              </a:rPr>
              <a:t>New Friend(s)</a:t>
            </a:r>
          </a:p>
          <a:p>
            <a:pPr>
              <a:lnSpc>
                <a:spcPct val="210000"/>
              </a:lnSpc>
              <a:spcBef>
                <a:spcPts val="0"/>
              </a:spcBef>
            </a:pPr>
            <a:r>
              <a:rPr lang="en-US" altLang="zh-CN" sz="3500" dirty="0">
                <a:solidFill>
                  <a:schemeClr val="accent6">
                    <a:lumMod val="75000"/>
                  </a:schemeClr>
                </a:solidFill>
                <a:ea typeface="Kaiti TC" charset="-120"/>
                <a:cs typeface="Kaiti TC" charset="-120"/>
              </a:rPr>
              <a:t>New computer(s)</a:t>
            </a:r>
          </a:p>
          <a:p>
            <a:pPr>
              <a:lnSpc>
                <a:spcPct val="210000"/>
              </a:lnSpc>
              <a:spcBef>
                <a:spcPts val="0"/>
              </a:spcBef>
            </a:pPr>
            <a:r>
              <a:rPr lang="en-US" altLang="zh-CN" sz="3500" dirty="0">
                <a:solidFill>
                  <a:schemeClr val="accent6">
                    <a:lumMod val="75000"/>
                  </a:schemeClr>
                </a:solidFill>
                <a:ea typeface="Kaiti TC" charset="-120"/>
                <a:cs typeface="Kaiti TC" charset="-120"/>
              </a:rPr>
              <a:t>New born baby(s)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altLang="zh-CN" sz="3500" dirty="0">
              <a:solidFill>
                <a:schemeClr val="accent6">
                  <a:lumMod val="75000"/>
                </a:schemeClr>
              </a:solidFill>
              <a:ea typeface="Kaiti TC" charset="-120"/>
              <a:cs typeface="Kaiti TC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altLang="zh-CN" sz="3500" dirty="0">
              <a:solidFill>
                <a:schemeClr val="accent6">
                  <a:lumMod val="75000"/>
                </a:schemeClr>
              </a:solidFill>
              <a:ea typeface="Kaiti TC" charset="-120"/>
              <a:cs typeface="Kaiti TC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5400" dirty="0">
              <a:latin typeface="Kaiti TC" charset="-120"/>
              <a:ea typeface="Kaiti TC" charset="-120"/>
              <a:cs typeface="Kaiti TC" charset="-120"/>
            </a:endParaRPr>
          </a:p>
          <a:p>
            <a:endParaRPr lang="en-US" sz="5400" dirty="0">
              <a:latin typeface="Kaiti TC" charset="-120"/>
              <a:ea typeface="Kaiti TC" charset="-120"/>
              <a:cs typeface="Kaiti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465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487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CN" altLang="de-DE" sz="54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新</a:t>
            </a:r>
            <a:r>
              <a:rPr lang="zh-CN" altLang="de-DE" sz="5400" dirty="0">
                <a:latin typeface="Kaiti TC" charset="-120"/>
                <a:ea typeface="Kaiti TC" charset="-120"/>
                <a:cs typeface="Kaiti TC" charset="-120"/>
              </a:rPr>
              <a:t>   </a:t>
            </a:r>
            <a:r>
              <a:rPr lang="en-US" altLang="zh-CN" sz="5400" dirty="0">
                <a:latin typeface="Kaiti TC" charset="-120"/>
                <a:ea typeface="Kaiti TC" charset="-120"/>
                <a:cs typeface="Kaiti TC" charset="-120"/>
              </a:rPr>
              <a:t>	</a:t>
            </a:r>
            <a:r>
              <a:rPr lang="de-DE" altLang="zh-CN" dirty="0" err="1">
                <a:latin typeface="Calibri" charset="0"/>
                <a:ea typeface="Calibri" charset="0"/>
                <a:cs typeface="Calibri" charset="0"/>
              </a:rPr>
              <a:t>xīn</a:t>
            </a:r>
            <a:r>
              <a:rPr lang="de-DE" altLang="zh-CN" dirty="0">
                <a:latin typeface="Calibri" charset="0"/>
                <a:ea typeface="Calibri" charset="0"/>
                <a:cs typeface="Calibri" charset="0"/>
              </a:rPr>
              <a:t>           (</a:t>
            </a:r>
            <a:r>
              <a:rPr lang="de-DE" altLang="zh-CN" dirty="0" err="1">
                <a:latin typeface="Calibri" charset="0"/>
                <a:ea typeface="Calibri" charset="0"/>
                <a:cs typeface="Calibri" charset="0"/>
              </a:rPr>
              <a:t>new</a:t>
            </a:r>
            <a:r>
              <a:rPr lang="de-DE" altLang="zh-CN" dirty="0"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en-US" altLang="zh-CN" sz="4400" dirty="0">
                <a:latin typeface="Calibri" charset="0"/>
                <a:ea typeface="Calibri" charset="0"/>
                <a:cs typeface="Calibri" charset="0"/>
              </a:rPr>
              <a:t>			adjective		</a:t>
            </a:r>
            <a:endParaRPr lang="en-US" sz="4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848" y="1482437"/>
            <a:ext cx="7202533" cy="53755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Zhè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shì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xīn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diànnǎo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5400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这是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新</a:t>
            </a:r>
            <a:r>
              <a:rPr lang="zh-CN" altLang="en-US" sz="5400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的</a:t>
            </a:r>
            <a:r>
              <a:rPr lang="zh-CN" altLang="en-US" sz="54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电脑。</a:t>
            </a:r>
            <a:endParaRPr lang="en-US" altLang="zh-CN" sz="5400" dirty="0">
              <a:solidFill>
                <a:srgbClr val="4E8F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4000" dirty="0">
                <a:solidFill>
                  <a:srgbClr val="4E8F00"/>
                </a:solidFill>
                <a:ea typeface="Kaiti TC" charset="-120"/>
                <a:cs typeface="Kaiti TC" charset="-120"/>
              </a:rPr>
              <a:t>    This is a new computer.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>
              <a:solidFill>
                <a:srgbClr val="4E8F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4000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altLang="zh-CN" sz="40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Dì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bā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kè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shì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xīn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kè</a:t>
            </a:r>
            <a:endParaRPr lang="en-US" altLang="zh-CN" sz="4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54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第八课是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新</a:t>
            </a:r>
            <a:r>
              <a:rPr lang="zh-CN" altLang="en-US" sz="54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的课。</a:t>
            </a:r>
            <a:endParaRPr lang="en-US" altLang="zh-CN" sz="5400" dirty="0">
              <a:solidFill>
                <a:srgbClr val="4E8F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4000" dirty="0">
                <a:solidFill>
                  <a:srgbClr val="4E8F00"/>
                </a:solidFill>
                <a:ea typeface="Kaiti TC" charset="-120"/>
                <a:cs typeface="Kaiti TC" charset="-120"/>
              </a:rPr>
              <a:t>    Lesson 8 is a new lesson.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400" dirty="0"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19" y="50249"/>
            <a:ext cx="1004622" cy="1004622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381" y="1839584"/>
            <a:ext cx="3443778" cy="20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9577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487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累</a:t>
            </a:r>
            <a:r>
              <a:rPr lang="zh-CN" altLang="en-US" sz="5400" b="1" dirty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5400" b="1" dirty="0">
                <a:latin typeface="Kaiti TC" charset="-120"/>
                <a:ea typeface="Kaiti TC" charset="-120"/>
                <a:cs typeface="Kaiti TC" charset="-120"/>
              </a:rPr>
              <a:t>   </a:t>
            </a:r>
            <a:r>
              <a:rPr lang="en-US" altLang="zh-CN" b="1" dirty="0">
                <a:ea typeface="SimSun" pitchFamily="2" charset="-122"/>
              </a:rPr>
              <a:t> 	</a:t>
            </a:r>
            <a:r>
              <a:rPr lang="en-US" altLang="zh-CN" sz="4400" dirty="0" err="1">
                <a:latin typeface="Calibri" charset="0"/>
                <a:ea typeface="Calibri" charset="0"/>
                <a:cs typeface="Calibri" charset="0"/>
              </a:rPr>
              <a:t>lèi</a:t>
            </a:r>
            <a:r>
              <a:rPr lang="en-US" altLang="zh-CN" sz="4400" dirty="0">
                <a:latin typeface="Calibri" charset="0"/>
                <a:ea typeface="Calibri" charset="0"/>
                <a:cs typeface="Calibri" charset="0"/>
              </a:rPr>
              <a:t>                   (tired)	</a:t>
            </a:r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         adjective</a:t>
            </a:r>
            <a:r>
              <a:rPr lang="en-US" altLang="zh-CN" sz="4400" dirty="0">
                <a:latin typeface="Calibri" charset="0"/>
                <a:ea typeface="Calibri" charset="0"/>
                <a:cs typeface="Calibri" charset="0"/>
              </a:rPr>
              <a:t>			</a:t>
            </a:r>
            <a:endParaRPr lang="en-US" sz="4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082" y="1759528"/>
            <a:ext cx="5058768" cy="4378036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5400" dirty="0">
                <a:latin typeface="Kaiti TC" charset="-120"/>
                <a:ea typeface="Kaiti TC" charset="-120"/>
                <a:cs typeface="Kaiti TC" charset="-120"/>
              </a:rPr>
              <a:t>  </a:t>
            </a:r>
            <a:r>
              <a:rPr lang="zh-CN" altLang="en-US" sz="5400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她累了！</a:t>
            </a:r>
            <a:endParaRPr lang="en-US" altLang="zh-CN" sz="5400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r>
              <a:rPr lang="zh-CN" altLang="en-US" sz="5400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她很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累</a:t>
            </a:r>
            <a:r>
              <a:rPr lang="zh-CN" altLang="en-US" sz="5400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！</a:t>
            </a:r>
            <a:endParaRPr lang="en-US" altLang="zh-CN" sz="5400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r>
              <a:rPr lang="zh-CN" altLang="en-US" sz="5400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我今天很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累</a:t>
            </a:r>
            <a:r>
              <a:rPr lang="zh-CN" altLang="en-US" sz="5400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endParaRPr lang="en-US" altLang="zh-CN" sz="5400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r>
              <a:rPr lang="zh-CN" altLang="en-US" sz="5400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打球很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累</a:t>
            </a:r>
            <a:r>
              <a:rPr lang="zh-CN" altLang="en-US" sz="5400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endParaRPr lang="en-US" altLang="zh-CN" sz="5400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r>
              <a:rPr lang="zh-CN" altLang="en-US" sz="5400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玩手机很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累</a:t>
            </a:r>
            <a:r>
              <a:rPr lang="zh-CN" altLang="en-US" sz="5400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endParaRPr lang="en-US" altLang="zh-CN" sz="5400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endParaRPr lang="en-US" sz="5400" dirty="0">
              <a:latin typeface="Kaiti TC" charset="-120"/>
              <a:ea typeface="Kaiti TC" charset="-120"/>
              <a:cs typeface="Kaiti TC" charset="-120"/>
            </a:endParaRPr>
          </a:p>
          <a:p>
            <a:endParaRPr lang="en-US" sz="5400" dirty="0"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19" y="50249"/>
            <a:ext cx="1004622" cy="100462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870364"/>
            <a:ext cx="5529108" cy="41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705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487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累</a:t>
            </a:r>
            <a:r>
              <a:rPr lang="zh-CN" altLang="en-US" sz="5400" b="1" dirty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5400" b="1" dirty="0">
                <a:latin typeface="Kaiti TC" charset="-120"/>
                <a:ea typeface="Kaiti TC" charset="-120"/>
                <a:cs typeface="Kaiti TC" charset="-120"/>
              </a:rPr>
              <a:t>   </a:t>
            </a:r>
            <a:r>
              <a:rPr lang="en-US" altLang="zh-CN" b="1" dirty="0">
                <a:ea typeface="SimSun" pitchFamily="2" charset="-122"/>
              </a:rPr>
              <a:t> 	</a:t>
            </a:r>
            <a:r>
              <a:rPr lang="en-US" altLang="zh-CN" sz="4400" dirty="0" err="1">
                <a:latin typeface="Calibri" charset="0"/>
                <a:ea typeface="Calibri" charset="0"/>
                <a:cs typeface="Calibri" charset="0"/>
              </a:rPr>
              <a:t>lèi</a:t>
            </a:r>
            <a:r>
              <a:rPr lang="en-US" altLang="zh-CN" sz="4400" dirty="0">
                <a:latin typeface="Calibri" charset="0"/>
                <a:ea typeface="Calibri" charset="0"/>
                <a:cs typeface="Calibri" charset="0"/>
              </a:rPr>
              <a:t>                   (tired)			</a:t>
            </a:r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adjective</a:t>
            </a:r>
            <a:r>
              <a:rPr lang="en-US" altLang="zh-CN" sz="4400" dirty="0">
                <a:latin typeface="Calibri" charset="0"/>
                <a:ea typeface="Calibri" charset="0"/>
                <a:cs typeface="Calibri" charset="0"/>
              </a:rPr>
              <a:t>		</a:t>
            </a:r>
            <a:endParaRPr lang="en-US" sz="4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74" y="1289501"/>
            <a:ext cx="10508801" cy="5139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7935"/>
                </a:solidFill>
              </a:rPr>
              <a:t>          </a:t>
            </a:r>
            <a:r>
              <a:rPr lang="en-US" sz="3600" dirty="0" err="1">
                <a:solidFill>
                  <a:srgbClr val="007935"/>
                </a:solidFill>
              </a:rPr>
              <a:t>Nǐ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juédé</a:t>
            </a:r>
            <a:r>
              <a:rPr lang="en-US" sz="3600" dirty="0">
                <a:solidFill>
                  <a:srgbClr val="007935"/>
                </a:solidFill>
              </a:rPr>
              <a:t>  </a:t>
            </a:r>
            <a:r>
              <a:rPr lang="en-US" sz="3600" dirty="0" err="1">
                <a:solidFill>
                  <a:srgbClr val="007935"/>
                </a:solidFill>
              </a:rPr>
              <a:t>lèi</a:t>
            </a:r>
            <a:r>
              <a:rPr lang="en-US" sz="3600" dirty="0">
                <a:solidFill>
                  <a:srgbClr val="007935"/>
                </a:solidFill>
              </a:rPr>
              <a:t> ma</a:t>
            </a:r>
            <a:endParaRPr lang="en-US" altLang="zh-CN" sz="3600" dirty="0">
              <a:solidFill>
                <a:srgbClr val="007935"/>
              </a:solidFill>
              <a:ea typeface="KaiTi" charset="-122"/>
              <a:cs typeface="KaiTi" charset="-122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-US" altLang="zh-CN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Q</a:t>
            </a: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：你觉得</a:t>
            </a:r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累</a:t>
            </a: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吗？</a:t>
            </a:r>
            <a:r>
              <a:rPr lang="en-US" altLang="zh-CN" sz="39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Are you tired?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altLang="zh-CN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A1:</a:t>
            </a: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我很</a:t>
            </a:r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累</a:t>
            </a: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r>
              <a:rPr lang="en-US" altLang="zh-CN" sz="39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I am very tired.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altLang="zh-CN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A2:</a:t>
            </a: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我有一点儿</a:t>
            </a:r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累</a:t>
            </a: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r>
              <a:rPr lang="en-US" altLang="zh-CN" sz="39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I am a bit tired.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altLang="zh-CN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A3:</a:t>
            </a: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我不</a:t>
            </a:r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累</a:t>
            </a: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r>
              <a:rPr lang="en-US" altLang="zh-CN" sz="39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I am not tired.</a:t>
            </a:r>
            <a:endParaRPr lang="en-US" altLang="zh-CN" sz="2400" b="1" dirty="0">
              <a:solidFill>
                <a:srgbClr val="007935"/>
              </a:solidFill>
              <a:ea typeface="SimSun" pitchFamily="2" charset="-122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-US" altLang="zh-CN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A4:</a:t>
            </a: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我一点儿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都</a:t>
            </a: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不</a:t>
            </a:r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累</a:t>
            </a:r>
            <a:r>
              <a:rPr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r>
              <a:rPr lang="en-US" altLang="zh-CN" sz="39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zh-CN" altLang="en-US" sz="39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9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am not tired at all.</a:t>
            </a:r>
          </a:p>
          <a:p>
            <a:pPr eaLnBrk="1" hangingPunct="1"/>
            <a:endParaRPr lang="en-US" altLang="zh-CN" sz="2400" b="1" dirty="0">
              <a:ea typeface="SimSun" pitchFamily="2" charset="-122"/>
            </a:endParaRPr>
          </a:p>
          <a:p>
            <a:pPr eaLnBrk="1" hangingPunct="1"/>
            <a:endParaRPr lang="en-US" altLang="zh-CN" sz="2400" b="1" dirty="0">
              <a:ea typeface="SimSun" pitchFamily="2" charset="-122"/>
            </a:endParaRPr>
          </a:p>
          <a:p>
            <a:pPr eaLnBrk="1" hangingPunct="1"/>
            <a:endParaRPr lang="en-US" altLang="zh-CN" sz="4800" b="1" dirty="0">
              <a:latin typeface="KaiTi" charset="-122"/>
              <a:ea typeface="KaiTi" charset="-122"/>
              <a:cs typeface="KaiTi" charset="-122"/>
            </a:endParaRPr>
          </a:p>
          <a:p>
            <a:pPr eaLnBrk="1" hangingPunct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274" y="1289501"/>
            <a:ext cx="3195267" cy="31974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19" y="50249"/>
            <a:ext cx="1004622" cy="10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9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7775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 eaLnBrk="1" hangingPunct="1"/>
            <a:r>
              <a:rPr lang="zh-CN" altLang="en-US" sz="6600" dirty="0">
                <a:latin typeface="KaiTi" charset="-122"/>
                <a:ea typeface="KaiTi" charset="-122"/>
                <a:cs typeface="KaiTi" charset="-122"/>
              </a:rPr>
              <a:t>发音</a:t>
            </a:r>
            <a:r>
              <a:rPr lang="en-US" altLang="zh-CN" sz="66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4000" dirty="0" err="1">
                <a:latin typeface="+mn-lt"/>
              </a:rPr>
              <a:t>fāyīn</a:t>
            </a:r>
            <a:r>
              <a:rPr lang="zh-CN" altLang="en-US" sz="4000" dirty="0">
                <a:latin typeface="+mn-lt"/>
              </a:rPr>
              <a:t>       </a:t>
            </a:r>
            <a:r>
              <a:rPr lang="en-US" altLang="zh-CN" sz="4000" dirty="0">
                <a:latin typeface="+mn-lt"/>
              </a:rPr>
              <a:t>      (pronunciation)         noun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079" y="59960"/>
            <a:ext cx="749253" cy="74925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64056" y="1446424"/>
            <a:ext cx="9670569" cy="5059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Tā</a:t>
            </a:r>
            <a:r>
              <a:rPr lang="en-US" sz="3600" dirty="0">
                <a:solidFill>
                  <a:srgbClr val="007935"/>
                </a:solidFill>
              </a:rPr>
              <a:t> de </a:t>
            </a:r>
            <a:r>
              <a:rPr lang="en-US" sz="3600" dirty="0" err="1">
                <a:solidFill>
                  <a:srgbClr val="007935"/>
                </a:solidFill>
              </a:rPr>
              <a:t>zhōngwén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fāyīn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hěn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hǎo</a:t>
            </a:r>
            <a:endParaRPr lang="en-US" sz="3600" dirty="0">
              <a:solidFill>
                <a:srgbClr val="007935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他的</a:t>
            </a:r>
            <a:r>
              <a:rPr 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中文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发音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很好</a:t>
            </a:r>
            <a:r>
              <a:rPr 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en-US" sz="5400" dirty="0">
                <a:solidFill>
                  <a:srgbClr val="007935"/>
                </a:solidFill>
                <a:latin typeface="Kaiti SC" charset="-122"/>
                <a:ea typeface="Kaiti SC" charset="-122"/>
                <a:cs typeface="Kaiti SC" charset="-122"/>
              </a:rPr>
              <a:t>。</a:t>
            </a:r>
          </a:p>
          <a:p>
            <a:pPr marL="0" indent="0">
              <a:buNone/>
            </a:pPr>
            <a:r>
              <a:rPr lang="zh-CN" altLang="en-US" sz="3600" dirty="0">
                <a:solidFill>
                  <a:srgbClr val="007935"/>
                </a:solidFill>
              </a:rPr>
              <a:t>   </a:t>
            </a:r>
            <a:r>
              <a:rPr lang="en-US" altLang="zh-CN" sz="3600" dirty="0">
                <a:solidFill>
                  <a:srgbClr val="007935"/>
                </a:solidFill>
              </a:rPr>
              <a:t>His Chinese pronunciation is good.</a:t>
            </a:r>
            <a:r>
              <a:rPr lang="zh-CN" altLang="en-US" sz="3600" dirty="0">
                <a:solidFill>
                  <a:srgbClr val="007935"/>
                </a:solidFill>
              </a:rPr>
              <a:t>  </a:t>
            </a:r>
            <a:endParaRPr lang="en-US" altLang="zh-CN" sz="3600" dirty="0">
              <a:solidFill>
                <a:srgbClr val="007935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007935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7935"/>
                </a:solidFill>
              </a:rPr>
              <a:t>   </a:t>
            </a:r>
            <a:r>
              <a:rPr lang="en-US" sz="3600" dirty="0" err="1">
                <a:solidFill>
                  <a:srgbClr val="007935"/>
                </a:solidFill>
              </a:rPr>
              <a:t>Tā</a:t>
            </a:r>
            <a:r>
              <a:rPr lang="en-US" sz="3600" dirty="0">
                <a:solidFill>
                  <a:srgbClr val="007935"/>
                </a:solidFill>
              </a:rPr>
              <a:t> de </a:t>
            </a:r>
            <a:r>
              <a:rPr lang="zh-CN" altLang="en-US" sz="3600" dirty="0">
                <a:solidFill>
                  <a:srgbClr val="007935"/>
                </a:solidFill>
              </a:rPr>
              <a:t>    </a:t>
            </a:r>
            <a:r>
              <a:rPr lang="en-US" altLang="zh-CN" sz="3600" dirty="0" err="1">
                <a:solidFill>
                  <a:srgbClr val="007935"/>
                </a:solidFill>
              </a:rPr>
              <a:t>rìwén</a:t>
            </a:r>
            <a:r>
              <a:rPr lang="en-US" sz="3600" dirty="0">
                <a:solidFill>
                  <a:srgbClr val="007935"/>
                </a:solidFill>
              </a:rPr>
              <a:t>   </a:t>
            </a:r>
            <a:r>
              <a:rPr lang="en-US" sz="3600" dirty="0" err="1">
                <a:solidFill>
                  <a:srgbClr val="007935"/>
                </a:solidFill>
              </a:rPr>
              <a:t>fāyīn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bù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hǎo</a:t>
            </a:r>
            <a:endParaRPr lang="en-US" sz="3600" dirty="0">
              <a:solidFill>
                <a:srgbClr val="007935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他的日</a:t>
            </a:r>
            <a:r>
              <a:rPr 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文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发音</a:t>
            </a:r>
            <a:r>
              <a:rPr lang="zh-TW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不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好</a:t>
            </a:r>
            <a:r>
              <a:rPr 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。</a:t>
            </a:r>
          </a:p>
          <a:p>
            <a:pPr marL="0" indent="0">
              <a:buNone/>
            </a:pPr>
            <a:r>
              <a:rPr lang="zh-CN" altLang="en-US" sz="3600" dirty="0">
                <a:solidFill>
                  <a:srgbClr val="007935"/>
                </a:solidFill>
              </a:rPr>
              <a:t>   </a:t>
            </a:r>
            <a:r>
              <a:rPr lang="en-US" altLang="zh-CN" sz="3600" dirty="0">
                <a:solidFill>
                  <a:srgbClr val="007935"/>
                </a:solidFill>
              </a:rPr>
              <a:t>His Japanese pronunciation is not good.</a:t>
            </a:r>
            <a:r>
              <a:rPr lang="zh-CN" altLang="en-US" sz="3600" dirty="0">
                <a:solidFill>
                  <a:srgbClr val="007935"/>
                </a:solidFill>
              </a:rPr>
              <a:t>  </a:t>
            </a:r>
            <a:endParaRPr lang="en-US" altLang="zh-CN" sz="3600" dirty="0">
              <a:solidFill>
                <a:srgbClr val="007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8511"/>
          </a:xfrm>
          <a:noFill/>
          <a:ln>
            <a:solidFill>
              <a:srgbClr val="4E8F00"/>
            </a:solidFill>
          </a:ln>
        </p:spPr>
        <p:txBody>
          <a:bodyPr>
            <a:normAutofit fontScale="90000"/>
          </a:bodyPr>
          <a:lstStyle/>
          <a:p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电脑</a:t>
            </a:r>
            <a:r>
              <a:rPr lang="en-US" altLang="zh-CN" sz="6700" b="1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	</a:t>
            </a:r>
            <a:r>
              <a:rPr lang="en-US" altLang="zh-CN" sz="3600" dirty="0" err="1">
                <a:latin typeface="+mn-lt"/>
                <a:ea typeface="SimSun" pitchFamily="2" charset="-122"/>
              </a:rPr>
              <a:t>diàonǎo</a:t>
            </a:r>
            <a:r>
              <a:rPr lang="en-US" altLang="zh-CN" sz="3600" dirty="0">
                <a:latin typeface="+mn-lt"/>
                <a:ea typeface="SimSun" pitchFamily="2" charset="-122"/>
              </a:rPr>
              <a:t>                (computer)		noun</a:t>
            </a:r>
            <a:endParaRPr lang="en-US" sz="3600" dirty="0"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861" y="923092"/>
            <a:ext cx="10349339" cy="5934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Q1: </a:t>
            </a: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你有</a:t>
            </a:r>
            <a:r>
              <a:rPr lang="zh-CN" altLang="en-US" sz="4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电脑</a:t>
            </a: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吗？</a:t>
            </a:r>
            <a:r>
              <a:rPr lang="en-US" altLang="zh-CN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200" dirty="0">
                <a:solidFill>
                  <a:srgbClr val="007935"/>
                </a:solidFill>
                <a:ea typeface="Kaiti TC" charset="-120"/>
                <a:cs typeface="Kaiti TC" charset="-120"/>
              </a:rPr>
              <a:t>Do you</a:t>
            </a:r>
            <a:r>
              <a:rPr lang="zh-CN" altLang="en-US" sz="3200" dirty="0">
                <a:solidFill>
                  <a:srgbClr val="007935"/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3200" dirty="0">
                <a:solidFill>
                  <a:srgbClr val="007935"/>
                </a:solidFill>
                <a:ea typeface="Kaiti TC" charset="-120"/>
                <a:cs typeface="Kaiti TC" charset="-120"/>
              </a:rPr>
              <a:t>have a computer?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A2: </a:t>
            </a: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我有</a:t>
            </a:r>
            <a:r>
              <a:rPr lang="zh-CN" altLang="en-US" sz="4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电脑</a:t>
            </a: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endParaRPr lang="en-US" altLang="zh-CN" sz="44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>
              <a:spcBef>
                <a:spcPct val="0"/>
              </a:spcBef>
              <a:defRPr/>
            </a:pPr>
            <a:endParaRPr lang="zh-CN" altLang="en-US" sz="800" dirty="0">
              <a:solidFill>
                <a:srgbClr val="007935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>
              <a:spcBef>
                <a:spcPct val="0"/>
              </a:spcBef>
              <a:defRPr/>
            </a:pPr>
            <a:r>
              <a:rPr lang="zh-CN" altLang="en-US" sz="3200" dirty="0">
                <a:solidFill>
                  <a:srgbClr val="007935"/>
                </a:solidFill>
              </a:rPr>
              <a:t>             </a:t>
            </a:r>
            <a:r>
              <a:rPr lang="en-US" altLang="zh-CN" sz="3200" dirty="0" err="1">
                <a:solidFill>
                  <a:srgbClr val="007935"/>
                </a:solidFill>
              </a:rPr>
              <a:t>Nǐ</a:t>
            </a:r>
            <a:r>
              <a:rPr lang="en-US" altLang="zh-CN" sz="3200" dirty="0">
                <a:solidFill>
                  <a:srgbClr val="007935"/>
                </a:solidFill>
              </a:rPr>
              <a:t> </a:t>
            </a:r>
            <a:r>
              <a:rPr lang="en-US" altLang="zh-CN" sz="3200" dirty="0" err="1">
                <a:solidFill>
                  <a:srgbClr val="007935"/>
                </a:solidFill>
              </a:rPr>
              <a:t>yǒu</a:t>
            </a:r>
            <a:r>
              <a:rPr lang="en-US" altLang="zh-CN" sz="3200" dirty="0">
                <a:solidFill>
                  <a:srgbClr val="007935"/>
                </a:solidFill>
              </a:rPr>
              <a:t> </a:t>
            </a:r>
            <a:r>
              <a:rPr lang="en-US" altLang="zh-CN" sz="3200" dirty="0" err="1">
                <a:solidFill>
                  <a:srgbClr val="007935"/>
                </a:solidFill>
              </a:rPr>
              <a:t>diànnǎo</a:t>
            </a:r>
            <a:r>
              <a:rPr lang="en-US" altLang="zh-CN" sz="3200" dirty="0">
                <a:solidFill>
                  <a:srgbClr val="007935"/>
                </a:solidFill>
              </a:rPr>
              <a:t> </a:t>
            </a:r>
            <a:r>
              <a:rPr lang="en-US" altLang="zh-CN" sz="3200" dirty="0" err="1">
                <a:solidFill>
                  <a:srgbClr val="007935"/>
                </a:solidFill>
              </a:rPr>
              <a:t>kè</a:t>
            </a:r>
            <a:r>
              <a:rPr lang="en-US" altLang="zh-CN" sz="3200" dirty="0">
                <a:solidFill>
                  <a:srgbClr val="007935"/>
                </a:solidFill>
              </a:rPr>
              <a:t> ma 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Q2: </a:t>
            </a: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你有</a:t>
            </a:r>
            <a:r>
              <a:rPr lang="zh-CN" altLang="en-US" sz="4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电脑</a:t>
            </a: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课吗？</a:t>
            </a:r>
            <a:r>
              <a:rPr lang="en-US" altLang="zh-CN" sz="3200" dirty="0">
                <a:solidFill>
                  <a:srgbClr val="007935"/>
                </a:solidFill>
                <a:ea typeface="Kaiti TC" charset="-120"/>
                <a:cs typeface="Kaiti TC" charset="-120"/>
              </a:rPr>
              <a:t>Do you have computer class?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A2: </a:t>
            </a: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zh-CN" altLang="en-US" sz="4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有</a:t>
            </a:r>
            <a:r>
              <a:rPr lang="zh-CN" altLang="en-US" sz="4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电脑</a:t>
            </a: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课。／我</a:t>
            </a:r>
            <a:r>
              <a:rPr lang="zh-CN" altLang="en-US" sz="4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没有</a:t>
            </a: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电脑课。</a:t>
            </a:r>
            <a:endParaRPr lang="en-US" altLang="zh-CN" sz="44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3200" dirty="0">
                <a:solidFill>
                  <a:srgbClr val="007935"/>
                </a:solidFill>
              </a:rPr>
              <a:t>            </a:t>
            </a:r>
            <a:r>
              <a:rPr lang="en-US" altLang="zh-CN" sz="3200" dirty="0" err="1">
                <a:solidFill>
                  <a:srgbClr val="007935"/>
                </a:solidFill>
              </a:rPr>
              <a:t>Nǐ</a:t>
            </a:r>
            <a:r>
              <a:rPr lang="en-US" altLang="zh-CN" sz="3200" dirty="0">
                <a:solidFill>
                  <a:srgbClr val="007935"/>
                </a:solidFill>
              </a:rPr>
              <a:t> </a:t>
            </a:r>
            <a:r>
              <a:rPr lang="zh-CN" altLang="en-US" sz="3200" dirty="0">
                <a:solidFill>
                  <a:srgbClr val="007935"/>
                </a:solidFill>
              </a:rPr>
              <a:t>  </a:t>
            </a:r>
            <a:r>
              <a:rPr lang="en-US" altLang="zh-CN" sz="3200" dirty="0">
                <a:solidFill>
                  <a:srgbClr val="007935"/>
                </a:solidFill>
              </a:rPr>
              <a:t>de </a:t>
            </a:r>
            <a:r>
              <a:rPr lang="en-US" altLang="zh-CN" sz="3200" dirty="0" err="1">
                <a:solidFill>
                  <a:srgbClr val="007935"/>
                </a:solidFill>
              </a:rPr>
              <a:t>diànnǎo</a:t>
            </a:r>
            <a:r>
              <a:rPr lang="en-US" altLang="zh-CN" sz="3200" dirty="0">
                <a:solidFill>
                  <a:srgbClr val="007935"/>
                </a:solidFill>
              </a:rPr>
              <a:t> </a:t>
            </a:r>
            <a:r>
              <a:rPr lang="en-US" altLang="zh-CN" sz="3200" dirty="0" err="1">
                <a:solidFill>
                  <a:srgbClr val="007935"/>
                </a:solidFill>
              </a:rPr>
              <a:t>kè</a:t>
            </a:r>
            <a:r>
              <a:rPr lang="en-US" altLang="zh-CN" sz="3200" dirty="0">
                <a:solidFill>
                  <a:srgbClr val="007935"/>
                </a:solidFill>
              </a:rPr>
              <a:t>  </a:t>
            </a:r>
            <a:r>
              <a:rPr lang="en-US" altLang="zh-CN" sz="3200" dirty="0" err="1">
                <a:solidFill>
                  <a:srgbClr val="007935"/>
                </a:solidFill>
              </a:rPr>
              <a:t>shì</a:t>
            </a:r>
            <a:r>
              <a:rPr lang="en-US" altLang="zh-CN" sz="3200" dirty="0">
                <a:solidFill>
                  <a:srgbClr val="007935"/>
                </a:solidFill>
              </a:rPr>
              <a:t> </a:t>
            </a:r>
            <a:r>
              <a:rPr lang="en-US" altLang="zh-CN" sz="3200" dirty="0" err="1">
                <a:solidFill>
                  <a:srgbClr val="007935"/>
                </a:solidFill>
              </a:rPr>
              <a:t>dì</a:t>
            </a:r>
            <a:r>
              <a:rPr lang="en-US" altLang="zh-CN" sz="3200" dirty="0">
                <a:solidFill>
                  <a:srgbClr val="007935"/>
                </a:solidFill>
              </a:rPr>
              <a:t>   </a:t>
            </a:r>
            <a:r>
              <a:rPr lang="en-US" altLang="zh-CN" sz="3200" dirty="0" err="1">
                <a:solidFill>
                  <a:srgbClr val="007935"/>
                </a:solidFill>
              </a:rPr>
              <a:t>jǐ</a:t>
            </a:r>
            <a:r>
              <a:rPr lang="en-US" altLang="zh-CN" sz="3200" dirty="0">
                <a:solidFill>
                  <a:srgbClr val="007935"/>
                </a:solidFill>
              </a:rPr>
              <a:t>   </a:t>
            </a:r>
            <a:r>
              <a:rPr lang="en-US" altLang="zh-CN" sz="3200" dirty="0" err="1">
                <a:solidFill>
                  <a:srgbClr val="007935"/>
                </a:solidFill>
              </a:rPr>
              <a:t>jié</a:t>
            </a:r>
            <a:r>
              <a:rPr lang="en-US" altLang="zh-CN" sz="3200" dirty="0">
                <a:solidFill>
                  <a:srgbClr val="007935"/>
                </a:solidFill>
              </a:rPr>
              <a:t>   </a:t>
            </a:r>
            <a:r>
              <a:rPr lang="en-US" altLang="zh-CN" sz="3200" dirty="0" err="1">
                <a:solidFill>
                  <a:srgbClr val="007935"/>
                </a:solidFill>
              </a:rPr>
              <a:t>kè</a:t>
            </a:r>
            <a:endParaRPr lang="en-US" altLang="zh-CN" sz="3200" dirty="0">
              <a:solidFill>
                <a:srgbClr val="007935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Q3: </a:t>
            </a:r>
            <a:r>
              <a:rPr lang="zh-CN" altLang="en-US" sz="4400" u="sng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你的</a:t>
            </a:r>
            <a:r>
              <a:rPr lang="zh-CN" altLang="en-US" sz="4400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电脑</a:t>
            </a:r>
            <a:r>
              <a:rPr lang="zh-CN" altLang="en-US" sz="4400" u="sng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课</a:t>
            </a: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是第几节课？</a:t>
            </a:r>
            <a:r>
              <a:rPr lang="en-US" altLang="zh-CN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3200" dirty="0">
                <a:solidFill>
                  <a:srgbClr val="007935"/>
                </a:solidFill>
                <a:ea typeface="Kaiti TC" charset="-120"/>
                <a:cs typeface="Kaiti TC" charset="-120"/>
              </a:rPr>
              <a:t>             What period is your computer class?</a:t>
            </a:r>
            <a:endParaRPr lang="en-US" altLang="zh-CN" sz="4800" dirty="0">
              <a:solidFill>
                <a:srgbClr val="007935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A3: </a:t>
            </a: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我的</a:t>
            </a:r>
            <a:r>
              <a:rPr lang="zh-CN" altLang="en-US" sz="4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电脑</a:t>
            </a: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课是第</a:t>
            </a:r>
            <a:r>
              <a:rPr lang="zh-CN" altLang="en-US" sz="4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四</a:t>
            </a: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节课。</a:t>
            </a:r>
            <a:endParaRPr lang="en-US" altLang="zh-CN" sz="44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4" y="36394"/>
            <a:ext cx="886697" cy="886697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9568" y="4588432"/>
            <a:ext cx="3363772" cy="197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842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8511"/>
          </a:xfrm>
          <a:noFill/>
          <a:ln>
            <a:solidFill>
              <a:srgbClr val="4E8F00"/>
            </a:solidFill>
          </a:ln>
        </p:spPr>
        <p:txBody>
          <a:bodyPr>
            <a:normAutofit fontScale="90000"/>
          </a:bodyPr>
          <a:lstStyle/>
          <a:p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教室</a:t>
            </a:r>
            <a:r>
              <a:rPr lang="en-US" altLang="zh-CN" sz="6700" b="1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 	</a:t>
            </a:r>
            <a:r>
              <a:rPr lang="en-US" altLang="zh-CN" sz="3600" dirty="0" err="1">
                <a:latin typeface="+mn-lt"/>
                <a:ea typeface="SimSun" pitchFamily="2" charset="-122"/>
              </a:rPr>
              <a:t>jiàoshì</a:t>
            </a:r>
            <a:r>
              <a:rPr lang="en-US" altLang="zh-CN" sz="3600" dirty="0">
                <a:latin typeface="+mn-lt"/>
                <a:ea typeface="SimSun" pitchFamily="2" charset="-122"/>
              </a:rPr>
              <a:t>                (classroom)			noun</a:t>
            </a:r>
            <a:endParaRPr lang="en-US" sz="3600" dirty="0"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861" y="923091"/>
            <a:ext cx="8728357" cy="6123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dirty="0">
                <a:solidFill>
                  <a:srgbClr val="007935"/>
                </a:solidFill>
              </a:rPr>
              <a:t>            </a:t>
            </a:r>
            <a:r>
              <a:rPr lang="en-US" sz="3600" dirty="0" err="1">
                <a:solidFill>
                  <a:srgbClr val="007935"/>
                </a:solidFill>
              </a:rPr>
              <a:t>Zhōngwén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jiàoshì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zài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nǎlǐ</a:t>
            </a:r>
            <a:endParaRPr lang="en-US" altLang="zh-CN" sz="3600" dirty="0">
              <a:solidFill>
                <a:srgbClr val="007935"/>
              </a:solidFill>
              <a:ea typeface="Kaiti TC" charset="-120"/>
              <a:cs typeface="Kaiti TC" charset="-12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：中文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教室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在哪里？</a:t>
            </a:r>
            <a:endParaRPr lang="en-US" altLang="zh-CN" sz="54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3600" dirty="0">
                <a:solidFill>
                  <a:srgbClr val="007935"/>
                </a:solidFill>
                <a:ea typeface="Kaiti TC" charset="-120"/>
                <a:cs typeface="Kaiti TC" charset="-120"/>
              </a:rPr>
              <a:t>            Where is the Chinese classroom?</a:t>
            </a:r>
          </a:p>
          <a:p>
            <a:pPr>
              <a:spcBef>
                <a:spcPct val="0"/>
              </a:spcBef>
              <a:defRPr/>
            </a:pPr>
            <a:r>
              <a:rPr lang="zh-CN" altLang="en-US" sz="5400" dirty="0">
                <a:solidFill>
                  <a:srgbClr val="007935"/>
                </a:solidFill>
                <a:latin typeface="Kaiti TC" charset="-120"/>
                <a:ea typeface="Kaiti TC" charset="-120"/>
                <a:cs typeface="Kaiti TC" charset="-120"/>
              </a:rPr>
              <a:t>     </a:t>
            </a:r>
            <a:r>
              <a:rPr lang="en-US" sz="3600" dirty="0" err="1">
                <a:solidFill>
                  <a:srgbClr val="007935"/>
                </a:solidFill>
              </a:rPr>
              <a:t>Zhōngwén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jiàoshì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shì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jǐ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hào</a:t>
            </a:r>
            <a:endParaRPr lang="en-US" altLang="zh-CN" sz="3600" dirty="0">
              <a:solidFill>
                <a:srgbClr val="007935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：中文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教室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是几号？</a:t>
            </a:r>
            <a:endParaRPr lang="en-US" altLang="zh-CN" sz="54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5400" dirty="0">
                <a:solidFill>
                  <a:srgbClr val="007935"/>
                </a:solidFill>
                <a:latin typeface="Kaiti TC" charset="-120"/>
                <a:ea typeface="Kaiti TC" charset="-120"/>
                <a:cs typeface="Kaiti TC" charset="-120"/>
              </a:rPr>
              <a:t>      </a:t>
            </a:r>
            <a:r>
              <a:rPr lang="en-US" altLang="zh-CN" sz="3600" dirty="0">
                <a:solidFill>
                  <a:srgbClr val="007935"/>
                </a:solidFill>
                <a:ea typeface="Kaiti TC" charset="-120"/>
                <a:cs typeface="Kaiti TC" charset="-120"/>
              </a:rPr>
              <a:t>What number is the Chinese Classroom?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：中文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教室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在</a:t>
            </a:r>
            <a:r>
              <a:rPr lang="en-US" altLang="zh-CN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2205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endParaRPr lang="en-US" altLang="zh-CN" sz="54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pic>
        <p:nvPicPr>
          <p:cNvPr id="12" name="Picture 11" descr="/Users/miaowenchang/Desktop/105141023-teacher-and-school-kids-in-classroom-at-less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218" y="3726872"/>
            <a:ext cx="3311243" cy="282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4" y="36394"/>
            <a:ext cx="886697" cy="8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8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6395" y="1442429"/>
            <a:ext cx="11852370" cy="5285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u="sng" dirty="0">
                <a:solidFill>
                  <a:schemeClr val="tx1"/>
                </a:solidFill>
              </a:rPr>
              <a:t>LEARNING OBJECTIVES: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In this lesson, you will learn to use Chinese to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742950" indent="-742950">
              <a:spcBef>
                <a:spcPts val="0"/>
              </a:spcBef>
              <a:buClr>
                <a:srgbClr val="007935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Describe the routine of a student’s life on campus;</a:t>
            </a:r>
          </a:p>
          <a:p>
            <a:pPr marL="742950" indent="-742950">
              <a:spcBef>
                <a:spcPts val="0"/>
              </a:spcBef>
              <a:buClr>
                <a:srgbClr val="007935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Write a simple diary entry;</a:t>
            </a:r>
          </a:p>
          <a:p>
            <a:pPr marL="742950" indent="-742950">
              <a:spcBef>
                <a:spcPts val="0"/>
              </a:spcBef>
              <a:buClr>
                <a:srgbClr val="007935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Write a brief letter in the proper format;</a:t>
            </a:r>
          </a:p>
          <a:p>
            <a:pPr marL="742950" indent="-742950">
              <a:spcBef>
                <a:spcPts val="0"/>
              </a:spcBef>
              <a:buClr>
                <a:srgbClr val="007935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Express your modesty in terms of your foreign language ability;</a:t>
            </a:r>
          </a:p>
          <a:p>
            <a:pPr marL="742950" indent="-742950">
              <a:spcBef>
                <a:spcPts val="0"/>
              </a:spcBef>
              <a:buClr>
                <a:srgbClr val="007935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Invite friends to go on an outing.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-1" y="29191"/>
            <a:ext cx="12115801" cy="13295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Dì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   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 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xué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xiào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shēng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huó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第八课：学校生活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Lesson Eight: School Life</a:t>
            </a:r>
            <a:endParaRPr lang="zh-CN" altLang="en-US" sz="3200" dirty="0">
              <a:latin typeface="DFKai-SB" charset="0"/>
              <a:ea typeface="DFKai-SB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460" y="235526"/>
            <a:ext cx="1013725" cy="101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93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572"/>
            <a:ext cx="12185633" cy="1139154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宿舍</a:t>
            </a:r>
            <a:r>
              <a:rPr lang="zh-CN" altLang="en-US" sz="5400" dirty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dirty="0">
                <a:ea typeface="SimSun" pitchFamily="2" charset="-122"/>
              </a:rPr>
              <a:t>    </a:t>
            </a:r>
            <a:r>
              <a:rPr lang="en-US" altLang="zh-CN" sz="3600" dirty="0" err="1">
                <a:latin typeface="+mn-lt"/>
                <a:ea typeface="SimSun" pitchFamily="2" charset="-122"/>
              </a:rPr>
              <a:t>sùshè</a:t>
            </a:r>
            <a:r>
              <a:rPr lang="en-US" altLang="zh-CN" sz="3600" dirty="0">
                <a:latin typeface="+mn-lt"/>
                <a:ea typeface="SimSun" pitchFamily="2" charset="-122"/>
              </a:rPr>
              <a:t>           (dormitory) 		noun</a:t>
            </a:r>
            <a:endParaRPr lang="en-US" sz="3600" dirty="0">
              <a:latin typeface="+mn-lt"/>
              <a:ea typeface="SimSun" pitchFamily="2" charset="-122"/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20806" y="3616035"/>
            <a:ext cx="4087734" cy="3061855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64875" y="1100306"/>
            <a:ext cx="96997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07935"/>
                </a:solidFill>
              </a:rPr>
              <a:t>       </a:t>
            </a:r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Nǐ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zhù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zài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jiā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hái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shì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sùshè</a:t>
            </a:r>
            <a:endParaRPr lang="en-US" altLang="zh-CN" sz="3600" dirty="0">
              <a:solidFill>
                <a:schemeClr val="accent6">
                  <a:lumMod val="75000"/>
                </a:schemeClr>
              </a:solidFill>
              <a:ea typeface="Kaiti TC" charset="-120"/>
              <a:cs typeface="Kaiti TC" charset="-120"/>
            </a:endParaRPr>
          </a:p>
          <a:p>
            <a:r>
              <a:rPr lang="en-US" altLang="zh-CN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住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在家还是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宿舍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？</a:t>
            </a:r>
            <a:endParaRPr lang="en-US" altLang="zh-CN" sz="4800" dirty="0">
              <a:solidFill>
                <a:srgbClr val="4E8F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r>
              <a:rPr lang="en-US" altLang="zh-CN" sz="3600" dirty="0">
                <a:solidFill>
                  <a:srgbClr val="4E8F00"/>
                </a:solidFill>
                <a:ea typeface="Kaiti TC" charset="-120"/>
                <a:cs typeface="Kaiti TC" charset="-120"/>
              </a:rPr>
              <a:t>        Do you live at home or in a dormitory. </a:t>
            </a:r>
          </a:p>
          <a:p>
            <a:r>
              <a:rPr lang="en-US" altLang="zh-CN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A: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住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在家里。</a:t>
            </a:r>
            <a:endParaRPr lang="en-US" altLang="zh-CN" sz="4800" dirty="0">
              <a:solidFill>
                <a:srgbClr val="4E8F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endParaRPr lang="en-US" altLang="zh-CN" sz="800" dirty="0">
              <a:solidFill>
                <a:srgbClr val="4E8F0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r>
              <a:rPr lang="en-US" altLang="zh-CN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</a:t>
            </a:r>
            <a:r>
              <a:rPr lang="en-US" altLang="zh-CN" sz="40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IHS 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有没有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宿舍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？</a:t>
            </a:r>
            <a:endParaRPr lang="en-US" altLang="zh-CN" sz="4800" dirty="0">
              <a:solidFill>
                <a:srgbClr val="4E8F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r>
              <a:rPr lang="en-US" altLang="zh-CN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A:</a:t>
            </a:r>
            <a:r>
              <a:rPr lang="en-US" altLang="zh-CN" sz="40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IHS 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没有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宿舍。</a:t>
            </a:r>
            <a:endParaRPr lang="en-US" altLang="zh-CN" sz="48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endParaRPr lang="en-US" altLang="zh-CN" sz="800" dirty="0">
              <a:solidFill>
                <a:srgbClr val="FF000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r>
              <a:rPr lang="en-US" altLang="zh-CN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你想住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宿舍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吗？</a:t>
            </a:r>
            <a:endParaRPr lang="en-US" altLang="zh-CN" sz="4800" dirty="0">
              <a:solidFill>
                <a:srgbClr val="4E8F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r>
              <a:rPr lang="en-US" altLang="zh-CN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A: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我（不）想住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宿舍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endParaRPr lang="en-US" altLang="zh-CN" sz="4800" dirty="0">
              <a:solidFill>
                <a:srgbClr val="4E8F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4" y="105669"/>
            <a:ext cx="886697" cy="8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4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6946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餐厅</a:t>
            </a:r>
            <a:r>
              <a:rPr lang="en-US" altLang="zh-CN" sz="5400" dirty="0">
                <a:latin typeface="Kaiti TC" charset="-120"/>
                <a:ea typeface="Kaiti TC" charset="-120"/>
                <a:cs typeface="Kaiti TC" charset="-120"/>
              </a:rPr>
              <a:t>	</a:t>
            </a:r>
            <a:r>
              <a:rPr lang="en-US" altLang="zh-CN" sz="3600" dirty="0" err="1">
                <a:latin typeface="+mn-lt"/>
                <a:ea typeface="SimSun" pitchFamily="2" charset="-122"/>
              </a:rPr>
              <a:t>cān</a:t>
            </a:r>
            <a:r>
              <a:rPr lang="en-US" altLang="zh-CN" sz="3600" dirty="0">
                <a:latin typeface="+mn-lt"/>
                <a:ea typeface="SimSun" pitchFamily="2" charset="-122"/>
              </a:rPr>
              <a:t> </a:t>
            </a:r>
            <a:r>
              <a:rPr lang="en-US" altLang="zh-CN" sz="3600" dirty="0" err="1">
                <a:latin typeface="+mn-lt"/>
                <a:ea typeface="SimSun" pitchFamily="2" charset="-122"/>
              </a:rPr>
              <a:t>tīng</a:t>
            </a:r>
            <a:r>
              <a:rPr lang="en-US" altLang="zh-CN" sz="3600" dirty="0">
                <a:latin typeface="+mn-lt"/>
                <a:ea typeface="SimSun" pitchFamily="2" charset="-122"/>
              </a:rPr>
              <a:t>         (restaurant, cafeteria)   noun</a:t>
            </a:r>
            <a:endParaRPr lang="en-US" sz="3600" dirty="0">
              <a:latin typeface="+mn-lt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33175" y="1233054"/>
            <a:ext cx="3894539" cy="2923309"/>
          </a:xfr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34114" y="1033924"/>
            <a:ext cx="11919347" cy="6101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Nǐ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xǐhuān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xuéxiào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cāntīng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ma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a typeface="Kaiti TC" charset="-120"/>
              <a:cs typeface="Kaiti TC" charset="-12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 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你喜欢学校的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餐厅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吗？</a:t>
            </a:r>
            <a:endParaRPr lang="en-US" altLang="zh-CN" sz="4800" dirty="0">
              <a:solidFill>
                <a:srgbClr val="4E8F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3600" dirty="0">
                <a:solidFill>
                  <a:srgbClr val="4E8F00"/>
                </a:solidFill>
                <a:ea typeface="Kaiti TC" charset="-120"/>
                <a:cs typeface="Kaiti TC" charset="-120"/>
              </a:rPr>
              <a:t>         </a:t>
            </a:r>
            <a:r>
              <a:rPr lang="en-US" altLang="zh-CN" sz="3200" dirty="0">
                <a:solidFill>
                  <a:srgbClr val="4E8F00"/>
                </a:solidFill>
                <a:ea typeface="Kaiti TC" charset="-120"/>
                <a:cs typeface="Kaiti TC" charset="-120"/>
              </a:rPr>
              <a:t>Do you (don’t) like the school’s cafeteria?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A: 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我（不）喜欢学校的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餐厅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endParaRPr lang="en-US" altLang="zh-CN" sz="4800" dirty="0">
              <a:solidFill>
                <a:srgbClr val="4E8F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>
              <a:spcBef>
                <a:spcPct val="0"/>
              </a:spcBef>
              <a:defRPr/>
            </a:pPr>
            <a:endParaRPr lang="en-US" altLang="zh-CN" sz="1200" dirty="0">
              <a:solidFill>
                <a:srgbClr val="4E8F0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>
              <a:spcBef>
                <a:spcPct val="0"/>
              </a:spcBef>
              <a:defRPr/>
            </a:pPr>
            <a:r>
              <a:rPr lang="zh-CN" altLang="en-US" sz="3200" dirty="0">
                <a:solidFill>
                  <a:srgbClr val="4E8F00"/>
                </a:solidFill>
                <a:ea typeface="Kaiti TC" charset="-120"/>
                <a:cs typeface="Kaiti TC" charset="-120"/>
              </a:rPr>
              <a:t>           </a:t>
            </a:r>
            <a:r>
              <a:rPr lang="en-US" sz="3200" dirty="0" err="1">
                <a:solidFill>
                  <a:srgbClr val="4E8F00"/>
                </a:solidFill>
                <a:ea typeface="Kaiti TC" charset="-120"/>
                <a:cs typeface="Kaiti TC" charset="-120"/>
              </a:rPr>
              <a:t>Nǐ</a:t>
            </a:r>
            <a:r>
              <a:rPr lang="en-US" sz="3200" dirty="0">
                <a:solidFill>
                  <a:srgbClr val="4E8F00"/>
                </a:solidFill>
                <a:ea typeface="Kaiti TC" charset="-120"/>
                <a:cs typeface="Kaiti TC" charset="-120"/>
              </a:rPr>
              <a:t> </a:t>
            </a:r>
            <a:r>
              <a:rPr lang="en-US" sz="3200" dirty="0" err="1">
                <a:solidFill>
                  <a:srgbClr val="4E8F00"/>
                </a:solidFill>
                <a:ea typeface="Kaiti TC" charset="-120"/>
                <a:cs typeface="Kaiti TC" charset="-120"/>
              </a:rPr>
              <a:t>xǐhuān</a:t>
            </a:r>
            <a:r>
              <a:rPr lang="en-US" sz="3200" dirty="0">
                <a:solidFill>
                  <a:srgbClr val="4E8F00"/>
                </a:solidFill>
                <a:ea typeface="Kaiti TC" charset="-120"/>
                <a:cs typeface="Kaiti TC" charset="-120"/>
              </a:rPr>
              <a:t> </a:t>
            </a:r>
            <a:r>
              <a:rPr lang="en-US" sz="3200" dirty="0" err="1">
                <a:solidFill>
                  <a:srgbClr val="4E8F00"/>
                </a:solidFill>
                <a:ea typeface="Kaiti TC" charset="-120"/>
                <a:cs typeface="Kaiti TC" charset="-120"/>
              </a:rPr>
              <a:t>nǎ</a:t>
            </a:r>
            <a:r>
              <a:rPr lang="en-US" sz="3200" dirty="0">
                <a:solidFill>
                  <a:srgbClr val="4E8F00"/>
                </a:solidFill>
                <a:ea typeface="Kaiti TC" charset="-120"/>
                <a:cs typeface="Kaiti TC" charset="-120"/>
              </a:rPr>
              <a:t> </a:t>
            </a:r>
            <a:r>
              <a:rPr lang="en-US" sz="3200" dirty="0" err="1">
                <a:solidFill>
                  <a:srgbClr val="4E8F00"/>
                </a:solidFill>
                <a:ea typeface="Kaiti TC" charset="-120"/>
                <a:cs typeface="Kaiti TC" charset="-120"/>
              </a:rPr>
              <a:t>jiā</a:t>
            </a:r>
            <a:r>
              <a:rPr lang="en-US" sz="3200" dirty="0">
                <a:solidFill>
                  <a:srgbClr val="4E8F00"/>
                </a:solidFill>
                <a:ea typeface="Kaiti TC" charset="-120"/>
                <a:cs typeface="Kaiti TC" charset="-120"/>
              </a:rPr>
              <a:t> </a:t>
            </a:r>
            <a:r>
              <a:rPr lang="en-US" sz="3200" dirty="0" err="1">
                <a:solidFill>
                  <a:srgbClr val="4E8F00"/>
                </a:solidFill>
                <a:ea typeface="Kaiti TC" charset="-120"/>
                <a:cs typeface="Kaiti TC" charset="-120"/>
              </a:rPr>
              <a:t>cāntīng</a:t>
            </a:r>
            <a:r>
              <a:rPr lang="en-US" sz="3200" dirty="0">
                <a:solidFill>
                  <a:srgbClr val="4E8F00"/>
                </a:solidFill>
                <a:ea typeface="Kaiti TC" charset="-120"/>
                <a:cs typeface="Kaiti TC" charset="-120"/>
              </a:rPr>
              <a:t> ma</a:t>
            </a:r>
            <a:endParaRPr lang="en-US" altLang="zh-CN" sz="3200" dirty="0">
              <a:solidFill>
                <a:srgbClr val="4E8F00"/>
              </a:solidFill>
              <a:ea typeface="Kaiti TC" charset="-120"/>
              <a:cs typeface="Kaiti TC" charset="-12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 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你喜欢哪家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餐厅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？ </a:t>
            </a:r>
            <a:r>
              <a:rPr lang="en-US" altLang="zh-CN" sz="3200" dirty="0">
                <a:solidFill>
                  <a:srgbClr val="4E8F00"/>
                </a:solidFill>
                <a:ea typeface="Kaiti TC" charset="-120"/>
                <a:cs typeface="Kaiti TC" charset="-120"/>
              </a:rPr>
              <a:t>Which restaurant do you like?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A: 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我喜欢</a:t>
            </a:r>
            <a:r>
              <a:rPr lang="en-US" altLang="zh-CN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_________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endParaRPr lang="en-US" altLang="zh-CN" sz="4800" dirty="0">
              <a:solidFill>
                <a:srgbClr val="4E8F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>
              <a:spcBef>
                <a:spcPct val="0"/>
              </a:spcBef>
              <a:defRPr/>
            </a:pP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餐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厅</a:t>
            </a:r>
            <a:r>
              <a:rPr lang="en-US" altLang="zh-CN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= 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餐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馆</a:t>
            </a:r>
            <a:r>
              <a:rPr lang="en-US" altLang="zh-CN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= 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饭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厅</a:t>
            </a:r>
            <a:r>
              <a:rPr lang="en-US" altLang="zh-CN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= 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饭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馆</a:t>
            </a:r>
            <a:r>
              <a:rPr lang="en-US" altLang="zh-CN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	</a:t>
            </a:r>
            <a:r>
              <a:rPr lang="en-US" altLang="zh-CN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 </a:t>
            </a:r>
            <a:r>
              <a:rPr lang="en-US" altLang="zh-CN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	</a:t>
            </a:r>
            <a:r>
              <a:rPr lang="en-US" altLang="zh-CN" sz="4800" dirty="0">
                <a:solidFill>
                  <a:srgbClr val="4E8F00"/>
                </a:solidFill>
                <a:latin typeface="Kaiti TC" charset="-120"/>
                <a:ea typeface="Kaiti TC" charset="-120"/>
                <a:cs typeface="Kaiti TC" charset="-120"/>
              </a:rPr>
              <a:t>	</a:t>
            </a:r>
          </a:p>
          <a:p>
            <a:pPr>
              <a:spcBef>
                <a:spcPct val="0"/>
              </a:spcBef>
              <a:defRPr/>
            </a:pPr>
            <a:endParaRPr lang="en-US" altLang="zh-CN" sz="1200" dirty="0">
              <a:solidFill>
                <a:srgbClr val="FF0000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87757" y="1654331"/>
            <a:ext cx="3575484" cy="3198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en-US" sz="5400" dirty="0">
              <a:solidFill>
                <a:srgbClr val="FF0000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4" y="50249"/>
            <a:ext cx="886697" cy="8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2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284" y="114300"/>
            <a:ext cx="914400" cy="9144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0" y="14878"/>
            <a:ext cx="12095018" cy="10138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zh-CN" altLang="en-US" sz="48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食</a:t>
            </a:r>
            <a:r>
              <a:rPr lang="zh-TW" altLang="en-US" sz="480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    </a:t>
            </a:r>
            <a:r>
              <a:rPr lang="zh-CN" altLang="en-US" sz="48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部首</a:t>
            </a:r>
            <a:r>
              <a:rPr lang="en-US" altLang="zh-CN" sz="48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en-US" altLang="zh-CN" sz="4000" dirty="0">
                <a:solidFill>
                  <a:srgbClr val="C00000"/>
                </a:solidFill>
                <a:latin typeface="+mn-lt"/>
                <a:ea typeface="KaiTi" charset="-122"/>
                <a:cs typeface="KaiTi" charset="-122"/>
              </a:rPr>
              <a:t>Radical</a:t>
            </a:r>
            <a:endParaRPr lang="en-US" sz="4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970"/>
            <a:ext cx="12285943" cy="500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905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284" y="114300"/>
            <a:ext cx="914400" cy="9144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0" y="14878"/>
            <a:ext cx="12095018" cy="10138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zh-CN" altLang="en-US" sz="4800" dirty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食</a:t>
            </a:r>
            <a:r>
              <a:rPr lang="zh-TW" altLang="en-US" sz="480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    </a:t>
            </a:r>
            <a:r>
              <a:rPr lang="zh-CN" altLang="en-US" sz="48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部首</a:t>
            </a:r>
            <a:r>
              <a:rPr lang="en-US" altLang="zh-CN" sz="48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en-US" altLang="zh-CN" sz="4000" dirty="0">
                <a:solidFill>
                  <a:srgbClr val="C00000"/>
                </a:solidFill>
                <a:latin typeface="+mn-lt"/>
                <a:ea typeface="KaiTi" charset="-122"/>
                <a:cs typeface="KaiTi" charset="-122"/>
              </a:rPr>
              <a:t>Radical</a:t>
            </a:r>
            <a:endParaRPr lang="en-US" sz="4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111726"/>
            <a:ext cx="8878957" cy="3616429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 bwMode="auto">
          <a:xfrm>
            <a:off x="304800" y="1435154"/>
            <a:ext cx="1440068" cy="149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KaiTi" charset="-122"/>
                <a:cs typeface="KaiTi" charset="-122"/>
              </a:rPr>
              <a:t>fàn</a:t>
            </a:r>
            <a:endParaRPr lang="en-US" altLang="zh-CN" sz="3600" dirty="0">
              <a:solidFill>
                <a:srgbClr val="0070C0"/>
              </a:solidFill>
              <a:latin typeface="+mn-lt"/>
              <a:ea typeface="KaiTi" charset="-122"/>
              <a:cs typeface="KaiTi" charset="-122"/>
            </a:endParaRPr>
          </a:p>
          <a:p>
            <a:pPr algn="l">
              <a:spcBef>
                <a:spcPts val="0"/>
              </a:spcBef>
            </a:pPr>
            <a:r>
              <a:rPr lang="zh-CN" altLang="en-US" sz="60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饭</a:t>
            </a:r>
            <a:endParaRPr lang="en-US" altLang="zh-TW" sz="60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7246230" y="1438875"/>
            <a:ext cx="1440068" cy="149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zh-CN" sz="3600" dirty="0">
                <a:solidFill>
                  <a:srgbClr val="0070C0"/>
                </a:solidFill>
                <a:latin typeface="+mn-lt"/>
                <a:ea typeface="KaiTi" charset="-122"/>
                <a:cs typeface="KaiTi" charset="-122"/>
              </a:rPr>
              <a:t> 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KaiTi" charset="-122"/>
                <a:cs typeface="KaiTi" charset="-122"/>
              </a:rPr>
              <a:t>è</a:t>
            </a:r>
            <a:endParaRPr lang="en-US" altLang="zh-CN" sz="3600" dirty="0">
              <a:solidFill>
                <a:srgbClr val="0070C0"/>
              </a:solidFill>
              <a:latin typeface="+mn-lt"/>
              <a:ea typeface="KaiTi" charset="-122"/>
              <a:cs typeface="KaiTi" charset="-122"/>
            </a:endParaRPr>
          </a:p>
          <a:p>
            <a:pPr algn="l">
              <a:spcBef>
                <a:spcPts val="0"/>
              </a:spcBef>
            </a:pPr>
            <a:r>
              <a:rPr lang="zh-CN" altLang="en-US" sz="60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饿</a:t>
            </a:r>
            <a:endParaRPr lang="en-US" altLang="zh-TW" sz="60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9337060" y="1491883"/>
            <a:ext cx="1440068" cy="149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KaiTi" charset="-122"/>
                <a:cs typeface="KaiTi" charset="-122"/>
              </a:rPr>
              <a:t>guǎn</a:t>
            </a:r>
            <a:endParaRPr lang="en-US" altLang="zh-CN" sz="3600" dirty="0">
              <a:solidFill>
                <a:srgbClr val="0070C0"/>
              </a:solidFill>
              <a:latin typeface="+mn-lt"/>
              <a:ea typeface="KaiTi" charset="-122"/>
              <a:cs typeface="KaiTi" charset="-122"/>
            </a:endParaRPr>
          </a:p>
          <a:p>
            <a:pPr algn="l">
              <a:spcBef>
                <a:spcPts val="0"/>
              </a:spcBef>
            </a:pPr>
            <a:r>
              <a:rPr lang="zh-CN" altLang="en-US" sz="60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馆</a:t>
            </a:r>
            <a:endParaRPr lang="en-US" altLang="zh-TW" sz="60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4918867" y="1452130"/>
            <a:ext cx="1440068" cy="149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KaiTi" charset="-122"/>
                <a:cs typeface="KaiTi" charset="-122"/>
              </a:rPr>
              <a:t>yǐn</a:t>
            </a:r>
            <a:endParaRPr lang="en-US" altLang="zh-CN" sz="3600" dirty="0">
              <a:solidFill>
                <a:srgbClr val="0070C0"/>
              </a:solidFill>
              <a:latin typeface="+mn-lt"/>
              <a:ea typeface="KaiTi" charset="-122"/>
              <a:cs typeface="KaiTi" charset="-122"/>
            </a:endParaRPr>
          </a:p>
          <a:p>
            <a:pPr algn="l">
              <a:spcBef>
                <a:spcPts val="0"/>
              </a:spcBef>
            </a:pPr>
            <a:r>
              <a:rPr lang="zh-CN" altLang="en-US" sz="60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饮</a:t>
            </a:r>
            <a:endParaRPr lang="en-US" altLang="zh-TW" sz="60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2485488" y="1465379"/>
            <a:ext cx="1440068" cy="149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KaiTi" charset="-122"/>
                <a:cs typeface="KaiTi" charset="-122"/>
              </a:rPr>
              <a:t>jiǎo</a:t>
            </a:r>
            <a:endParaRPr lang="en-US" altLang="zh-CN" sz="3600" dirty="0">
              <a:solidFill>
                <a:srgbClr val="0070C0"/>
              </a:solidFill>
              <a:latin typeface="+mn-lt"/>
              <a:ea typeface="KaiTi" charset="-122"/>
              <a:cs typeface="KaiTi" charset="-122"/>
            </a:endParaRPr>
          </a:p>
          <a:p>
            <a:pPr algn="l">
              <a:spcBef>
                <a:spcPts val="0"/>
              </a:spcBef>
            </a:pPr>
            <a:r>
              <a:rPr lang="zh-CN" altLang="en-US" sz="60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饺</a:t>
            </a:r>
            <a:endParaRPr lang="en-US" altLang="zh-TW" sz="60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6761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2406"/>
            <a:ext cx="12192000" cy="993815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三餐</a:t>
            </a:r>
            <a:r>
              <a:rPr lang="en-US" altLang="zh-CN" sz="5400" b="1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  </a:t>
            </a:r>
            <a:r>
              <a:rPr lang="en-US" altLang="zh-CN" sz="40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cān</a:t>
            </a:r>
            <a:r>
              <a:rPr lang="en-US" altLang="zh-CN" sz="4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               (The three meals)</a:t>
            </a:r>
            <a:endParaRPr lang="en-US" sz="40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7090" y="1320002"/>
            <a:ext cx="11922516" cy="553799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早餐</a:t>
            </a:r>
            <a:r>
              <a:rPr lang="en-US" altLang="zh-CN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/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饭</a:t>
            </a:r>
            <a:r>
              <a:rPr lang="zh-CN" altLang="en-US" sz="4800" dirty="0">
                <a:solidFill>
                  <a:srgbClr val="4E8F0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4800" dirty="0">
                <a:solidFill>
                  <a:srgbClr val="4E8F00"/>
                </a:solidFill>
                <a:latin typeface="Kaiti TC" charset="-120"/>
                <a:ea typeface="Kaiti TC" charset="-120"/>
                <a:cs typeface="Kaiti TC" charset="-120"/>
              </a:rPr>
              <a:t>   </a:t>
            </a:r>
            <a:r>
              <a:rPr lang="en-US" altLang="zh-CN" sz="3500" dirty="0">
                <a:ea typeface="SimSun" pitchFamily="2" charset="-122"/>
              </a:rPr>
              <a:t>breakfast</a:t>
            </a:r>
          </a:p>
          <a:p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午餐</a:t>
            </a:r>
            <a:r>
              <a:rPr lang="en-US" altLang="zh-CN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/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饭</a:t>
            </a:r>
            <a:r>
              <a:rPr lang="zh-CN" altLang="en-US" sz="4800" dirty="0">
                <a:solidFill>
                  <a:srgbClr val="4E8F0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4800" dirty="0">
                <a:solidFill>
                  <a:srgbClr val="4E8F00"/>
                </a:solidFill>
                <a:latin typeface="Kaiti TC" charset="-120"/>
                <a:ea typeface="Kaiti TC" charset="-120"/>
                <a:cs typeface="Kaiti TC" charset="-120"/>
              </a:rPr>
              <a:t>   </a:t>
            </a:r>
            <a:r>
              <a:rPr lang="en-US" altLang="zh-CN" sz="3500" dirty="0">
                <a:ea typeface="SimSun" pitchFamily="2" charset="-122"/>
              </a:rPr>
              <a:t>lunch</a:t>
            </a:r>
          </a:p>
          <a:p>
            <a:r>
              <a:rPr lang="zh-CN" altLang="en-US" sz="52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晚餐</a:t>
            </a:r>
            <a:r>
              <a:rPr lang="en-US" altLang="zh-CN" sz="52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/</a:t>
            </a:r>
            <a:r>
              <a:rPr lang="zh-CN" altLang="en-US" sz="52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饭</a:t>
            </a:r>
            <a:r>
              <a:rPr lang="zh-CN" altLang="en-US" sz="5200" dirty="0">
                <a:solidFill>
                  <a:srgbClr val="4E8F0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5200" dirty="0">
                <a:solidFill>
                  <a:srgbClr val="4E8F00"/>
                </a:solidFill>
                <a:latin typeface="Kaiti TC" charset="-120"/>
                <a:ea typeface="Kaiti TC" charset="-120"/>
                <a:cs typeface="Kaiti TC" charset="-120"/>
              </a:rPr>
              <a:t>  </a:t>
            </a:r>
            <a:r>
              <a:rPr lang="en-US" altLang="zh-CN" sz="3500" dirty="0">
                <a:ea typeface="SimSun" pitchFamily="2" charset="-122"/>
              </a:rPr>
              <a:t>dinner</a:t>
            </a:r>
            <a:endParaRPr lang="en-US" dirty="0"/>
          </a:p>
          <a:p>
            <a:pPr marL="0" lvl="0" indent="0" defTabSz="914400">
              <a:spcBef>
                <a:spcPct val="0"/>
              </a:spcBef>
              <a:buClrTx/>
              <a:buSzTx/>
              <a:buNone/>
              <a:defRPr/>
            </a:pPr>
            <a:r>
              <a:rPr lang="en-US" altLang="zh-CN" sz="5400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 </a:t>
            </a:r>
          </a:p>
          <a:p>
            <a:pPr marL="0" lvl="0" indent="0" defTabSz="914400">
              <a:spcBef>
                <a:spcPct val="0"/>
              </a:spcBef>
              <a:buClrTx/>
              <a:buSzTx/>
              <a:buNone/>
              <a:defRPr/>
            </a:pPr>
            <a:r>
              <a:rPr lang="en-US" altLang="zh-CN" sz="5400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 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餐</a:t>
            </a:r>
            <a:r>
              <a:rPr lang="en-US" altLang="zh-CN" sz="54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vs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饭 </a:t>
            </a:r>
            <a:endParaRPr lang="en-US" altLang="zh-CN" sz="54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0" indent="0" defTabSz="914400">
              <a:spcBef>
                <a:spcPct val="0"/>
              </a:spcBef>
              <a:buClrTx/>
              <a:buSzTx/>
              <a:buNone/>
              <a:defRPr/>
            </a:pPr>
            <a:endParaRPr lang="en-US" altLang="zh-CN" sz="5400" dirty="0">
              <a:solidFill>
                <a:srgbClr val="FF000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0" lvl="0" indent="0" defTabSz="914400">
              <a:spcBef>
                <a:spcPct val="0"/>
              </a:spcBef>
              <a:buClrTx/>
              <a:buSzTx/>
              <a:buNone/>
              <a:defRPr/>
            </a:pPr>
            <a:r>
              <a:rPr lang="en-US" altLang="zh-CN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你平常几点吃</a:t>
            </a:r>
            <a:r>
              <a:rPr lang="en-US" altLang="zh-CN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_____?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(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早饭</a:t>
            </a:r>
            <a:r>
              <a:rPr lang="en-US" altLang="zh-CN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/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午饭</a:t>
            </a:r>
            <a:r>
              <a:rPr lang="en-US" altLang="zh-CN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/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晚饭）</a:t>
            </a:r>
            <a:endParaRPr lang="en-US" altLang="zh-CN" sz="4800" dirty="0">
              <a:solidFill>
                <a:srgbClr val="4E8F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A: 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我平常七点吃</a:t>
            </a:r>
            <a:r>
              <a:rPr lang="en-US" altLang="zh-CN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_____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endParaRPr lang="en-US" sz="4800" dirty="0">
              <a:solidFill>
                <a:srgbClr val="4E8F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8792" y="1430838"/>
            <a:ext cx="6790814" cy="240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909" y="119524"/>
            <a:ext cx="886697" cy="8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477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7775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 eaLnBrk="1" hangingPunct="1"/>
            <a:r>
              <a:rPr lang="zh-CN" altLang="en-US" sz="6600" dirty="0">
                <a:latin typeface="KaiTi" charset="-122"/>
                <a:ea typeface="KaiTi" charset="-122"/>
                <a:cs typeface="KaiTi" charset="-122"/>
              </a:rPr>
              <a:t>午</a:t>
            </a:r>
            <a:r>
              <a:rPr lang="en-US" altLang="zh-CN" sz="66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4000" dirty="0" err="1">
                <a:latin typeface="+mn-lt"/>
              </a:rPr>
              <a:t>wǔ</a:t>
            </a:r>
            <a:r>
              <a:rPr lang="zh-CN" altLang="en-US" sz="4000" dirty="0">
                <a:latin typeface="+mn-lt"/>
              </a:rPr>
              <a:t>                 </a:t>
            </a:r>
            <a:r>
              <a:rPr lang="en-US" altLang="zh-CN" sz="4000" dirty="0">
                <a:latin typeface="+mn-lt"/>
              </a:rPr>
              <a:t>        (noon)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04" y="1911882"/>
            <a:ext cx="5683629" cy="25484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079" y="59960"/>
            <a:ext cx="749253" cy="74925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3505" y="1127771"/>
            <a:ext cx="5683629" cy="78411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上午</a:t>
            </a:r>
            <a:r>
              <a:rPr lang="en-US" altLang="zh-CN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	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中午    下午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04" y="4775200"/>
            <a:ext cx="5016500" cy="208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55" y="3310264"/>
            <a:ext cx="5683629" cy="315361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511455" y="2526153"/>
            <a:ext cx="4413133" cy="7841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日晷</a:t>
            </a:r>
            <a:r>
              <a:rPr lang="zh-CN" altLang="en-US" sz="5400" dirty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5400" dirty="0">
                <a:latin typeface="Kaiti TC" charset="-120"/>
                <a:ea typeface="Kaiti TC" charset="-120"/>
                <a:cs typeface="Kaiti TC" charset="-120"/>
              </a:rPr>
              <a:t>	sundial</a:t>
            </a:r>
            <a:endParaRPr lang="en-US" altLang="zh-CN" dirty="0">
              <a:ea typeface="SimSun" pitchFamily="2" charset="-122"/>
            </a:endParaRPr>
          </a:p>
          <a:p>
            <a:endParaRPr lang="en-US" altLang="zh-CN" dirty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9772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01"/>
            <a:ext cx="12192000" cy="1157617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中午</a:t>
            </a:r>
            <a:r>
              <a:rPr lang="zh-CN" altLang="en-US" sz="6000" dirty="0">
                <a:latin typeface="Kaiti TC" charset="-120"/>
                <a:ea typeface="Kaiti TC" charset="-120"/>
                <a:cs typeface="Kaiti TC" charset="-120"/>
              </a:rPr>
              <a:t>  </a:t>
            </a:r>
            <a:r>
              <a:rPr lang="en-US" altLang="zh-CN" sz="3600" dirty="0" err="1">
                <a:latin typeface="+mn-lt"/>
                <a:ea typeface="Kaiti TC" charset="-120"/>
                <a:cs typeface="Kaiti TC" charset="-120"/>
              </a:rPr>
              <a:t>zhōngwǔ</a:t>
            </a:r>
            <a:r>
              <a:rPr lang="zh-CN" altLang="en-US" sz="3600" dirty="0">
                <a:latin typeface="+mn-lt"/>
                <a:ea typeface="Kaiti TC" charset="-120"/>
                <a:cs typeface="Kaiti TC" charset="-120"/>
              </a:rPr>
              <a:t>            </a:t>
            </a:r>
            <a:r>
              <a:rPr lang="en-US" altLang="zh-CN" sz="3600" dirty="0">
                <a:latin typeface="+mn-lt"/>
                <a:ea typeface="Kaiti TC" charset="-120"/>
                <a:cs typeface="Kaiti TC" charset="-120"/>
              </a:rPr>
              <a:t>(</a:t>
            </a:r>
            <a:r>
              <a:rPr lang="en-US" altLang="zh-CN" sz="3600" dirty="0">
                <a:latin typeface="+mn-lt"/>
                <a:ea typeface="Calibri" charset="0"/>
                <a:cs typeface="Calibri" charset="0"/>
              </a:rPr>
              <a:t>noon)	              noun</a:t>
            </a:r>
            <a:endParaRPr lang="en-US" sz="3600" dirty="0"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460" y="2141556"/>
            <a:ext cx="8784420" cy="40122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sz="5400" dirty="0">
                <a:solidFill>
                  <a:srgbClr val="007935"/>
                </a:solidFill>
                <a:latin typeface="Kaiti TC" charset="-120"/>
                <a:ea typeface="Kaiti TC" charset="-120"/>
                <a:cs typeface="Kaiti TC" charset="-120"/>
              </a:rPr>
              <a:t>     </a:t>
            </a:r>
            <a:r>
              <a:rPr lang="en-US" sz="3900" dirty="0" err="1">
                <a:solidFill>
                  <a:srgbClr val="007935"/>
                </a:solidFill>
              </a:rPr>
              <a:t>Nǐ</a:t>
            </a:r>
            <a:r>
              <a:rPr lang="en-US" sz="3900" dirty="0">
                <a:solidFill>
                  <a:srgbClr val="007935"/>
                </a:solidFill>
              </a:rPr>
              <a:t> </a:t>
            </a:r>
            <a:r>
              <a:rPr lang="en-US" altLang="zh-CN" sz="3100" dirty="0" err="1">
                <a:solidFill>
                  <a:srgbClr val="007935"/>
                </a:solidFill>
              </a:rPr>
              <a:t>zhōngwǔ</a:t>
            </a:r>
            <a:r>
              <a:rPr lang="zh-CN" altLang="en-US" sz="3900" dirty="0">
                <a:solidFill>
                  <a:srgbClr val="007935"/>
                </a:solidFill>
              </a:rPr>
              <a:t> </a:t>
            </a:r>
            <a:r>
              <a:rPr lang="en-US" sz="3900" dirty="0" err="1">
                <a:solidFill>
                  <a:srgbClr val="007935"/>
                </a:solidFill>
              </a:rPr>
              <a:t>zài</a:t>
            </a:r>
            <a:r>
              <a:rPr lang="en-US" sz="3900" dirty="0">
                <a:solidFill>
                  <a:srgbClr val="007935"/>
                </a:solidFill>
              </a:rPr>
              <a:t> </a:t>
            </a:r>
            <a:r>
              <a:rPr lang="en-US" sz="3900" dirty="0" err="1">
                <a:solidFill>
                  <a:srgbClr val="007935"/>
                </a:solidFill>
              </a:rPr>
              <a:t>nǎ‘er</a:t>
            </a:r>
            <a:r>
              <a:rPr lang="zh-CN" altLang="en-US" sz="3900" dirty="0">
                <a:solidFill>
                  <a:srgbClr val="007935"/>
                </a:solidFill>
              </a:rPr>
              <a:t>  </a:t>
            </a:r>
            <a:r>
              <a:rPr lang="en-US" altLang="zh-CN" sz="3900" dirty="0" err="1">
                <a:solidFill>
                  <a:srgbClr val="007935"/>
                </a:solidFill>
              </a:rPr>
              <a:t>chīfàn</a:t>
            </a:r>
            <a:endParaRPr lang="en-US" altLang="zh-CN" sz="3900" dirty="0">
              <a:solidFill>
                <a:srgbClr val="007935"/>
              </a:solidFill>
              <a:ea typeface="Kaiti TC" charset="-120"/>
              <a:cs typeface="Kaiti TC" charset="-120"/>
            </a:endParaRPr>
          </a:p>
          <a:p>
            <a:pPr marL="0" indent="0">
              <a:buNone/>
            </a:pPr>
            <a:r>
              <a:rPr lang="en-US" altLang="zh-CN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中午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在哪儿吃饭</a:t>
            </a:r>
            <a:r>
              <a:rPr lang="zh-CN" altLang="en-US" sz="54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？</a:t>
            </a:r>
            <a:endParaRPr lang="en-US" altLang="zh-CN" sz="5400" dirty="0">
              <a:solidFill>
                <a:srgbClr val="4E8F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buNone/>
            </a:pPr>
            <a:r>
              <a:rPr lang="en-US" altLang="zh-CN" sz="5400" dirty="0">
                <a:solidFill>
                  <a:srgbClr val="4E8F00"/>
                </a:solidFill>
                <a:latin typeface="Kaiti TC" charset="-120"/>
                <a:ea typeface="Kaiti TC" charset="-120"/>
                <a:cs typeface="Kaiti TC" charset="-120"/>
              </a:rPr>
              <a:t>      </a:t>
            </a:r>
            <a:r>
              <a:rPr lang="en-US" altLang="zh-CN" sz="4100" dirty="0">
                <a:solidFill>
                  <a:srgbClr val="007935"/>
                </a:solidFill>
                <a:ea typeface="Kaiti TC" charset="-120"/>
                <a:cs typeface="Kaiti TC" charset="-120"/>
              </a:rPr>
              <a:t>Where do you have lunch (at noon)?</a:t>
            </a:r>
          </a:p>
          <a:p>
            <a:pPr marL="0" indent="0">
              <a:buNone/>
            </a:pPr>
            <a:endParaRPr lang="zh-CN" altLang="en-US" sz="4100" dirty="0">
              <a:solidFill>
                <a:srgbClr val="007935"/>
              </a:solidFill>
              <a:ea typeface="Kaiti TC" charset="-120"/>
              <a:cs typeface="Kaiti TC" charset="-120"/>
            </a:endParaRPr>
          </a:p>
          <a:p>
            <a:pPr marL="0" indent="0">
              <a:buNone/>
            </a:pPr>
            <a:r>
              <a:rPr lang="en-US" sz="3900" dirty="0">
                <a:solidFill>
                  <a:srgbClr val="007935"/>
                </a:solidFill>
              </a:rPr>
              <a:t>       </a:t>
            </a:r>
            <a:r>
              <a:rPr lang="en-US" sz="3800" dirty="0" err="1">
                <a:solidFill>
                  <a:srgbClr val="007935"/>
                </a:solidFill>
              </a:rPr>
              <a:t>Wǒ</a:t>
            </a:r>
            <a:r>
              <a:rPr lang="en-US" sz="3800" dirty="0">
                <a:solidFill>
                  <a:srgbClr val="007935"/>
                </a:solidFill>
              </a:rPr>
              <a:t> </a:t>
            </a:r>
            <a:r>
              <a:rPr lang="en-US" sz="3800" dirty="0" err="1">
                <a:solidFill>
                  <a:srgbClr val="007935"/>
                </a:solidFill>
              </a:rPr>
              <a:t>zài</a:t>
            </a:r>
            <a:r>
              <a:rPr lang="en-US" sz="3800" dirty="0">
                <a:solidFill>
                  <a:srgbClr val="007935"/>
                </a:solidFill>
              </a:rPr>
              <a:t> </a:t>
            </a:r>
            <a:r>
              <a:rPr lang="en-US" sz="3800" dirty="0" err="1">
                <a:solidFill>
                  <a:srgbClr val="007935"/>
                </a:solidFill>
              </a:rPr>
              <a:t>xuéxiào</a:t>
            </a:r>
            <a:r>
              <a:rPr lang="en-US" sz="3800" dirty="0">
                <a:solidFill>
                  <a:srgbClr val="007935"/>
                </a:solidFill>
              </a:rPr>
              <a:t> </a:t>
            </a:r>
            <a:r>
              <a:rPr lang="en-US" sz="3800" dirty="0" err="1">
                <a:solidFill>
                  <a:srgbClr val="007935"/>
                </a:solidFill>
              </a:rPr>
              <a:t>cāntīng</a:t>
            </a:r>
            <a:r>
              <a:rPr lang="en-US" sz="3800" dirty="0">
                <a:solidFill>
                  <a:srgbClr val="007935"/>
                </a:solidFill>
              </a:rPr>
              <a:t> </a:t>
            </a:r>
            <a:r>
              <a:rPr lang="en-US" sz="3800" dirty="0" err="1">
                <a:solidFill>
                  <a:srgbClr val="007935"/>
                </a:solidFill>
              </a:rPr>
              <a:t>chīfàn</a:t>
            </a:r>
            <a:endParaRPr lang="en-US" altLang="zh-CN" sz="3800" dirty="0">
              <a:solidFill>
                <a:srgbClr val="007935"/>
              </a:solidFill>
            </a:endParaRPr>
          </a:p>
          <a:p>
            <a:pPr marL="0" indent="0">
              <a:buNone/>
            </a:pPr>
            <a:r>
              <a:rPr lang="en-US" altLang="zh-CN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A: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我在学校餐厅吃饭</a:t>
            </a:r>
            <a:r>
              <a:rPr lang="zh-CN" altLang="en-US" sz="54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（吃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中饭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）</a:t>
            </a:r>
            <a:endParaRPr lang="en-US" altLang="zh-CN" sz="54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buNone/>
            </a:pPr>
            <a:r>
              <a:rPr lang="en-US" altLang="zh-CN" sz="4000" dirty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40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zh-CN" altLang="en-US" sz="40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0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have lunch at the School’s cafeteria.</a:t>
            </a:r>
          </a:p>
          <a:p>
            <a:pPr marL="0" indent="0">
              <a:buNone/>
            </a:pPr>
            <a:endParaRPr lang="zh-CN" altLang="en-US" sz="5800" dirty="0">
              <a:solidFill>
                <a:srgbClr val="4E8F0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eaLnBrk="1" hangingPunct="1"/>
            <a:endParaRPr lang="en-US" altLang="zh-CN" sz="2800" dirty="0">
              <a:ea typeface="SimSun" pitchFamily="2" charset="-122"/>
            </a:endParaRPr>
          </a:p>
          <a:p>
            <a:pPr eaLnBrk="1" hangingPunct="1"/>
            <a:endParaRPr lang="en-US" altLang="zh-CN" dirty="0">
              <a:ea typeface="SimSun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471" y="50249"/>
            <a:ext cx="1117069" cy="1117069"/>
          </a:xfrm>
          <a:prstGeom prst="rect">
            <a:avLst/>
          </a:prstGeom>
        </p:spPr>
      </p:pic>
      <p:pic>
        <p:nvPicPr>
          <p:cNvPr id="8" name="Picture 20" descr="Image result for student cafeteria">
            <a:extLst>
              <a:ext uri="{FF2B5EF4-FFF2-40B4-BE49-F238E27FC236}">
                <a16:creationId xmlns:a16="http://schemas.microsoft.com/office/drawing/2014/main" id="{C074C38C-7555-B04A-8796-3002ED10E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79" y="1630803"/>
            <a:ext cx="4187226" cy="278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1208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01"/>
            <a:ext cx="12192000" cy="918553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这儿</a:t>
            </a:r>
            <a:r>
              <a:rPr lang="zh-CN" altLang="en-US" sz="6000" dirty="0">
                <a:latin typeface="Kaiti TC" charset="-120"/>
                <a:ea typeface="Kaiti TC" charset="-120"/>
                <a:cs typeface="Kaiti TC" charset="-120"/>
              </a:rPr>
              <a:t>  </a:t>
            </a:r>
            <a:r>
              <a:rPr lang="en-US" altLang="zh-CN" sz="3600" dirty="0" err="1">
                <a:latin typeface="+mn-lt"/>
                <a:ea typeface="Kaiti TC" charset="-120"/>
                <a:cs typeface="Kaiti TC" charset="-120"/>
              </a:rPr>
              <a:t>zhèr</a:t>
            </a:r>
            <a:r>
              <a:rPr lang="zh-CN" altLang="en-US" sz="3600" dirty="0">
                <a:latin typeface="+mn-lt"/>
                <a:ea typeface="Kaiti TC" charset="-120"/>
                <a:cs typeface="Kaiti TC" charset="-120"/>
              </a:rPr>
              <a:t>            </a:t>
            </a:r>
            <a:r>
              <a:rPr lang="en-US" altLang="zh-CN" sz="3600" dirty="0">
                <a:latin typeface="+mn-lt"/>
                <a:ea typeface="Kaiti TC" charset="-120"/>
                <a:cs typeface="Kaiti TC" charset="-120"/>
              </a:rPr>
              <a:t>(</a:t>
            </a:r>
            <a:r>
              <a:rPr lang="en-US" altLang="zh-CN" sz="3600" dirty="0">
                <a:latin typeface="+mn-lt"/>
                <a:ea typeface="Calibri" charset="0"/>
                <a:cs typeface="Calibri" charset="0"/>
              </a:rPr>
              <a:t>here)			pronoun</a:t>
            </a:r>
            <a:endParaRPr lang="en-US" sz="3600" dirty="0"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33" y="1751271"/>
            <a:ext cx="6764603" cy="33948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sz="5400" dirty="0">
                <a:solidFill>
                  <a:srgbClr val="007935"/>
                </a:solidFill>
                <a:latin typeface="Kaiti TC" charset="-120"/>
                <a:ea typeface="Kaiti TC" charset="-120"/>
                <a:cs typeface="Kaiti TC" charset="-120"/>
              </a:rPr>
              <a:t>      </a:t>
            </a:r>
            <a:r>
              <a:rPr lang="en-US" sz="3900" dirty="0" err="1">
                <a:solidFill>
                  <a:srgbClr val="007935"/>
                </a:solidFill>
              </a:rPr>
              <a:t>Nǐ</a:t>
            </a:r>
            <a:r>
              <a:rPr lang="en-US" sz="3900" dirty="0">
                <a:solidFill>
                  <a:srgbClr val="007935"/>
                </a:solidFill>
              </a:rPr>
              <a:t> </a:t>
            </a:r>
            <a:r>
              <a:rPr lang="en-US" sz="3900" dirty="0" err="1">
                <a:solidFill>
                  <a:srgbClr val="007935"/>
                </a:solidFill>
              </a:rPr>
              <a:t>zài</a:t>
            </a:r>
            <a:r>
              <a:rPr lang="en-US" sz="3900" dirty="0">
                <a:solidFill>
                  <a:srgbClr val="007935"/>
                </a:solidFill>
              </a:rPr>
              <a:t> </a:t>
            </a:r>
            <a:r>
              <a:rPr lang="en-US" sz="3900" dirty="0" err="1">
                <a:solidFill>
                  <a:srgbClr val="007935"/>
                </a:solidFill>
              </a:rPr>
              <a:t>nǎ'er</a:t>
            </a:r>
            <a:endParaRPr lang="en-US" altLang="zh-CN" sz="3900" dirty="0">
              <a:solidFill>
                <a:srgbClr val="007935"/>
              </a:solidFill>
              <a:ea typeface="Kaiti TC" charset="-120"/>
              <a:cs typeface="Kaiti TC" charset="-120"/>
            </a:endParaRPr>
          </a:p>
          <a:p>
            <a:pPr marL="0" indent="0">
              <a:buNone/>
            </a:pPr>
            <a:r>
              <a:rPr lang="en-US" altLang="zh-CN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你在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哪儿</a:t>
            </a:r>
            <a:r>
              <a:rPr lang="zh-CN" altLang="en-US" sz="54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？</a:t>
            </a:r>
            <a:endParaRPr lang="en-US" altLang="zh-CN" sz="5400" dirty="0">
              <a:solidFill>
                <a:srgbClr val="4E8F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buNone/>
            </a:pPr>
            <a:r>
              <a:rPr lang="en-US" altLang="zh-CN" sz="5400" dirty="0">
                <a:solidFill>
                  <a:srgbClr val="4E8F00"/>
                </a:solidFill>
                <a:latin typeface="Kaiti TC" charset="-120"/>
                <a:ea typeface="Kaiti TC" charset="-120"/>
                <a:cs typeface="Kaiti TC" charset="-120"/>
              </a:rPr>
              <a:t>      </a:t>
            </a:r>
            <a:r>
              <a:rPr lang="en-US" altLang="zh-CN" sz="4100" dirty="0">
                <a:solidFill>
                  <a:srgbClr val="007935"/>
                </a:solidFill>
                <a:ea typeface="Kaiti TC" charset="-120"/>
                <a:cs typeface="Kaiti TC" charset="-120"/>
              </a:rPr>
              <a:t>Where are you?</a:t>
            </a:r>
            <a:endParaRPr lang="zh-CN" altLang="en-US" sz="4100" dirty="0">
              <a:solidFill>
                <a:srgbClr val="007935"/>
              </a:solidFill>
              <a:ea typeface="Kaiti TC" charset="-120"/>
              <a:cs typeface="Kaiti TC" charset="-120"/>
            </a:endParaRPr>
          </a:p>
          <a:p>
            <a:pPr marL="0" indent="0">
              <a:buNone/>
            </a:pPr>
            <a:endParaRPr lang="en-US" altLang="zh-CN" sz="5400" dirty="0">
              <a:solidFill>
                <a:srgbClr val="4E8F0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0" indent="0">
              <a:buNone/>
            </a:pPr>
            <a:r>
              <a:rPr lang="en-US" altLang="zh-CN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A: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我在我朋友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这儿</a:t>
            </a:r>
            <a:r>
              <a:rPr lang="zh-CN" altLang="en-US" sz="54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endParaRPr lang="en-US" altLang="zh-CN" sz="5400" dirty="0">
              <a:solidFill>
                <a:srgbClr val="4E8F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buNone/>
            </a:pPr>
            <a:r>
              <a:rPr lang="en-US" altLang="zh-CN" sz="4000" dirty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40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I am here at my friend’s place.</a:t>
            </a:r>
          </a:p>
          <a:p>
            <a:pPr marL="0" indent="0">
              <a:buNone/>
            </a:pPr>
            <a:endParaRPr lang="zh-CN" altLang="en-US" sz="5800" dirty="0">
              <a:solidFill>
                <a:srgbClr val="4E8F0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eaLnBrk="1" hangingPunct="1"/>
            <a:endParaRPr lang="en-US" altLang="zh-CN" sz="2800" dirty="0">
              <a:ea typeface="SimSun" pitchFamily="2" charset="-122"/>
            </a:endParaRPr>
          </a:p>
          <a:p>
            <a:pPr eaLnBrk="1" hangingPunct="1"/>
            <a:endParaRPr lang="en-US" altLang="zh-CN" dirty="0">
              <a:ea typeface="SimSun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617" y="50249"/>
            <a:ext cx="831923" cy="8319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08" y="3137248"/>
            <a:ext cx="3380509" cy="33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773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97" y="1904926"/>
            <a:ext cx="9753353" cy="34079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007935"/>
                </a:solidFill>
              </a:rPr>
              <a:t>         </a:t>
            </a:r>
            <a:r>
              <a:rPr lang="en-US" sz="3800" dirty="0" err="1">
                <a:solidFill>
                  <a:srgbClr val="007935"/>
                </a:solidFill>
              </a:rPr>
              <a:t>Wǒ</a:t>
            </a:r>
            <a:r>
              <a:rPr lang="en-US" sz="3800" dirty="0">
                <a:solidFill>
                  <a:srgbClr val="007935"/>
                </a:solidFill>
              </a:rPr>
              <a:t> de </a:t>
            </a:r>
            <a:r>
              <a:rPr lang="en-US" sz="3800" dirty="0" err="1">
                <a:solidFill>
                  <a:srgbClr val="007935"/>
                </a:solidFill>
              </a:rPr>
              <a:t>shū</a:t>
            </a:r>
            <a:r>
              <a:rPr lang="en-US" sz="3800" dirty="0">
                <a:solidFill>
                  <a:srgbClr val="007935"/>
                </a:solidFill>
              </a:rPr>
              <a:t> </a:t>
            </a:r>
            <a:r>
              <a:rPr lang="en-US" sz="3800" dirty="0" err="1">
                <a:solidFill>
                  <a:srgbClr val="007935"/>
                </a:solidFill>
              </a:rPr>
              <a:t>zài</a:t>
            </a:r>
            <a:r>
              <a:rPr lang="en-US" sz="3800" dirty="0">
                <a:solidFill>
                  <a:srgbClr val="007935"/>
                </a:solidFill>
              </a:rPr>
              <a:t> </a:t>
            </a:r>
            <a:r>
              <a:rPr lang="en-US" sz="3800" dirty="0" err="1">
                <a:solidFill>
                  <a:srgbClr val="007935"/>
                </a:solidFill>
              </a:rPr>
              <a:t>nǎ</a:t>
            </a:r>
            <a:r>
              <a:rPr lang="en-US" sz="3800" dirty="0">
                <a:solidFill>
                  <a:srgbClr val="007935"/>
                </a:solidFill>
              </a:rPr>
              <a:t>   </a:t>
            </a:r>
            <a:r>
              <a:rPr lang="en-US" sz="3800" dirty="0" err="1">
                <a:solidFill>
                  <a:srgbClr val="007935"/>
                </a:solidFill>
              </a:rPr>
              <a:t>er</a:t>
            </a:r>
            <a:endParaRPr lang="en-US" altLang="zh-CN" sz="3800" dirty="0">
              <a:solidFill>
                <a:srgbClr val="007935"/>
              </a:solidFill>
              <a:ea typeface="Kaiti TC" charset="-120"/>
              <a:cs typeface="Kaiti TC" charset="-120"/>
            </a:endParaRPr>
          </a:p>
          <a:p>
            <a:pPr marL="0" indent="0">
              <a:buNone/>
            </a:pPr>
            <a:r>
              <a:rPr lang="en-US" altLang="zh-CN" sz="5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</a:t>
            </a:r>
            <a:r>
              <a:rPr lang="zh-CN" altLang="en-US" sz="5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我的书在哪儿？</a:t>
            </a:r>
            <a:r>
              <a:rPr lang="en-US" altLang="zh-CN" sz="5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800" dirty="0">
                <a:solidFill>
                  <a:srgbClr val="007935"/>
                </a:solidFill>
              </a:rPr>
              <a:t>Where is my book?</a:t>
            </a:r>
          </a:p>
          <a:p>
            <a:pPr marL="0" indent="0">
              <a:buNone/>
            </a:pPr>
            <a:r>
              <a:rPr lang="en-US" sz="3800" dirty="0">
                <a:solidFill>
                  <a:srgbClr val="007935"/>
                </a:solidFill>
              </a:rPr>
              <a:t>            </a:t>
            </a:r>
          </a:p>
          <a:p>
            <a:pPr marL="0" indent="0">
              <a:buNone/>
            </a:pPr>
            <a:r>
              <a:rPr lang="en-US" sz="3800" dirty="0">
                <a:solidFill>
                  <a:srgbClr val="007935"/>
                </a:solidFill>
              </a:rPr>
              <a:t>          </a:t>
            </a:r>
            <a:r>
              <a:rPr lang="en-US" sz="3800" dirty="0" err="1">
                <a:solidFill>
                  <a:srgbClr val="007935"/>
                </a:solidFill>
              </a:rPr>
              <a:t>Nǐ</a:t>
            </a:r>
            <a:r>
              <a:rPr lang="en-US" sz="3800" dirty="0">
                <a:solidFill>
                  <a:srgbClr val="007935"/>
                </a:solidFill>
              </a:rPr>
              <a:t> de </a:t>
            </a:r>
            <a:r>
              <a:rPr lang="en-US" sz="3800" dirty="0" err="1">
                <a:solidFill>
                  <a:srgbClr val="007935"/>
                </a:solidFill>
              </a:rPr>
              <a:t>shū</a:t>
            </a:r>
            <a:r>
              <a:rPr lang="en-US" sz="3800" dirty="0">
                <a:solidFill>
                  <a:srgbClr val="007935"/>
                </a:solidFill>
              </a:rPr>
              <a:t> </a:t>
            </a:r>
            <a:r>
              <a:rPr lang="en-US" sz="3800" dirty="0" err="1">
                <a:solidFill>
                  <a:srgbClr val="007935"/>
                </a:solidFill>
              </a:rPr>
              <a:t>zài</a:t>
            </a:r>
            <a:r>
              <a:rPr lang="en-US" sz="3800" dirty="0">
                <a:solidFill>
                  <a:srgbClr val="007935"/>
                </a:solidFill>
              </a:rPr>
              <a:t>  </a:t>
            </a:r>
            <a:r>
              <a:rPr lang="en-US" sz="3800" dirty="0" err="1">
                <a:solidFill>
                  <a:srgbClr val="007935"/>
                </a:solidFill>
              </a:rPr>
              <a:t>nà</a:t>
            </a:r>
            <a:r>
              <a:rPr lang="en-US" sz="3800" dirty="0">
                <a:solidFill>
                  <a:srgbClr val="007935"/>
                </a:solidFill>
              </a:rPr>
              <a:t>   </a:t>
            </a:r>
            <a:r>
              <a:rPr lang="en-US" sz="3800" dirty="0" err="1">
                <a:solidFill>
                  <a:srgbClr val="007935"/>
                </a:solidFill>
              </a:rPr>
              <a:t>er</a:t>
            </a:r>
            <a:endParaRPr lang="en-US" altLang="zh-CN" sz="3800" dirty="0">
              <a:solidFill>
                <a:srgbClr val="007935"/>
              </a:solidFill>
            </a:endParaRPr>
          </a:p>
          <a:p>
            <a:pPr marL="0" indent="0">
              <a:buNone/>
            </a:pPr>
            <a:r>
              <a:rPr lang="en-US" altLang="zh-CN" sz="5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A:</a:t>
            </a:r>
            <a:r>
              <a:rPr lang="zh-CN" altLang="en-US" sz="5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你的书在</a:t>
            </a:r>
            <a:r>
              <a:rPr lang="zh-CN" altLang="en-US" sz="5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那儿</a:t>
            </a:r>
            <a:r>
              <a:rPr lang="zh-CN" altLang="en-US" sz="5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r>
              <a:rPr lang="en-US" altLang="zh-CN" sz="5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800" dirty="0">
                <a:solidFill>
                  <a:srgbClr val="007935"/>
                </a:solidFill>
              </a:rPr>
              <a:t>Your book is there.</a:t>
            </a:r>
          </a:p>
          <a:p>
            <a:pPr marL="0" indent="0">
              <a:buNone/>
            </a:pPr>
            <a:endParaRPr lang="en-US" altLang="zh-CN" sz="2000" dirty="0">
              <a:solidFill>
                <a:srgbClr val="4E8F0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0" indent="0">
              <a:buNone/>
            </a:pPr>
            <a:endParaRPr lang="en-US" altLang="zh-CN" sz="2800" dirty="0">
              <a:ea typeface="SimSun" pitchFamily="2" charset="-122"/>
            </a:endParaRPr>
          </a:p>
          <a:p>
            <a:pPr eaLnBrk="1" hangingPunct="1"/>
            <a:endParaRPr lang="en-US" altLang="zh-CN" sz="2800" dirty="0">
              <a:ea typeface="SimSun" pitchFamily="2" charset="-122"/>
            </a:endParaRPr>
          </a:p>
          <a:p>
            <a:pPr eaLnBrk="1" hangingPunct="1"/>
            <a:endParaRPr lang="en-US" altLang="zh-CN" dirty="0">
              <a:ea typeface="SimSun" pitchFamily="2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3556"/>
            <a:ext cx="12192000" cy="982283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那儿 </a:t>
            </a:r>
            <a:r>
              <a:rPr lang="zh-CN" altLang="en-US" sz="6000" dirty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3600" dirty="0" err="1">
                <a:latin typeface="+mn-lt"/>
                <a:ea typeface="Kaiti TC" charset="-120"/>
                <a:cs typeface="Kaiti TC" charset="-120"/>
              </a:rPr>
              <a:t>nàr</a:t>
            </a:r>
            <a:r>
              <a:rPr lang="zh-CN" altLang="en-US" sz="3600" dirty="0">
                <a:latin typeface="+mn-lt"/>
                <a:ea typeface="Kaiti TC" charset="-120"/>
                <a:cs typeface="Kaiti TC" charset="-120"/>
              </a:rPr>
              <a:t>            </a:t>
            </a:r>
            <a:r>
              <a:rPr lang="en-US" altLang="zh-CN" sz="3600" dirty="0">
                <a:latin typeface="+mn-lt"/>
                <a:ea typeface="Kaiti TC" charset="-120"/>
                <a:cs typeface="Kaiti TC" charset="-120"/>
              </a:rPr>
              <a:t>(t</a:t>
            </a:r>
            <a:r>
              <a:rPr lang="en-US" altLang="zh-CN" sz="3600" dirty="0">
                <a:latin typeface="+mn-lt"/>
                <a:ea typeface="Calibri" charset="0"/>
                <a:cs typeface="Calibri" charset="0"/>
              </a:rPr>
              <a:t>here)			pronoun</a:t>
            </a:r>
            <a:endParaRPr lang="en-US" sz="3600" dirty="0">
              <a:latin typeface="+mn-lt"/>
              <a:ea typeface="Calibri" charset="0"/>
              <a:cs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617" y="50249"/>
            <a:ext cx="831923" cy="8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608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556"/>
            <a:ext cx="12192000" cy="1002309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那儿</a:t>
            </a:r>
            <a:r>
              <a:rPr lang="zh-CN" altLang="en-US" sz="6000" dirty="0">
                <a:latin typeface="Kaiti TC" charset="-120"/>
                <a:ea typeface="Kaiti TC" charset="-120"/>
                <a:cs typeface="Kaiti TC" charset="-120"/>
              </a:rPr>
              <a:t>  </a:t>
            </a:r>
            <a:r>
              <a:rPr lang="en-US" altLang="zh-CN" dirty="0" err="1"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nàr</a:t>
            </a:r>
            <a:r>
              <a:rPr lang="zh-CN" altLang="en-US" dirty="0"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                        </a:t>
            </a:r>
            <a:r>
              <a:rPr lang="en-US" altLang="zh-CN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there</a:t>
            </a:r>
            <a:endParaRPr lang="en-US" dirty="0"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7" y="1581151"/>
            <a:ext cx="11790620" cy="552132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你到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那儿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的时候</a:t>
            </a:r>
            <a:r>
              <a:rPr lang="en-US" altLang="zh-CN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,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请打电话给我。</a:t>
            </a:r>
            <a:endParaRPr lang="en-US" altLang="zh-CN" sz="4800" dirty="0">
              <a:solidFill>
                <a:srgbClr val="4E8F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4E8F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  </a:t>
            </a:r>
            <a:r>
              <a:rPr lang="en-US" sz="3200" dirty="0" err="1">
                <a:solidFill>
                  <a:srgbClr val="4E8F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Nǐ</a:t>
            </a:r>
            <a:r>
              <a:rPr lang="en-US" sz="3200" dirty="0">
                <a:solidFill>
                  <a:srgbClr val="4E8F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E8F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dào</a:t>
            </a:r>
            <a:r>
              <a:rPr lang="en-US" sz="3200" dirty="0">
                <a:solidFill>
                  <a:srgbClr val="4E8F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E8F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nà'er</a:t>
            </a:r>
            <a:r>
              <a:rPr lang="en-US" sz="3200" dirty="0">
                <a:solidFill>
                  <a:srgbClr val="4E8F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 de </a:t>
            </a:r>
            <a:r>
              <a:rPr lang="en-US" sz="3200" dirty="0" err="1">
                <a:solidFill>
                  <a:srgbClr val="4E8F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shíhòu</a:t>
            </a:r>
            <a:r>
              <a:rPr lang="en-US" sz="3200" dirty="0">
                <a:solidFill>
                  <a:srgbClr val="4E8F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,      </a:t>
            </a:r>
            <a:r>
              <a:rPr lang="en-US" sz="3200" dirty="0" err="1">
                <a:solidFill>
                  <a:srgbClr val="4E8F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qǐng</a:t>
            </a:r>
            <a:r>
              <a:rPr lang="en-US" sz="3200" dirty="0">
                <a:solidFill>
                  <a:srgbClr val="4E8F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E8F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dǎ</a:t>
            </a:r>
            <a:r>
              <a:rPr lang="en-US" sz="3200" dirty="0">
                <a:solidFill>
                  <a:srgbClr val="4E8F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E8F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diànhuà</a:t>
            </a:r>
            <a:r>
              <a:rPr lang="en-US" sz="3200" dirty="0">
                <a:solidFill>
                  <a:srgbClr val="4E8F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E8F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gěi</a:t>
            </a:r>
            <a:r>
              <a:rPr lang="en-US" sz="3200" dirty="0">
                <a:solidFill>
                  <a:srgbClr val="4E8F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E8F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wǒ</a:t>
            </a:r>
            <a:endParaRPr lang="en-US" altLang="zh-CN" sz="3200" dirty="0">
              <a:solidFill>
                <a:srgbClr val="4E8F00"/>
              </a:solidFill>
              <a:latin typeface="Calibri" panose="020F0502020204030204" pitchFamily="34" charset="0"/>
              <a:ea typeface="Kaiti TC" charset="-12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dirty="0">
                <a:solidFill>
                  <a:srgbClr val="4E8F0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3200" dirty="0">
                <a:solidFill>
                  <a:srgbClr val="4E8F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Please give me a call when you arrive there.</a:t>
            </a:r>
          </a:p>
          <a:p>
            <a:pPr marL="0" indent="0">
              <a:buNone/>
            </a:pPr>
            <a:endParaRPr lang="en-US" altLang="zh-CN" sz="2800" dirty="0">
              <a:ea typeface="SimSun" pitchFamily="2" charset="-122"/>
            </a:endParaRPr>
          </a:p>
          <a:p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那儿</a:t>
            </a:r>
            <a:r>
              <a:rPr lang="zh-CN" altLang="en-US" sz="4800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nàr</a:t>
            </a:r>
            <a:r>
              <a:rPr lang="zh-CN" altLang="en-US" sz="3600" dirty="0">
                <a:solidFill>
                  <a:srgbClr val="FF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(there)</a:t>
            </a:r>
            <a:r>
              <a:rPr lang="zh-CN" altLang="en-US" sz="3600" dirty="0">
                <a:solidFill>
                  <a:srgbClr val="FF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4E8F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v.s</a:t>
            </a:r>
            <a:r>
              <a:rPr lang="en-US" altLang="zh-CN" sz="3600" dirty="0">
                <a:solidFill>
                  <a:srgbClr val="4E8F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.</a:t>
            </a:r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 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哪儿</a:t>
            </a:r>
            <a:r>
              <a:rPr lang="en-US" altLang="zh-CN" sz="4800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nǎr</a:t>
            </a:r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 (where)</a:t>
            </a:r>
          </a:p>
          <a:p>
            <a:pPr marL="0" indent="0">
              <a:buNone/>
            </a:pPr>
            <a:r>
              <a:rPr lang="zh-CN" altLang="en-US" sz="5800" dirty="0">
                <a:solidFill>
                  <a:srgbClr val="4E8F00"/>
                </a:solidFill>
                <a:latin typeface="Kaiti TC" charset="-120"/>
                <a:ea typeface="Kaiti TC" charset="-120"/>
                <a:cs typeface="Kaiti TC" charset="-120"/>
              </a:rPr>
              <a:t>  </a:t>
            </a:r>
            <a:r>
              <a:rPr lang="en-US" altLang="zh-CN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我的书在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哪儿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？</a:t>
            </a:r>
            <a:endParaRPr lang="en-US" altLang="zh-CN" sz="4800" dirty="0">
              <a:solidFill>
                <a:srgbClr val="4E8F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 </a:t>
            </a:r>
            <a:r>
              <a:rPr lang="en-US" altLang="zh-CN" sz="4800" dirty="0" smtClean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</a:t>
            </a:r>
            <a:r>
              <a:rPr lang="en-US" altLang="zh-CN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: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你的书在</a:t>
            </a:r>
            <a:r>
              <a:rPr lang="zh-CN" altLang="en-US" sz="4800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那儿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endParaRPr lang="en-US" altLang="zh-CN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/>
            <a:endParaRPr lang="en-US" altLang="zh-CN" sz="2800" dirty="0">
              <a:ea typeface="SimSun" pitchFamily="2" charset="-122"/>
            </a:endParaRPr>
          </a:p>
          <a:p>
            <a:pPr eaLnBrk="1" hangingPunct="1"/>
            <a:endParaRPr lang="en-US" altLang="zh-CN" dirty="0">
              <a:ea typeface="SimSun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652D6-D585-E04E-A517-07485DBF9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617" y="193942"/>
            <a:ext cx="831923" cy="8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-1" y="29191"/>
            <a:ext cx="12115801" cy="10315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Dì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xué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xiào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shēng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huó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第八课：学校生活</a:t>
            </a:r>
            <a:r>
              <a:rPr lang="en-US" altLang="zh-CN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sz="3000" kern="0" dirty="0">
                <a:solidFill>
                  <a:prstClr val="black"/>
                </a:solidFill>
                <a:latin typeface="Calibri" pitchFamily="34" charset="0"/>
              </a:rPr>
              <a:t>Lesson Eight: School Life</a:t>
            </a:r>
            <a:endParaRPr lang="zh-CN" altLang="en-US" sz="3000" dirty="0">
              <a:latin typeface="DFKai-SB" charset="0"/>
              <a:ea typeface="DFKai-SB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969" y="112432"/>
            <a:ext cx="933216" cy="933216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23223" y="1116935"/>
            <a:ext cx="10983689" cy="5726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200" u="sng" dirty="0">
                <a:solidFill>
                  <a:schemeClr val="tx1"/>
                </a:solidFill>
              </a:rPr>
              <a:t>Forms &amp; Accuracy: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en-US" sz="3200" dirty="0">
                <a:solidFill>
                  <a:srgbClr val="009051"/>
                </a:solidFill>
              </a:rPr>
              <a:t>1. The Position of Time-When Expressions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2. The Adverb </a:t>
            </a:r>
            <a:r>
              <a:rPr lang="en-US" sz="3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就</a:t>
            </a:r>
            <a:r>
              <a:rPr lang="en-US" sz="3200" dirty="0">
                <a:solidFill>
                  <a:srgbClr val="009051"/>
                </a:solidFill>
              </a:rPr>
              <a:t> (</a:t>
            </a:r>
            <a:r>
              <a:rPr lang="en-US" sz="3200" dirty="0" err="1">
                <a:solidFill>
                  <a:srgbClr val="009051"/>
                </a:solidFill>
              </a:rPr>
              <a:t>jiù</a:t>
            </a:r>
            <a:r>
              <a:rPr lang="en-US" sz="3200" dirty="0">
                <a:solidFill>
                  <a:srgbClr val="009051"/>
                </a:solidFill>
              </a:rPr>
              <a:t>) (II)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3. </a:t>
            </a:r>
            <a:r>
              <a:rPr lang="en-US" sz="3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一边…一边… </a:t>
            </a:r>
            <a:r>
              <a:rPr lang="en-US" sz="3200" dirty="0">
                <a:solidFill>
                  <a:srgbClr val="009051"/>
                </a:solidFill>
              </a:rPr>
              <a:t>(</a:t>
            </a:r>
            <a:r>
              <a:rPr lang="en-US" sz="3200" dirty="0" err="1">
                <a:solidFill>
                  <a:srgbClr val="009051"/>
                </a:solidFill>
              </a:rPr>
              <a:t>yìbiān</a:t>
            </a:r>
            <a:r>
              <a:rPr lang="en-US" sz="3200" dirty="0">
                <a:solidFill>
                  <a:srgbClr val="009051"/>
                </a:solidFill>
              </a:rPr>
              <a:t>...</a:t>
            </a:r>
            <a:r>
              <a:rPr lang="en-US" sz="3200" dirty="0" err="1">
                <a:solidFill>
                  <a:srgbClr val="009051"/>
                </a:solidFill>
              </a:rPr>
              <a:t>yìbiān</a:t>
            </a:r>
            <a:r>
              <a:rPr lang="en-US" sz="3200" dirty="0">
                <a:solidFill>
                  <a:srgbClr val="009051"/>
                </a:solidFill>
              </a:rPr>
              <a:t>...)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4. Series of Verbs/Verb Phrases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5. The Particle </a:t>
            </a:r>
            <a:r>
              <a:rPr lang="en-US" sz="3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en-US" sz="3200" dirty="0">
                <a:solidFill>
                  <a:srgbClr val="009051"/>
                </a:solidFill>
              </a:rPr>
              <a:t> (le) (II)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6. The Particle </a:t>
            </a:r>
            <a:r>
              <a:rPr lang="en-US" sz="3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en-US" sz="3200" dirty="0">
                <a:solidFill>
                  <a:srgbClr val="009051"/>
                </a:solidFill>
              </a:rPr>
              <a:t> (de) (III)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7. The Adverb </a:t>
            </a:r>
            <a:r>
              <a:rPr lang="en-US" sz="3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正在</a:t>
            </a:r>
            <a:r>
              <a:rPr lang="en-US" sz="3200" dirty="0">
                <a:solidFill>
                  <a:srgbClr val="009051"/>
                </a:solidFill>
              </a:rPr>
              <a:t> (</a:t>
            </a:r>
            <a:r>
              <a:rPr lang="en-US" sz="3200" dirty="0" err="1">
                <a:solidFill>
                  <a:srgbClr val="009051"/>
                </a:solidFill>
              </a:rPr>
              <a:t>zhèngzài</a:t>
            </a:r>
            <a:r>
              <a:rPr lang="en-US" sz="3200" dirty="0">
                <a:solidFill>
                  <a:srgbClr val="009051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8. </a:t>
            </a:r>
            <a:r>
              <a:rPr lang="en-US" sz="3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除了…以外, 还…</a:t>
            </a:r>
            <a:r>
              <a:rPr lang="en-US" sz="3200" dirty="0">
                <a:solidFill>
                  <a:srgbClr val="009051"/>
                </a:solidFill>
              </a:rPr>
              <a:t>(</a:t>
            </a:r>
            <a:r>
              <a:rPr lang="en-US" sz="3200" dirty="0" err="1">
                <a:solidFill>
                  <a:srgbClr val="009051"/>
                </a:solidFill>
              </a:rPr>
              <a:t>chúle</a:t>
            </a:r>
            <a:r>
              <a:rPr lang="en-US" sz="3200" dirty="0">
                <a:solidFill>
                  <a:srgbClr val="009051"/>
                </a:solidFill>
              </a:rPr>
              <a:t>...</a:t>
            </a:r>
            <a:r>
              <a:rPr lang="en-US" sz="3200" dirty="0" err="1">
                <a:solidFill>
                  <a:srgbClr val="009051"/>
                </a:solidFill>
              </a:rPr>
              <a:t>yǐwài</a:t>
            </a:r>
            <a:r>
              <a:rPr lang="en-US" sz="3200" dirty="0">
                <a:solidFill>
                  <a:srgbClr val="009051"/>
                </a:solidFill>
              </a:rPr>
              <a:t>, </a:t>
            </a:r>
            <a:r>
              <a:rPr lang="en-US" sz="3200" dirty="0" err="1">
                <a:solidFill>
                  <a:srgbClr val="009051"/>
                </a:solidFill>
              </a:rPr>
              <a:t>hái</a:t>
            </a:r>
            <a:r>
              <a:rPr lang="en-US" sz="3200" dirty="0">
                <a:solidFill>
                  <a:srgbClr val="009051"/>
                </a:solidFill>
              </a:rPr>
              <a:t>…)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9. </a:t>
            </a:r>
            <a:r>
              <a:rPr lang="en-US" sz="3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能</a:t>
            </a:r>
            <a:r>
              <a:rPr lang="en-US" sz="3200" dirty="0">
                <a:solidFill>
                  <a:srgbClr val="009051"/>
                </a:solidFill>
              </a:rPr>
              <a:t> (</a:t>
            </a:r>
            <a:r>
              <a:rPr lang="en-US" sz="3200" dirty="0" err="1">
                <a:solidFill>
                  <a:srgbClr val="009051"/>
                </a:solidFill>
              </a:rPr>
              <a:t>néng</a:t>
            </a:r>
            <a:r>
              <a:rPr lang="en-US" sz="3200" dirty="0">
                <a:solidFill>
                  <a:srgbClr val="009051"/>
                </a:solidFill>
              </a:rPr>
              <a:t>) and </a:t>
            </a:r>
            <a:r>
              <a:rPr lang="en-US" sz="3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会</a:t>
            </a:r>
            <a:r>
              <a:rPr lang="en-US" sz="3200" dirty="0">
                <a:solidFill>
                  <a:srgbClr val="009051"/>
                </a:solidFill>
              </a:rPr>
              <a:t> (</a:t>
            </a:r>
            <a:r>
              <a:rPr lang="en-US" sz="3200" dirty="0" err="1">
                <a:solidFill>
                  <a:srgbClr val="009051"/>
                </a:solidFill>
              </a:rPr>
              <a:t>huì</a:t>
            </a:r>
            <a:r>
              <a:rPr lang="en-US" sz="3200" dirty="0">
                <a:solidFill>
                  <a:srgbClr val="009051"/>
                </a:solidFill>
              </a:rPr>
              <a:t>) (I) Compared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10. The Adverb </a:t>
            </a:r>
            <a:r>
              <a:rPr lang="en-US" sz="3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就</a:t>
            </a:r>
            <a:r>
              <a:rPr lang="en-US" sz="3200" dirty="0">
                <a:solidFill>
                  <a:srgbClr val="009051"/>
                </a:solidFill>
              </a:rPr>
              <a:t> (</a:t>
            </a:r>
            <a:r>
              <a:rPr lang="en-US" sz="3200" dirty="0" err="1">
                <a:solidFill>
                  <a:srgbClr val="009051"/>
                </a:solidFill>
              </a:rPr>
              <a:t>jiù</a:t>
            </a:r>
            <a:r>
              <a:rPr lang="en-US" sz="3200" dirty="0">
                <a:solidFill>
                  <a:srgbClr val="009051"/>
                </a:solidFill>
              </a:rPr>
              <a:t>) (III)</a:t>
            </a:r>
          </a:p>
        </p:txBody>
      </p:sp>
    </p:spTree>
    <p:extLst>
      <p:ext uri="{BB962C8B-B14F-4D97-AF65-F5344CB8AC3E}">
        <p14:creationId xmlns:p14="http://schemas.microsoft.com/office/powerpoint/2010/main" val="40149832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240463" y="1196975"/>
            <a:ext cx="1655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zh-CN" sz="3200">
                <a:latin typeface="Tahoma" pitchFamily="34" charset="0"/>
              </a:rPr>
              <a:t> </a:t>
            </a:r>
            <a:r>
              <a:rPr lang="en-US" altLang="zh-TW" sz="3200">
                <a:latin typeface="Tahoma" pitchFamily="34" charset="0"/>
              </a:rPr>
              <a:t> </a:t>
            </a:r>
            <a:endParaRPr kumimoji="1" lang="en-US" altLang="zh-CN" sz="3200">
              <a:latin typeface="Tahoma" pitchFamily="34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" y="1118043"/>
            <a:ext cx="11358451" cy="562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Nǐ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zǎoshang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jǐ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diǎn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qǐchuáng</a:t>
            </a:r>
            <a:endParaRPr lang="en-US" altLang="zh-TW" sz="3200" dirty="0">
              <a:solidFill>
                <a:schemeClr val="accent6">
                  <a:lumMod val="75000"/>
                </a:schemeClr>
              </a:solidFill>
              <a:ea typeface="KaiTi" charset="-122"/>
              <a:cs typeface="KaiTi" charset="-122"/>
            </a:endParaRPr>
          </a:p>
          <a:p>
            <a:pPr eaLnBrk="1" hangingPunct="1"/>
            <a:r>
              <a:rPr lang="en-US" altLang="zh-TW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Q1:</a:t>
            </a:r>
            <a:r>
              <a:rPr lang="zh-TW" altLang="en-US" sz="5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你</a:t>
            </a:r>
            <a:r>
              <a:rPr lang="zh-CN" altLang="en-US" sz="5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早上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几</a:t>
            </a:r>
            <a:r>
              <a:rPr lang="zh-CN" altLang="en-US" sz="5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点</a:t>
            </a:r>
            <a:r>
              <a:rPr lang="zh-TW" altLang="en-US" sz="54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起床</a:t>
            </a:r>
            <a:r>
              <a:rPr lang="en-US" altLang="zh-TW" sz="5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?</a:t>
            </a:r>
          </a:p>
          <a:p>
            <a:pPr eaLnBrk="1" hangingPunct="1">
              <a:lnSpc>
                <a:spcPts val="3840"/>
              </a:lnSpc>
            </a:pPr>
            <a:r>
              <a:rPr lang="zh-CN" altLang="en-US" sz="5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en-US" altLang="zh-CN" sz="3200" dirty="0">
                <a:solidFill>
                  <a:srgbClr val="4E8F00"/>
                </a:solidFill>
                <a:ea typeface="KaiTi" charset="-122"/>
                <a:cs typeface="KaiTi" charset="-122"/>
              </a:rPr>
              <a:t>When do you get up in the morning?</a:t>
            </a:r>
            <a:endParaRPr lang="en-US" altLang="zh-TW" sz="3200" dirty="0">
              <a:solidFill>
                <a:srgbClr val="4E8F00"/>
              </a:solidFill>
              <a:ea typeface="KaiTi" charset="-122"/>
              <a:cs typeface="KaiTi" charset="-122"/>
            </a:endParaRPr>
          </a:p>
          <a:p>
            <a:r>
              <a:rPr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A1:</a:t>
            </a:r>
            <a:r>
              <a:rPr lang="zh-CN" altLang="en-US" sz="5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我早上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七</a:t>
            </a:r>
            <a:r>
              <a:rPr lang="zh-CN" altLang="en-US" sz="5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点</a:t>
            </a:r>
            <a:r>
              <a:rPr lang="zh-TW" altLang="en-US" sz="54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起床</a:t>
            </a:r>
            <a:r>
              <a:rPr lang="zh-CN" altLang="en-US" sz="5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endParaRPr lang="en-US" altLang="zh-CN" sz="54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Nǐ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píngcháng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wǎnshàng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jǐ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diǎn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shàngchuáng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shuìjiào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Q2:</a:t>
            </a:r>
            <a:r>
              <a:rPr lang="zh-CN" altLang="en-US" sz="5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你平常晚上几点</a:t>
            </a:r>
            <a:r>
              <a:rPr lang="zh-CN" altLang="en-US" sz="54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上床</a:t>
            </a:r>
            <a:r>
              <a:rPr lang="zh-CN" altLang="en-US" sz="5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睡觉？</a:t>
            </a:r>
            <a:endParaRPr lang="en-US" altLang="zh-CN" sz="54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en-US" altLang="zh-CN" sz="3200" dirty="0">
                <a:solidFill>
                  <a:srgbClr val="4E8F00"/>
                </a:solidFill>
                <a:ea typeface="KaiTi" charset="-122"/>
                <a:cs typeface="KaiTi" charset="-122"/>
              </a:rPr>
              <a:t>        When do you usually go to bed at night?</a:t>
            </a:r>
            <a:endParaRPr lang="en-US" altLang="zh-CN" sz="54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A2:</a:t>
            </a:r>
            <a:r>
              <a:rPr lang="zh-CN" altLang="en-US" sz="5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我平常</a:t>
            </a:r>
            <a:r>
              <a:rPr lang="en-US" altLang="zh-CN" sz="5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__________</a:t>
            </a:r>
            <a:r>
              <a:rPr lang="zh-CN" altLang="en-US" sz="54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上床</a:t>
            </a:r>
            <a:r>
              <a:rPr lang="zh-CN" altLang="en-US" sz="5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睡觉。</a:t>
            </a:r>
            <a:endParaRPr lang="en-US" altLang="zh-CN" sz="54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3574" y="1118043"/>
            <a:ext cx="2472955" cy="252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" y="0"/>
            <a:ext cx="12191999" cy="9698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de-DE" sz="5400" dirty="0">
                <a:latin typeface="+mn-lt"/>
                <a:ea typeface="KaiTi" charset="-122"/>
                <a:cs typeface="KaiTi" charset="-122"/>
              </a:rPr>
              <a:t>起床 </a:t>
            </a:r>
            <a:r>
              <a:rPr lang="de-DE" altLang="zh-CN" sz="3600" dirty="0" err="1">
                <a:latin typeface="+mn-lt"/>
                <a:ea typeface="KaiTi" charset="-122"/>
                <a:cs typeface="KaiTi" charset="-122"/>
              </a:rPr>
              <a:t>qǐ</a:t>
            </a:r>
            <a:r>
              <a:rPr lang="de-DE" altLang="zh-CN" sz="3600" dirty="0">
                <a:latin typeface="+mn-lt"/>
                <a:ea typeface="KaiTi" charset="-122"/>
                <a:cs typeface="KaiTi" charset="-122"/>
              </a:rPr>
              <a:t> </a:t>
            </a:r>
            <a:r>
              <a:rPr lang="de-DE" altLang="zh-CN" sz="3600" dirty="0" err="1">
                <a:latin typeface="+mn-lt"/>
                <a:ea typeface="KaiTi" charset="-122"/>
                <a:cs typeface="KaiTi" charset="-122"/>
              </a:rPr>
              <a:t>chuáng</a:t>
            </a:r>
            <a:r>
              <a:rPr lang="de-DE" altLang="zh-CN" sz="3600" dirty="0">
                <a:latin typeface="+mn-lt"/>
                <a:ea typeface="KaiTi" charset="-122"/>
                <a:cs typeface="KaiTi" charset="-122"/>
              </a:rPr>
              <a:t>        (</a:t>
            </a:r>
            <a:r>
              <a:rPr lang="de-DE" altLang="zh-CN" sz="3600" dirty="0" err="1">
                <a:latin typeface="+mn-lt"/>
                <a:ea typeface="KaiTi" charset="-122"/>
                <a:cs typeface="KaiTi" charset="-122"/>
              </a:rPr>
              <a:t>to</a:t>
            </a:r>
            <a:r>
              <a:rPr lang="de-DE" altLang="zh-CN" sz="3600" dirty="0">
                <a:latin typeface="+mn-lt"/>
                <a:ea typeface="KaiTi" charset="-122"/>
                <a:cs typeface="KaiTi" charset="-122"/>
              </a:rPr>
              <a:t> </a:t>
            </a:r>
            <a:r>
              <a:rPr lang="de-DE" altLang="zh-CN" sz="3600" dirty="0" err="1">
                <a:latin typeface="+mn-lt"/>
                <a:ea typeface="KaiTi" charset="-122"/>
                <a:cs typeface="KaiTi" charset="-122"/>
              </a:rPr>
              <a:t>get</a:t>
            </a:r>
            <a:r>
              <a:rPr lang="de-DE" altLang="zh-CN" sz="3600" dirty="0">
                <a:latin typeface="+mn-lt"/>
                <a:ea typeface="KaiTi" charset="-122"/>
                <a:cs typeface="KaiTi" charset="-122"/>
              </a:rPr>
              <a:t> </a:t>
            </a:r>
            <a:r>
              <a:rPr lang="de-DE" altLang="zh-CN" sz="3600" dirty="0" err="1">
                <a:latin typeface="+mn-lt"/>
                <a:ea typeface="KaiTi" charset="-122"/>
                <a:cs typeface="KaiTi" charset="-122"/>
              </a:rPr>
              <a:t>up</a:t>
            </a:r>
            <a:r>
              <a:rPr lang="de-DE" altLang="zh-CN" sz="3600" dirty="0">
                <a:latin typeface="+mn-lt"/>
                <a:ea typeface="KaiTi" charset="-122"/>
                <a:cs typeface="KaiTi" charset="-122"/>
              </a:rPr>
              <a:t>)        </a:t>
            </a:r>
            <a:r>
              <a:rPr lang="de-DE" altLang="zh-CN" sz="3600" dirty="0" err="1">
                <a:latin typeface="+mn-lt"/>
                <a:ea typeface="KaiTi" charset="-122"/>
                <a:cs typeface="KaiTi" charset="-122"/>
              </a:rPr>
              <a:t>verb+object</a:t>
            </a:r>
            <a:endParaRPr lang="de-DE" altLang="zh-CN" sz="3600" dirty="0">
              <a:latin typeface="+mn-lt"/>
              <a:ea typeface="KaiTi" charset="-122"/>
              <a:cs typeface="KaiTi" charset="-122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618" y="51280"/>
            <a:ext cx="866920" cy="8669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26" y="3551457"/>
            <a:ext cx="2774616" cy="227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035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191999" cy="969817"/>
          </a:xfrm>
          <a:ln>
            <a:solidFill>
              <a:srgbClr val="4E8F00"/>
            </a:solidFill>
          </a:ln>
        </p:spPr>
        <p:txBody>
          <a:bodyPr vert="horz" lIns="91440" tIns="0" rIns="91440" bIns="0" rtlCol="0" anchor="b">
            <a:noAutofit/>
          </a:bodyPr>
          <a:lstStyle/>
          <a:p>
            <a:r>
              <a:rPr lang="zh-CN" altLang="en-US" sz="5400" dirty="0">
                <a:latin typeface="+mn-lt"/>
                <a:ea typeface="KaiTi" charset="-122"/>
                <a:cs typeface="KaiTi" charset="-122"/>
              </a:rPr>
              <a:t>洗澡</a:t>
            </a:r>
            <a:r>
              <a:rPr lang="en-US" altLang="zh-CN" sz="88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3600" dirty="0" err="1">
                <a:latin typeface="Calibri" charset="0"/>
                <a:ea typeface="Calibri" charset="0"/>
                <a:cs typeface="Calibri" charset="0"/>
              </a:rPr>
              <a:t>xǐzhǎo</a:t>
            </a:r>
            <a:r>
              <a:rPr lang="zh-CN" altLang="en-US" sz="3600" dirty="0">
                <a:latin typeface="Calibri" charset="0"/>
                <a:ea typeface="Calibri" charset="0"/>
                <a:cs typeface="Calibri" charset="0"/>
              </a:rPr>
              <a:t>    </a:t>
            </a:r>
            <a:r>
              <a:rPr lang="en-US" altLang="zh-CN" sz="3600" dirty="0">
                <a:latin typeface="Calibri" charset="0"/>
                <a:ea typeface="Calibri" charset="0"/>
                <a:cs typeface="Calibri" charset="0"/>
              </a:rPr>
              <a:t>(to take a bath/shower)    </a:t>
            </a:r>
            <a:r>
              <a:rPr lang="en-US" altLang="zh-CN" sz="3600" dirty="0" err="1">
                <a:latin typeface="Calibri" charset="0"/>
                <a:ea typeface="Calibri" charset="0"/>
                <a:cs typeface="Calibri" charset="0"/>
              </a:rPr>
              <a:t>Verb+Object</a:t>
            </a:r>
            <a:endParaRPr lang="en-US" sz="3600" dirty="0"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59400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93124" y="3660145"/>
            <a:ext cx="2707757" cy="3087019"/>
          </a:xfrm>
          <a:noFill/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1328" y="1090210"/>
            <a:ext cx="11679553" cy="568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zh-CN" sz="2800" dirty="0"/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Nǐ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xǐhuān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zǎoshang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xǐzǎo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háishì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wǎnshàng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xǐzǎo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a typeface="KaiTi" charset="-122"/>
              <a:cs typeface="KaiTi" charset="-122"/>
            </a:endParaRPr>
          </a:p>
          <a:p>
            <a:r>
              <a:rPr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Q1:</a:t>
            </a:r>
            <a:r>
              <a:rPr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你喜欢早上</a:t>
            </a:r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洗澡</a:t>
            </a:r>
            <a:r>
              <a:rPr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还是晚上</a:t>
            </a:r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洗澡</a:t>
            </a:r>
            <a:r>
              <a:rPr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？</a:t>
            </a:r>
            <a:endParaRPr lang="en-US" altLang="zh-CN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pPr>
              <a:lnSpc>
                <a:spcPts val="3840"/>
              </a:lnSpc>
            </a:pPr>
            <a:r>
              <a:rPr 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Do you like to take a shower in the morning or at night?</a:t>
            </a:r>
          </a:p>
          <a:p>
            <a:r>
              <a:rPr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A1:</a:t>
            </a:r>
            <a:r>
              <a:rPr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我喜欢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晚上</a:t>
            </a:r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洗澡</a:t>
            </a:r>
            <a:r>
              <a:rPr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endParaRPr lang="en-US" altLang="zh-CN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Nǐ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xǐzǎo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xǐ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dé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hěn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kuài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háishì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hěn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màn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Q2:</a:t>
            </a:r>
            <a:r>
              <a:rPr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你</a:t>
            </a:r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洗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澡</a:t>
            </a:r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洗得</a:t>
            </a:r>
            <a:r>
              <a:rPr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很快还是很慢？</a:t>
            </a:r>
            <a:endParaRPr lang="en-US" altLang="zh-CN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en-US" sz="3200" dirty="0">
                <a:solidFill>
                  <a:srgbClr val="70AD47">
                    <a:lumMod val="75000"/>
                  </a:srgbClr>
                </a:solidFill>
              </a:rPr>
              <a:t>           Do you shower quickly or shower slowly?</a:t>
            </a:r>
            <a:endParaRPr lang="en-US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A2:</a:t>
            </a:r>
            <a:r>
              <a:rPr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我</a:t>
            </a:r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洗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澡</a:t>
            </a:r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洗得</a:t>
            </a:r>
            <a:r>
              <a:rPr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很慢。</a:t>
            </a:r>
            <a:endParaRPr lang="en-US" altLang="zh-CN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909" y="50249"/>
            <a:ext cx="859632" cy="85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5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4956"/>
            <a:ext cx="12192000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5400" dirty="0">
                <a:latin typeface="KaiTi" charset="-122"/>
                <a:ea typeface="KaiTi" charset="-122"/>
                <a:cs typeface="KaiTi" charset="-122"/>
              </a:rPr>
              <a:t>知道</a:t>
            </a:r>
            <a:r>
              <a:rPr lang="zh-CN" altLang="en-US" sz="6600" b="1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6600" b="1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		</a:t>
            </a:r>
            <a:r>
              <a:rPr kumimoji="1" lang="en-US" altLang="zh-CN" sz="3600" dirty="0" err="1">
                <a:latin typeface="Calibri" charset="0"/>
                <a:ea typeface="Calibri" charset="0"/>
                <a:cs typeface="Calibri" charset="0"/>
              </a:rPr>
              <a:t>zhīdào</a:t>
            </a:r>
            <a:r>
              <a:rPr kumimoji="1" lang="zh-CN" altLang="en-US" sz="3600" dirty="0">
                <a:latin typeface="Calibri" charset="0"/>
                <a:ea typeface="Calibri" charset="0"/>
                <a:cs typeface="Calibri" charset="0"/>
              </a:rPr>
              <a:t>       （</a:t>
            </a:r>
            <a:r>
              <a:rPr kumimoji="1" lang="en-US" altLang="zh-CN" sz="3600" dirty="0">
                <a:latin typeface="Calibri" charset="0"/>
                <a:ea typeface="Calibri" charset="0"/>
                <a:cs typeface="Calibri" charset="0"/>
              </a:rPr>
              <a:t>to know</a:t>
            </a:r>
            <a:r>
              <a:rPr kumimoji="1" lang="zh-CN" altLang="en-US" sz="3600" dirty="0">
                <a:latin typeface="Calibri" charset="0"/>
                <a:ea typeface="Calibri" charset="0"/>
                <a:cs typeface="Calibri" charset="0"/>
              </a:rPr>
              <a:t>）</a:t>
            </a:r>
            <a:r>
              <a:rPr kumimoji="1" lang="en-US" altLang="zh-CN" sz="3600" dirty="0">
                <a:latin typeface="Calibri" charset="0"/>
                <a:ea typeface="Calibri" charset="0"/>
                <a:cs typeface="Calibri" charset="0"/>
              </a:rPr>
              <a:t>     Verb      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359150" y="4797425"/>
            <a:ext cx="6192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en-US" sz="32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9730" y="1374786"/>
            <a:ext cx="907372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800" dirty="0">
                <a:latin typeface="KaiTi" charset="-122"/>
                <a:ea typeface="KaiTi" charset="-122"/>
                <a:cs typeface="KaiTi" charset="-122"/>
              </a:rPr>
              <a:t>你知道吗？</a:t>
            </a:r>
            <a:r>
              <a:rPr kumimoji="1" lang="en-US" altLang="zh-CN" sz="3600" dirty="0">
                <a:ea typeface="KaiTi" charset="-122"/>
                <a:cs typeface="KaiTi" charset="-122"/>
              </a:rPr>
              <a:t>Do you know</a:t>
            </a:r>
            <a:r>
              <a:rPr kumimoji="1" lang="is-IS" altLang="zh-CN" sz="3600" dirty="0">
                <a:ea typeface="KaiTi" charset="-122"/>
                <a:cs typeface="KaiTi" charset="-122"/>
              </a:rPr>
              <a:t>…?</a:t>
            </a:r>
          </a:p>
          <a:p>
            <a:r>
              <a:rPr lang="zh-CN" altLang="en-US" sz="3600" dirty="0"/>
              <a:t>      </a:t>
            </a:r>
            <a:r>
              <a:rPr lang="zh-TW" altLang="en-US" sz="3600" dirty="0"/>
              <a:t> </a:t>
            </a:r>
            <a:r>
              <a:rPr kumimoji="1" lang="en-US" sz="3200" dirty="0" err="1">
                <a:solidFill>
                  <a:srgbClr val="007935"/>
                </a:solidFill>
                <a:ea typeface="KaiTi" charset="-122"/>
                <a:cs typeface="KaiTi" charset="-122"/>
              </a:rPr>
              <a:t>Nǐ</a:t>
            </a:r>
            <a:r>
              <a:rPr kumimoji="1" lang="en-US" sz="3200" dirty="0">
                <a:solidFill>
                  <a:srgbClr val="007935"/>
                </a:solidFill>
                <a:ea typeface="KaiTi" charset="-122"/>
                <a:cs typeface="KaiTi" charset="-122"/>
              </a:rPr>
              <a:t> </a:t>
            </a:r>
            <a:r>
              <a:rPr kumimoji="1" lang="en-US" sz="3200" dirty="0" err="1">
                <a:solidFill>
                  <a:srgbClr val="007935"/>
                </a:solidFill>
                <a:ea typeface="KaiTi" charset="-122"/>
                <a:cs typeface="KaiTi" charset="-122"/>
              </a:rPr>
              <a:t>zhīdào</a:t>
            </a:r>
            <a:r>
              <a:rPr kumimoji="1" lang="en-US" sz="3200" dirty="0">
                <a:solidFill>
                  <a:srgbClr val="007935"/>
                </a:solidFill>
                <a:ea typeface="KaiTi" charset="-122"/>
                <a:cs typeface="KaiTi" charset="-122"/>
              </a:rPr>
              <a:t> </a:t>
            </a:r>
            <a:r>
              <a:rPr kumimoji="1" lang="en-US" sz="3200" dirty="0" err="1">
                <a:solidFill>
                  <a:srgbClr val="007935"/>
                </a:solidFill>
                <a:ea typeface="KaiTi" charset="-122"/>
                <a:cs typeface="KaiTi" charset="-122"/>
              </a:rPr>
              <a:t>tā</a:t>
            </a:r>
            <a:r>
              <a:rPr kumimoji="1" lang="en-US" sz="3200" dirty="0">
                <a:solidFill>
                  <a:srgbClr val="007935"/>
                </a:solidFill>
                <a:ea typeface="KaiTi" charset="-122"/>
                <a:cs typeface="KaiTi" charset="-122"/>
              </a:rPr>
              <a:t> </a:t>
            </a:r>
            <a:r>
              <a:rPr kumimoji="1" lang="en-US" sz="3200" dirty="0" err="1">
                <a:solidFill>
                  <a:srgbClr val="007935"/>
                </a:solidFill>
                <a:ea typeface="KaiTi" charset="-122"/>
                <a:cs typeface="KaiTi" charset="-122"/>
              </a:rPr>
              <a:t>jiào</a:t>
            </a:r>
            <a:r>
              <a:rPr kumimoji="1" lang="en-US" sz="3200" dirty="0">
                <a:solidFill>
                  <a:srgbClr val="007935"/>
                </a:solidFill>
                <a:ea typeface="KaiTi" charset="-122"/>
                <a:cs typeface="KaiTi" charset="-122"/>
              </a:rPr>
              <a:t> </a:t>
            </a:r>
            <a:r>
              <a:rPr kumimoji="1" lang="en-US" sz="3200" dirty="0" err="1">
                <a:solidFill>
                  <a:srgbClr val="007935"/>
                </a:solidFill>
                <a:ea typeface="KaiTi" charset="-122"/>
                <a:cs typeface="KaiTi" charset="-122"/>
              </a:rPr>
              <a:t>shénme</a:t>
            </a:r>
            <a:r>
              <a:rPr kumimoji="1" lang="en-US" sz="3200" dirty="0">
                <a:solidFill>
                  <a:srgbClr val="007935"/>
                </a:solidFill>
                <a:ea typeface="KaiTi" charset="-122"/>
                <a:cs typeface="KaiTi" charset="-122"/>
              </a:rPr>
              <a:t> </a:t>
            </a:r>
            <a:r>
              <a:rPr kumimoji="1" lang="en-US" sz="3200" dirty="0" err="1">
                <a:solidFill>
                  <a:srgbClr val="007935"/>
                </a:solidFill>
                <a:ea typeface="KaiTi" charset="-122"/>
                <a:cs typeface="KaiTi" charset="-122"/>
              </a:rPr>
              <a:t>míngzì</a:t>
            </a:r>
            <a:r>
              <a:rPr kumimoji="1" lang="en-US" sz="3200" dirty="0">
                <a:solidFill>
                  <a:srgbClr val="007935"/>
                </a:solidFill>
                <a:ea typeface="KaiTi" charset="-122"/>
                <a:cs typeface="KaiTi" charset="-122"/>
              </a:rPr>
              <a:t> ma</a:t>
            </a:r>
            <a:endParaRPr kumimoji="1" lang="en-US" altLang="zh-CN" sz="3200" dirty="0">
              <a:solidFill>
                <a:srgbClr val="007935"/>
              </a:solidFill>
              <a:ea typeface="KaiTi" charset="-122"/>
              <a:cs typeface="KaiTi" charset="-122"/>
            </a:endParaRPr>
          </a:p>
          <a:p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Q:</a:t>
            </a:r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你</a:t>
            </a:r>
            <a:r>
              <a:rPr kumimoji="1" lang="zh-CN" altLang="en-US" sz="48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知道</a:t>
            </a:r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他叫什么名字吗？</a:t>
            </a:r>
            <a:r>
              <a:rPr kumimoji="1" lang="zh-TW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endParaRPr kumimoji="1" lang="en-US" altLang="zh-TW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kumimoji="1" lang="en-US" altLang="zh-TW" sz="3600" dirty="0">
                <a:solidFill>
                  <a:srgbClr val="4E8F00"/>
                </a:solidFill>
                <a:ea typeface="KaiTi" charset="-122"/>
                <a:cs typeface="KaiTi" charset="-122"/>
              </a:rPr>
              <a:t>Do you know what</a:t>
            </a:r>
            <a:r>
              <a:rPr kumimoji="1" lang="zh-CN" altLang="en-US" sz="3600" dirty="0">
                <a:solidFill>
                  <a:srgbClr val="4E8F00"/>
                </a:solidFill>
                <a:ea typeface="KaiTi" charset="-122"/>
                <a:cs typeface="KaiTi" charset="-122"/>
              </a:rPr>
              <a:t> </a:t>
            </a:r>
            <a:r>
              <a:rPr kumimoji="1" lang="en-US" altLang="zh-CN" sz="3600" dirty="0">
                <a:solidFill>
                  <a:srgbClr val="4E8F00"/>
                </a:solidFill>
                <a:ea typeface="KaiTi" charset="-122"/>
                <a:cs typeface="KaiTi" charset="-122"/>
              </a:rPr>
              <a:t>his name is?</a:t>
            </a:r>
            <a:endParaRPr kumimoji="1" lang="en-US" altLang="zh-CN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A:</a:t>
            </a:r>
            <a:r>
              <a:rPr kumimoji="1" lang="zh-TW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我</a:t>
            </a:r>
            <a:r>
              <a:rPr kumimoji="1" lang="zh-TW" altLang="en-US" sz="48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知道</a:t>
            </a:r>
            <a:r>
              <a:rPr kumimoji="1" lang="en-US" altLang="zh-TW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/</a:t>
            </a:r>
            <a:r>
              <a:rPr kumimoji="1" lang="zh-TW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不</a:t>
            </a:r>
            <a:r>
              <a:rPr kumimoji="1" lang="zh-TW" altLang="en-US" sz="48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知道</a:t>
            </a:r>
            <a:r>
              <a:rPr kumimoji="1" lang="zh-TW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endParaRPr kumimoji="1" lang="en-US" altLang="zh-TW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kumimoji="1" lang="zh-TW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kumimoji="1" lang="en-US" sz="3200" dirty="0" err="1">
                <a:solidFill>
                  <a:srgbClr val="4E8F00"/>
                </a:solidFill>
                <a:ea typeface="KaiTi" charset="-122"/>
                <a:cs typeface="KaiTi" charset="-122"/>
              </a:rPr>
              <a:t>Nǐ</a:t>
            </a:r>
            <a:r>
              <a:rPr kumimoji="1" lang="en-US" sz="3200" dirty="0">
                <a:solidFill>
                  <a:srgbClr val="4E8F00"/>
                </a:solidFill>
                <a:ea typeface="KaiTi" charset="-122"/>
                <a:cs typeface="KaiTi" charset="-122"/>
              </a:rPr>
              <a:t> </a:t>
            </a:r>
            <a:r>
              <a:rPr kumimoji="1" lang="en-US" sz="3200" dirty="0" err="1">
                <a:solidFill>
                  <a:srgbClr val="4E8F00"/>
                </a:solidFill>
                <a:ea typeface="KaiTi" charset="-122"/>
                <a:cs typeface="KaiTi" charset="-122"/>
              </a:rPr>
              <a:t>zhīdào</a:t>
            </a:r>
            <a:r>
              <a:rPr kumimoji="1" lang="en-US" sz="3200" dirty="0">
                <a:solidFill>
                  <a:srgbClr val="4E8F00"/>
                </a:solidFill>
                <a:ea typeface="KaiTi" charset="-122"/>
                <a:cs typeface="KaiTi" charset="-122"/>
              </a:rPr>
              <a:t> </a:t>
            </a:r>
            <a:r>
              <a:rPr kumimoji="1" lang="en-US" sz="3200" dirty="0" err="1">
                <a:solidFill>
                  <a:srgbClr val="4E8F00"/>
                </a:solidFill>
                <a:ea typeface="KaiTi" charset="-122"/>
                <a:cs typeface="KaiTi" charset="-122"/>
              </a:rPr>
              <a:t>jīntiān</a:t>
            </a:r>
            <a:r>
              <a:rPr kumimoji="1" lang="en-US" sz="3200" dirty="0">
                <a:solidFill>
                  <a:srgbClr val="4E8F00"/>
                </a:solidFill>
                <a:ea typeface="KaiTi" charset="-122"/>
                <a:cs typeface="KaiTi" charset="-122"/>
              </a:rPr>
              <a:t> </a:t>
            </a:r>
            <a:r>
              <a:rPr kumimoji="1" lang="en-US" sz="3200" dirty="0" err="1">
                <a:solidFill>
                  <a:srgbClr val="4E8F00"/>
                </a:solidFill>
                <a:ea typeface="KaiTi" charset="-122"/>
                <a:cs typeface="KaiTi" charset="-122"/>
              </a:rPr>
              <a:t>yǒu</a:t>
            </a:r>
            <a:r>
              <a:rPr kumimoji="1" lang="en-US" sz="3200" dirty="0">
                <a:solidFill>
                  <a:srgbClr val="4E8F00"/>
                </a:solidFill>
                <a:ea typeface="KaiTi" charset="-122"/>
                <a:cs typeface="KaiTi" charset="-122"/>
              </a:rPr>
              <a:t> </a:t>
            </a:r>
            <a:r>
              <a:rPr kumimoji="1" lang="en-US" sz="3200" dirty="0" err="1">
                <a:solidFill>
                  <a:srgbClr val="4E8F00"/>
                </a:solidFill>
                <a:ea typeface="KaiTi" charset="-122"/>
                <a:cs typeface="KaiTi" charset="-122"/>
              </a:rPr>
              <a:t>zhòng</a:t>
            </a:r>
            <a:r>
              <a:rPr kumimoji="1" lang="en-US" sz="3200" dirty="0">
                <a:solidFill>
                  <a:srgbClr val="4E8F00"/>
                </a:solidFill>
                <a:ea typeface="KaiTi" charset="-122"/>
                <a:cs typeface="KaiTi" charset="-122"/>
              </a:rPr>
              <a:t> </a:t>
            </a:r>
            <a:r>
              <a:rPr kumimoji="1" lang="en-US" sz="3200" dirty="0" err="1">
                <a:solidFill>
                  <a:srgbClr val="4E8F00"/>
                </a:solidFill>
                <a:ea typeface="KaiTi" charset="-122"/>
                <a:cs typeface="KaiTi" charset="-122"/>
              </a:rPr>
              <a:t>wén</a:t>
            </a:r>
            <a:r>
              <a:rPr kumimoji="1" lang="en-US" sz="3200" dirty="0">
                <a:solidFill>
                  <a:srgbClr val="4E8F00"/>
                </a:solidFill>
                <a:ea typeface="KaiTi" charset="-122"/>
                <a:cs typeface="KaiTi" charset="-122"/>
              </a:rPr>
              <a:t> </a:t>
            </a:r>
            <a:r>
              <a:rPr kumimoji="1" lang="en-US" sz="3200" dirty="0" err="1">
                <a:solidFill>
                  <a:srgbClr val="4E8F00"/>
                </a:solidFill>
                <a:ea typeface="KaiTi" charset="-122"/>
                <a:cs typeface="KaiTi" charset="-122"/>
              </a:rPr>
              <a:t>kǎoshì</a:t>
            </a:r>
            <a:r>
              <a:rPr kumimoji="1" lang="en-US" sz="3200" dirty="0">
                <a:solidFill>
                  <a:srgbClr val="4E8F00"/>
                </a:solidFill>
                <a:ea typeface="KaiTi" charset="-122"/>
                <a:cs typeface="KaiTi" charset="-122"/>
              </a:rPr>
              <a:t> ma</a:t>
            </a:r>
            <a:endParaRPr kumimoji="1" lang="en-US" altLang="zh-CN" sz="3200" dirty="0">
              <a:solidFill>
                <a:srgbClr val="4E8F00"/>
              </a:solidFill>
              <a:ea typeface="KaiTi" charset="-122"/>
              <a:cs typeface="KaiTi" charset="-122"/>
            </a:endParaRPr>
          </a:p>
          <a:p>
            <a:r>
              <a:rPr kumimoji="1" lang="en-US" altLang="zh-TW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Q:</a:t>
            </a:r>
            <a:r>
              <a:rPr kumimoji="1" lang="zh-TW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你</a:t>
            </a:r>
            <a:r>
              <a:rPr kumimoji="1" lang="zh-TW" altLang="en-US" sz="48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知道</a:t>
            </a:r>
            <a:r>
              <a:rPr kumimoji="1" lang="zh-TW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今天有中文考試</a:t>
            </a:r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吗</a:t>
            </a:r>
            <a:r>
              <a:rPr kumimoji="1" lang="en-US" altLang="zh-TW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19" y="50249"/>
            <a:ext cx="1004622" cy="10046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C6A191-91E5-0440-8E1C-08D1128F6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389" y="1476939"/>
            <a:ext cx="3302000" cy="2463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60CB2C-2D57-6746-8C84-86F801E55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918" y="4105277"/>
            <a:ext cx="2669711" cy="25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232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4956"/>
            <a:ext cx="12192000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5400" dirty="0">
                <a:latin typeface="KaiTi" charset="-122"/>
                <a:ea typeface="KaiTi" charset="-122"/>
                <a:cs typeface="KaiTi" charset="-122"/>
              </a:rPr>
              <a:t>知道</a:t>
            </a:r>
            <a:r>
              <a:rPr lang="zh-CN" altLang="en-US" sz="6600" b="1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6600" b="1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		</a:t>
            </a:r>
            <a:r>
              <a:rPr kumimoji="1" lang="en-US" altLang="zh-CN" sz="3600" dirty="0" err="1">
                <a:latin typeface="Calibri" charset="0"/>
                <a:ea typeface="Calibri" charset="0"/>
                <a:cs typeface="Calibri" charset="0"/>
              </a:rPr>
              <a:t>zhīdào</a:t>
            </a:r>
            <a:r>
              <a:rPr kumimoji="1" lang="zh-CN" altLang="en-US" sz="3600" dirty="0">
                <a:latin typeface="Calibri" charset="0"/>
                <a:ea typeface="Calibri" charset="0"/>
                <a:cs typeface="Calibri" charset="0"/>
              </a:rPr>
              <a:t>       （</a:t>
            </a:r>
            <a:r>
              <a:rPr kumimoji="1" lang="en-US" altLang="zh-CN" sz="3600" dirty="0">
                <a:latin typeface="Calibri" charset="0"/>
                <a:ea typeface="Calibri" charset="0"/>
                <a:cs typeface="Calibri" charset="0"/>
              </a:rPr>
              <a:t>to know</a:t>
            </a:r>
            <a:r>
              <a:rPr kumimoji="1" lang="zh-CN" altLang="en-US" sz="3600" dirty="0">
                <a:latin typeface="Calibri" charset="0"/>
                <a:ea typeface="Calibri" charset="0"/>
                <a:cs typeface="Calibri" charset="0"/>
              </a:rPr>
              <a:t>）</a:t>
            </a:r>
            <a:r>
              <a:rPr kumimoji="1" lang="en-US" altLang="zh-CN" sz="3600" dirty="0">
                <a:latin typeface="Calibri" charset="0"/>
                <a:ea typeface="Calibri" charset="0"/>
                <a:cs typeface="Calibri" charset="0"/>
              </a:rPr>
              <a:t>     Verb      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359150" y="4797425"/>
            <a:ext cx="6192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en-US" sz="32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1638" y="1495843"/>
            <a:ext cx="1201254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sz="3200" dirty="0">
                <a:solidFill>
                  <a:srgbClr val="007935"/>
                </a:solidFill>
                <a:ea typeface="KaiTi" charset="-122"/>
                <a:cs typeface="KaiTi" charset="-122"/>
              </a:rPr>
              <a:t>      </a:t>
            </a:r>
            <a:r>
              <a:rPr kumimoji="1" lang="en-US" sz="3200" dirty="0" err="1">
                <a:solidFill>
                  <a:srgbClr val="007935"/>
                </a:solidFill>
                <a:ea typeface="KaiTi" charset="-122"/>
                <a:cs typeface="KaiTi" charset="-122"/>
              </a:rPr>
              <a:t>Nǐ</a:t>
            </a:r>
            <a:r>
              <a:rPr kumimoji="1" lang="en-US" sz="3200" dirty="0">
                <a:solidFill>
                  <a:srgbClr val="007935"/>
                </a:solidFill>
                <a:ea typeface="KaiTi" charset="-122"/>
                <a:cs typeface="KaiTi" charset="-122"/>
              </a:rPr>
              <a:t> </a:t>
            </a:r>
            <a:r>
              <a:rPr kumimoji="1" lang="en-US" sz="3200" dirty="0" err="1">
                <a:solidFill>
                  <a:srgbClr val="007935"/>
                </a:solidFill>
                <a:ea typeface="KaiTi" charset="-122"/>
                <a:cs typeface="KaiTi" charset="-122"/>
              </a:rPr>
              <a:t>zhīdào</a:t>
            </a:r>
            <a:r>
              <a:rPr kumimoji="1" lang="en-US" sz="3200" dirty="0">
                <a:solidFill>
                  <a:srgbClr val="007935"/>
                </a:solidFill>
                <a:ea typeface="KaiTi" charset="-122"/>
                <a:cs typeface="KaiTi" charset="-122"/>
              </a:rPr>
              <a:t> </a:t>
            </a:r>
            <a:r>
              <a:rPr kumimoji="1" lang="en-US" sz="3200" dirty="0" err="1">
                <a:solidFill>
                  <a:srgbClr val="007935"/>
                </a:solidFill>
                <a:ea typeface="KaiTi" charset="-122"/>
                <a:cs typeface="KaiTi" charset="-122"/>
              </a:rPr>
              <a:t>zěnme</a:t>
            </a:r>
            <a:r>
              <a:rPr kumimoji="1" lang="en-US" sz="3200" dirty="0">
                <a:solidFill>
                  <a:srgbClr val="007935"/>
                </a:solidFill>
                <a:ea typeface="KaiTi" charset="-122"/>
                <a:cs typeface="KaiTi" charset="-122"/>
              </a:rPr>
              <a:t> </a:t>
            </a:r>
            <a:r>
              <a:rPr kumimoji="1" lang="en-US" sz="3200" dirty="0" err="1">
                <a:solidFill>
                  <a:srgbClr val="007935"/>
                </a:solidFill>
                <a:ea typeface="KaiTi" charset="-122"/>
                <a:cs typeface="KaiTi" charset="-122"/>
              </a:rPr>
              <a:t>qù</a:t>
            </a:r>
            <a:r>
              <a:rPr kumimoji="1" lang="en-US" sz="3200" dirty="0">
                <a:solidFill>
                  <a:srgbClr val="007935"/>
                </a:solidFill>
                <a:ea typeface="KaiTi" charset="-122"/>
                <a:cs typeface="KaiTi" charset="-122"/>
              </a:rPr>
              <a:t> </a:t>
            </a:r>
            <a:r>
              <a:rPr kumimoji="1" lang="en-US" sz="3200" dirty="0" err="1">
                <a:solidFill>
                  <a:srgbClr val="007935"/>
                </a:solidFill>
                <a:ea typeface="KaiTi" charset="-122"/>
                <a:cs typeface="KaiTi" charset="-122"/>
              </a:rPr>
              <a:t>wǒ</a:t>
            </a:r>
            <a:r>
              <a:rPr kumimoji="1" lang="en-US" sz="3200" dirty="0">
                <a:solidFill>
                  <a:srgbClr val="007935"/>
                </a:solidFill>
                <a:ea typeface="KaiTi" charset="-122"/>
                <a:cs typeface="KaiTi" charset="-122"/>
              </a:rPr>
              <a:t> de </a:t>
            </a:r>
            <a:r>
              <a:rPr kumimoji="1" lang="en-US" sz="3200" dirty="0" err="1">
                <a:solidFill>
                  <a:srgbClr val="007935"/>
                </a:solidFill>
                <a:ea typeface="KaiTi" charset="-122"/>
                <a:cs typeface="KaiTi" charset="-122"/>
              </a:rPr>
              <a:t>jiā</a:t>
            </a:r>
            <a:r>
              <a:rPr kumimoji="1" lang="en-US" sz="3200" dirty="0">
                <a:solidFill>
                  <a:srgbClr val="007935"/>
                </a:solidFill>
                <a:ea typeface="KaiTi" charset="-122"/>
                <a:cs typeface="KaiTi" charset="-122"/>
              </a:rPr>
              <a:t> ma </a:t>
            </a:r>
          </a:p>
          <a:p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Q:</a:t>
            </a:r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你</a:t>
            </a:r>
            <a:r>
              <a:rPr kumimoji="1" lang="zh-CN" altLang="en-US" sz="48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知道</a:t>
            </a:r>
            <a:r>
              <a:rPr kumimoji="1"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怎么</a:t>
            </a:r>
            <a:r>
              <a:rPr kumimoji="1" lang="zh-CN" altLang="en-US" sz="48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去</a:t>
            </a:r>
            <a:r>
              <a:rPr kumimoji="1" lang="zh-CN" altLang="en-US" sz="4800" u="sng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我的家</a:t>
            </a:r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吗？</a:t>
            </a:r>
            <a:r>
              <a:rPr kumimoji="1" lang="zh-TW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endParaRPr kumimoji="1" lang="en-US" altLang="zh-TW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kumimoji="1" lang="zh-CN" altLang="en-US" sz="3200" dirty="0">
                <a:solidFill>
                  <a:srgbClr val="4E8F00"/>
                </a:solidFill>
                <a:ea typeface="KaiTi" charset="-122"/>
                <a:cs typeface="KaiTi" charset="-122"/>
              </a:rPr>
              <a:t>  </a:t>
            </a:r>
            <a:r>
              <a:rPr kumimoji="1" lang="en-US" altLang="zh-CN" sz="3200" dirty="0">
                <a:solidFill>
                  <a:srgbClr val="4E8F00"/>
                </a:solidFill>
                <a:ea typeface="KaiTi" charset="-122"/>
                <a:cs typeface="KaiTi" charset="-122"/>
              </a:rPr>
              <a:t>      </a:t>
            </a:r>
            <a:r>
              <a:rPr kumimoji="1" lang="en-US" altLang="zh-TW" sz="3200" dirty="0">
                <a:solidFill>
                  <a:srgbClr val="4E8F00"/>
                </a:solidFill>
                <a:ea typeface="KaiTi" charset="-122"/>
                <a:cs typeface="KaiTi" charset="-122"/>
              </a:rPr>
              <a:t>Do you know how to go to</a:t>
            </a:r>
            <a:r>
              <a:rPr kumimoji="1" lang="zh-CN" altLang="en-US" sz="3200" dirty="0">
                <a:solidFill>
                  <a:srgbClr val="4E8F00"/>
                </a:solidFill>
                <a:ea typeface="KaiTi" charset="-122"/>
                <a:cs typeface="KaiTi" charset="-122"/>
              </a:rPr>
              <a:t> </a:t>
            </a:r>
            <a:r>
              <a:rPr kumimoji="1" lang="en-US" altLang="zh-CN" sz="3200" dirty="0">
                <a:solidFill>
                  <a:srgbClr val="4E8F00"/>
                </a:solidFill>
                <a:ea typeface="KaiTi" charset="-122"/>
                <a:cs typeface="KaiTi" charset="-122"/>
              </a:rPr>
              <a:t>my house?</a:t>
            </a:r>
            <a:endParaRPr kumimoji="1" lang="en-US" altLang="zh-CN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A:</a:t>
            </a:r>
            <a:r>
              <a:rPr kumimoji="1" lang="zh-TW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我</a:t>
            </a:r>
            <a:r>
              <a:rPr kumimoji="1" lang="zh-TW" altLang="en-US" sz="48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知道</a:t>
            </a:r>
            <a:r>
              <a:rPr kumimoji="1" lang="en-US" altLang="zh-TW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/</a:t>
            </a:r>
            <a:r>
              <a:rPr kumimoji="1" lang="zh-TW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不</a:t>
            </a:r>
            <a:r>
              <a:rPr kumimoji="1" lang="zh-TW" altLang="en-US" sz="48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知道</a:t>
            </a:r>
            <a:r>
              <a:rPr kumimoji="1" lang="zh-TW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endParaRPr kumimoji="1" lang="en-US" altLang="zh-TW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kumimoji="1" lang="zh-TW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endParaRPr kumimoji="1" lang="en-US" altLang="zh-TW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kumimoji="1" 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kumimoji="1" lang="en-US" sz="3200" dirty="0" err="1">
                <a:solidFill>
                  <a:srgbClr val="4E8F00"/>
                </a:solidFill>
                <a:ea typeface="KaiTi" charset="-122"/>
                <a:cs typeface="KaiTi" charset="-122"/>
              </a:rPr>
              <a:t>Nǐ</a:t>
            </a:r>
            <a:r>
              <a:rPr kumimoji="1" lang="en-US" sz="3200" dirty="0">
                <a:solidFill>
                  <a:srgbClr val="4E8F00"/>
                </a:solidFill>
                <a:ea typeface="KaiTi" charset="-122"/>
                <a:cs typeface="KaiTi" charset="-122"/>
              </a:rPr>
              <a:t> </a:t>
            </a:r>
            <a:r>
              <a:rPr kumimoji="1" lang="en-US" sz="3200" dirty="0" err="1">
                <a:solidFill>
                  <a:srgbClr val="4E8F00"/>
                </a:solidFill>
                <a:ea typeface="KaiTi" charset="-122"/>
                <a:cs typeface="KaiTi" charset="-122"/>
              </a:rPr>
              <a:t>zhīdào</a:t>
            </a:r>
            <a:r>
              <a:rPr kumimoji="1" lang="en-US" sz="3200" dirty="0">
                <a:solidFill>
                  <a:srgbClr val="4E8F00"/>
                </a:solidFill>
                <a:ea typeface="KaiTi" charset="-122"/>
                <a:cs typeface="KaiTi" charset="-122"/>
              </a:rPr>
              <a:t> </a:t>
            </a:r>
            <a:r>
              <a:rPr kumimoji="1" lang="en-US" sz="3200" dirty="0" err="1">
                <a:solidFill>
                  <a:srgbClr val="007935"/>
                </a:solidFill>
                <a:ea typeface="KaiTi" charset="-122"/>
                <a:cs typeface="KaiTi" charset="-122"/>
              </a:rPr>
              <a:t>zěnme</a:t>
            </a:r>
            <a:r>
              <a:rPr kumimoji="1" lang="en-US" sz="3200" dirty="0">
                <a:solidFill>
                  <a:srgbClr val="007935"/>
                </a:solidFill>
                <a:ea typeface="KaiTi" charset="-122"/>
                <a:cs typeface="KaiTi" charset="-122"/>
              </a:rPr>
              <a:t> </a:t>
            </a:r>
          </a:p>
          <a:p>
            <a:r>
              <a:rPr kumimoji="1" lang="en-US" altLang="zh-TW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Q:</a:t>
            </a:r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你</a:t>
            </a:r>
            <a:r>
              <a:rPr kumimoji="1" lang="zh-CN" altLang="en-US" sz="48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知道</a:t>
            </a:r>
            <a:r>
              <a:rPr kumimoji="1"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怎么</a:t>
            </a:r>
            <a:r>
              <a:rPr kumimoji="1" lang="en-US" altLang="zh-CN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_____________</a:t>
            </a:r>
            <a:r>
              <a:rPr kumimoji="1" lang="en-US" altLang="zh-TW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?</a:t>
            </a:r>
          </a:p>
          <a:p>
            <a:r>
              <a:rPr kumimoji="1" lang="en-US" altLang="zh-TW" sz="3200" dirty="0">
                <a:solidFill>
                  <a:srgbClr val="4E8F00"/>
                </a:solidFill>
                <a:ea typeface="KaiTi" charset="-122"/>
                <a:cs typeface="KaiTi" charset="-122"/>
              </a:rPr>
              <a:t>        </a:t>
            </a:r>
            <a:r>
              <a:rPr kumimoji="1" lang="en-US" altLang="zh-TW" sz="3200" dirty="0">
                <a:solidFill>
                  <a:srgbClr val="4E8F00"/>
                </a:solidFill>
                <a:ea typeface="KaiTi" charset="-122"/>
              </a:rPr>
              <a:t>Do you know how to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19" y="50249"/>
            <a:ext cx="1004622" cy="10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896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9274" y="2219990"/>
            <a:ext cx="1199409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007935"/>
                </a:solidFill>
              </a:rPr>
              <a:t>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míngtiān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yǒu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yīgè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kǎoshì</a:t>
            </a:r>
            <a:endParaRPr kumimoji="1" lang="en-US" altLang="zh-TW" sz="3200" b="1" dirty="0">
              <a:solidFill>
                <a:schemeClr val="accent6">
                  <a:lumMod val="75000"/>
                </a:schemeClr>
              </a:solidFill>
              <a:ea typeface="KaiTi" charset="-122"/>
              <a:cs typeface="KaiTi" charset="-122"/>
            </a:endParaRPr>
          </a:p>
          <a:p>
            <a:pPr lvl="0"/>
            <a:r>
              <a:rPr kumimoji="1" lang="is-IS" altLang="zh-TW" sz="4800" dirty="0">
                <a:solidFill>
                  <a:srgbClr val="4E8F00"/>
                </a:solidFill>
                <a:latin typeface="Kaiti TC" charset="-120"/>
                <a:ea typeface="Kaiti TC" charset="-120"/>
                <a:cs typeface="Kaiti TC" charset="-120"/>
              </a:rPr>
              <a:t>…</a:t>
            </a:r>
            <a:r>
              <a:rPr kumimoji="1" lang="zh-TW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明天有一</a:t>
            </a:r>
            <a:r>
              <a:rPr kumimoji="1"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个</a:t>
            </a:r>
            <a:r>
              <a:rPr kumimoji="1" lang="zh-TW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考</a:t>
            </a:r>
            <a:r>
              <a:rPr kumimoji="1"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试</a:t>
            </a:r>
            <a:r>
              <a:rPr kumimoji="1" lang="zh-TW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r>
              <a:rPr kumimoji="1" lang="en-US" altLang="zh-TW" sz="4800" dirty="0">
                <a:solidFill>
                  <a:srgbClr val="4E8F00"/>
                </a:solidFill>
                <a:latin typeface="Kaiti TC" charset="-120"/>
                <a:ea typeface="Kaiti TC" charset="-120"/>
                <a:cs typeface="Kaiti TC" charset="-120"/>
              </a:rPr>
              <a:t>   </a:t>
            </a:r>
            <a:r>
              <a:rPr kumimoji="1" lang="en-US" altLang="zh-CN" sz="3600" dirty="0">
                <a:solidFill>
                  <a:srgbClr val="4E8F00"/>
                </a:solidFill>
                <a:ea typeface="Kaiti TC" charset="-120"/>
                <a:cs typeface="Kaiti TC" charset="-120"/>
              </a:rPr>
              <a:t>There is a test tomorrow.</a:t>
            </a:r>
          </a:p>
          <a:p>
            <a:pPr lvl="0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Tā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jīntiān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wǎnshàng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yào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qù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kàn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diànyǐng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is-IS" altLang="zh-CN" sz="4800" dirty="0">
                <a:solidFill>
                  <a:srgbClr val="4E8F00"/>
                </a:solidFill>
                <a:latin typeface="Kaiti TC" charset="-120"/>
                <a:ea typeface="Kaiti TC" charset="-120"/>
                <a:cs typeface="Kaiti TC" charset="-120"/>
              </a:rPr>
              <a:t>…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她今天晚上要去看电影。</a:t>
            </a:r>
            <a:endParaRPr lang="en-US" altLang="zh-CN" sz="4800" dirty="0">
              <a:solidFill>
                <a:srgbClr val="4E8F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r>
              <a:rPr lang="is-IS" altLang="zh-CN" sz="4800" dirty="0">
                <a:solidFill>
                  <a:srgbClr val="4E8F00"/>
                </a:solidFill>
                <a:latin typeface="Kaiti TC" charset="-120"/>
                <a:ea typeface="Kaiti TC" charset="-120"/>
                <a:cs typeface="Kaiti TC" charset="-120"/>
              </a:rPr>
              <a:t>…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他喜欢她。</a:t>
            </a:r>
            <a:endParaRPr lang="en-US" altLang="zh-CN" sz="4800" dirty="0">
              <a:solidFill>
                <a:srgbClr val="4E8F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lvl="0"/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en-US" altLang="zh-CN" sz="3200" dirty="0" err="1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hè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shì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bùyào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gàosù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biérén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kumimoji="1" lang="is-IS" altLang="zh-CN" sz="4800" dirty="0">
                <a:solidFill>
                  <a:srgbClr val="4E8F00"/>
                </a:solidFill>
                <a:latin typeface="Kaiti TC" charset="-120"/>
                <a:ea typeface="Kaiti TC" charset="-120"/>
                <a:cs typeface="Kaiti TC" charset="-120"/>
              </a:rPr>
              <a:t>…</a:t>
            </a:r>
            <a:r>
              <a:rPr kumimoji="1"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这事不要</a:t>
            </a:r>
            <a:r>
              <a:rPr kumimoji="1"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告诉</a:t>
            </a:r>
            <a:r>
              <a:rPr kumimoji="1"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别人。</a:t>
            </a:r>
            <a:r>
              <a:rPr kumimoji="1" lang="en-US" altLang="zh-CN" sz="3200" dirty="0">
                <a:solidFill>
                  <a:srgbClr val="4E8F00"/>
                </a:solidFill>
              </a:rPr>
              <a:t>Don’t tell others about this matter.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74" y="1273666"/>
            <a:ext cx="8433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KaiTi" charset="-122"/>
                <a:ea typeface="KaiTi" charset="-122"/>
                <a:cs typeface="KaiTi" charset="-122"/>
              </a:rPr>
              <a:t>他</a:t>
            </a:r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告诉</a:t>
            </a:r>
            <a:r>
              <a:rPr lang="zh-CN" altLang="en-US" sz="4800" dirty="0">
                <a:latin typeface="KaiTi" charset="-122"/>
                <a:ea typeface="KaiTi" charset="-122"/>
                <a:cs typeface="KaiTi" charset="-122"/>
              </a:rPr>
              <a:t>我</a:t>
            </a:r>
            <a:r>
              <a:rPr lang="is-IS" altLang="zh-CN" sz="4800" dirty="0">
                <a:latin typeface="KaiTi" charset="-122"/>
                <a:ea typeface="KaiTi" charset="-122"/>
                <a:cs typeface="KaiTi" charset="-122"/>
              </a:rPr>
              <a:t>…</a:t>
            </a:r>
            <a:endParaRPr lang="en-US" sz="4800" dirty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22633"/>
            <a:ext cx="12191999" cy="110799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告诉</a:t>
            </a:r>
            <a:r>
              <a:rPr lang="zh-CN" altLang="en-US" sz="6600" b="1" dirty="0">
                <a:latin typeface="Kaiti TC" charset="-120"/>
                <a:ea typeface="Kaiti TC" charset="-120"/>
                <a:cs typeface="Kaiti TC" charset="-120"/>
              </a:rPr>
              <a:t>  </a:t>
            </a:r>
            <a:r>
              <a:rPr lang="en-US" altLang="zh-CN" sz="6600" b="1" dirty="0">
                <a:latin typeface="Kaiti TC" charset="-120"/>
                <a:ea typeface="Kaiti TC" charset="-120"/>
                <a:cs typeface="Kaiti TC" charset="-120"/>
              </a:rPr>
              <a:t>		</a:t>
            </a:r>
            <a:r>
              <a:rPr lang="en-US" altLang="zh-TW" sz="3600" dirty="0" err="1">
                <a:ea typeface="Kaiti TC" charset="-120"/>
                <a:cs typeface="Kaiti TC" charset="-120"/>
              </a:rPr>
              <a:t>gàosù</a:t>
            </a:r>
            <a:r>
              <a:rPr lang="zh-CN" altLang="en-US" sz="3600" dirty="0">
                <a:ea typeface="Kaiti TC" charset="-120"/>
                <a:cs typeface="Kaiti TC" charset="-120"/>
              </a:rPr>
              <a:t>           </a:t>
            </a:r>
            <a:r>
              <a:rPr lang="en-US" altLang="zh-CN" sz="3600" dirty="0">
                <a:ea typeface="Kaiti TC" charset="-120"/>
                <a:cs typeface="Kaiti TC" charset="-120"/>
              </a:rPr>
              <a:t>(</a:t>
            </a:r>
            <a:r>
              <a:rPr lang="en-US" altLang="zh-TW" sz="3600" dirty="0">
                <a:ea typeface="Kaiti TC" charset="-120"/>
                <a:cs typeface="Kaiti TC" charset="-120"/>
              </a:rPr>
              <a:t>to tell)	           verb 	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19" y="50249"/>
            <a:ext cx="1004622" cy="10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6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20015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八</a:t>
            </a:r>
            <a:r>
              <a:rPr lang="zh-TW" altLang="en-US" smtClean="0">
                <a:latin typeface="KaiTi" panose="02010609060101010101" pitchFamily="49" charset="-122"/>
                <a:ea typeface="KaiTi" panose="02010609060101010101" pitchFamily="49" charset="-122"/>
              </a:rPr>
              <a:t>课</a:t>
            </a:r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对话一</a:t>
            </a:r>
            <a:endParaRPr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77AFDCB-9B42-1244-A3EA-6FC6DF4813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2397421"/>
            <a:ext cx="9144000" cy="2992726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Yǔ</a:t>
            </a:r>
            <a:r>
              <a:rPr lang="zh-CN" altLang="en-US" sz="4800" dirty="0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fǎ</a:t>
            </a:r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r>
              <a:rPr lang="zh-TW" altLang="en-US" sz="80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语法</a:t>
            </a:r>
            <a:endParaRPr lang="en-US" altLang="zh-TW" sz="8000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4800" dirty="0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grammar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3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38906" y="1662240"/>
            <a:ext cx="72072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935"/>
                </a:solidFill>
              </a:rPr>
              <a:t>           </a:t>
            </a:r>
            <a:r>
              <a:rPr lang="en-US" sz="3200" dirty="0" err="1">
                <a:solidFill>
                  <a:srgbClr val="007935"/>
                </a:solidFill>
              </a:rPr>
              <a:t>Xiǎo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wáng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zhèngzài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zuò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shénme</a:t>
            </a:r>
            <a:endParaRPr lang="en-US" altLang="zh-TW" sz="3200" dirty="0">
              <a:solidFill>
                <a:srgbClr val="007935"/>
              </a:solidFill>
              <a:ea typeface="KaiTi" charset="-122"/>
              <a:cs typeface="KaiTi" charset="-122"/>
            </a:endParaRPr>
          </a:p>
          <a:p>
            <a:pPr eaLnBrk="1" hangingPunct="1"/>
            <a:r>
              <a:rPr lang="en-US" altLang="zh-TW" sz="60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Q: </a:t>
            </a:r>
            <a:r>
              <a:rPr lang="zh-CN" altLang="en-US" sz="60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小王</a:t>
            </a:r>
            <a:r>
              <a:rPr lang="zh-CN" altLang="en-US" sz="60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正在</a:t>
            </a:r>
            <a:r>
              <a:rPr lang="zh-CN" altLang="en-US" sz="60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做什么</a:t>
            </a:r>
            <a:r>
              <a:rPr lang="en-US" altLang="zh-CN" sz="60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?</a:t>
            </a:r>
          </a:p>
          <a:p>
            <a:pPr lvl="0"/>
            <a:r>
              <a:rPr kumimoji="1" lang="en-US" altLang="zh-TW" sz="3600" dirty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           What is Little Wang doing?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359150" y="4797425"/>
            <a:ext cx="6192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kumimoji="1" lang="en-US" sz="3200">
              <a:latin typeface="Tahoma" pitchFamily="34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36205" y="4265949"/>
            <a:ext cx="686634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935"/>
                </a:solidFill>
              </a:rPr>
              <a:t>               </a:t>
            </a:r>
            <a:r>
              <a:rPr lang="en-US" sz="3200" dirty="0" err="1">
                <a:solidFill>
                  <a:srgbClr val="007935"/>
                </a:solidFill>
              </a:rPr>
              <a:t>Tā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zhèngzài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zuò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gōngkè</a:t>
            </a:r>
            <a:endParaRPr lang="en-US" altLang="zh-TW" sz="3200" dirty="0">
              <a:solidFill>
                <a:srgbClr val="007935"/>
              </a:solidFill>
            </a:endParaRPr>
          </a:p>
          <a:p>
            <a:r>
              <a:rPr lang="en-US" altLang="zh-TW" sz="60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A: </a:t>
            </a:r>
            <a:r>
              <a:rPr lang="zh-CN" altLang="en-US" sz="60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他</a:t>
            </a:r>
            <a:r>
              <a:rPr lang="zh-CN" altLang="en-US" sz="60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正在</a:t>
            </a:r>
            <a:r>
              <a:rPr lang="zh-CN" altLang="en-US" sz="60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做功课。</a:t>
            </a:r>
            <a:endParaRPr lang="en-US" altLang="zh-CN" sz="60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pPr lvl="0"/>
            <a:r>
              <a:rPr lang="en-US" altLang="zh-CN" sz="4000" dirty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          He is doing homework.</a:t>
            </a:r>
            <a:endParaRPr kumimoji="1" lang="en-US" altLang="zh-TW" sz="4000" dirty="0">
              <a:solidFill>
                <a:srgbClr val="4E8F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165" y="2350961"/>
            <a:ext cx="3559812" cy="38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14813"/>
            <a:ext cx="12192000" cy="1105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900" dirty="0">
              <a:latin typeface="Kaiti TC" charset="-120"/>
              <a:ea typeface="Kaiti TC" charset="-120"/>
              <a:cs typeface="Kaiti TC" charset="-120"/>
            </a:endParaRPr>
          </a:p>
          <a:p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正在</a:t>
            </a:r>
            <a:r>
              <a:rPr lang="zh-CN" altLang="en-US" sz="5400" dirty="0">
                <a:latin typeface="Kaiti TC" charset="-120"/>
                <a:ea typeface="Kaiti TC" charset="-120"/>
                <a:cs typeface="Kaiti TC" charset="-120"/>
              </a:rPr>
              <a:t>  </a:t>
            </a:r>
            <a:r>
              <a:rPr lang="en-US" altLang="zh-CN" sz="3200" dirty="0" err="1">
                <a:latin typeface="+mn-lt"/>
                <a:ea typeface="Kaiti TC" charset="-120"/>
                <a:cs typeface="Kaiti TC" charset="-120"/>
              </a:rPr>
              <a:t>Zhèngzài</a:t>
            </a:r>
            <a:r>
              <a:rPr lang="en-US" altLang="zh-CN" sz="3200" dirty="0">
                <a:latin typeface="+mn-lt"/>
                <a:ea typeface="Kaiti TC" charset="-120"/>
                <a:cs typeface="Kaiti TC" charset="-120"/>
              </a:rPr>
              <a:t>     (in the middle of doing something)  adverb</a:t>
            </a:r>
            <a:r>
              <a:rPr lang="en-US" altLang="zh-CN" sz="3200" dirty="0">
                <a:latin typeface="+mn-lt"/>
                <a:ea typeface="Calibri" charset="0"/>
                <a:cs typeface="Calibri" charset="0"/>
              </a:rPr>
              <a:t>	</a:t>
            </a:r>
            <a:endParaRPr lang="en-US" sz="3200" dirty="0">
              <a:latin typeface="+mn-lt"/>
              <a:ea typeface="Calibri" charset="0"/>
              <a:cs typeface="Calibri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19" y="65062"/>
            <a:ext cx="1004622" cy="10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112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95684" y="1807535"/>
            <a:ext cx="3849590" cy="3147224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8598" y="1320186"/>
            <a:ext cx="8712750" cy="500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007935"/>
                </a:solidFill>
              </a:rPr>
              <a:t>    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Tā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xiànzài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zhèngzài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zuò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shénme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a typeface="KaiTi" charset="-122"/>
              <a:cs typeface="KaiTi" charset="-122"/>
            </a:endParaRPr>
          </a:p>
          <a:p>
            <a:r>
              <a:rPr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Q: </a:t>
            </a:r>
            <a:r>
              <a:rPr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她现在正在做什么？</a:t>
            </a:r>
            <a:endParaRPr lang="en-US" altLang="zh-CN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pPr>
              <a:lnSpc>
                <a:spcPts val="5080"/>
              </a:lnSpc>
            </a:pPr>
            <a:r>
              <a:rPr lang="zh-CN" altLang="en-US" sz="5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What is she doing now?</a:t>
            </a:r>
          </a:p>
          <a:p>
            <a:pPr>
              <a:lnSpc>
                <a:spcPts val="5080"/>
              </a:lnSpc>
            </a:pPr>
            <a:endParaRPr lang="en-US" altLang="zh-CN" sz="36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5080"/>
              </a:lnSpc>
            </a:pPr>
            <a:r>
              <a:rPr lang="zh-CN" altLang="en-US" sz="3600" dirty="0"/>
              <a:t>         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Tā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xiànzài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zhèngzài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xiě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hànzì</a:t>
            </a:r>
            <a:endParaRPr lang="en-US" altLang="zh-CN" sz="3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CN" sz="5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A: </a:t>
            </a:r>
            <a:r>
              <a:rPr lang="zh-CN" altLang="en-US" sz="5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她现在</a:t>
            </a:r>
            <a:r>
              <a:rPr lang="zh-CN" altLang="en-US" sz="54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正在</a:t>
            </a:r>
            <a:r>
              <a:rPr lang="zh-CN" altLang="en-US" sz="5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写汉字。</a:t>
            </a:r>
            <a:endParaRPr lang="en-US" altLang="zh-CN" sz="54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5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She is writing Chinese Characters now.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4813"/>
            <a:ext cx="12192000" cy="1105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900" dirty="0">
              <a:latin typeface="Kaiti TC" charset="-120"/>
              <a:ea typeface="Kaiti TC" charset="-120"/>
              <a:cs typeface="Kaiti TC" charset="-120"/>
            </a:endParaRPr>
          </a:p>
          <a:p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正在</a:t>
            </a:r>
            <a:r>
              <a:rPr lang="zh-CN" altLang="en-US" sz="5400" dirty="0">
                <a:latin typeface="Kaiti TC" charset="-120"/>
                <a:ea typeface="Kaiti TC" charset="-120"/>
                <a:cs typeface="Kaiti TC" charset="-120"/>
              </a:rPr>
              <a:t>  </a:t>
            </a:r>
            <a:r>
              <a:rPr lang="en-US" altLang="zh-CN" sz="3200" dirty="0" err="1">
                <a:latin typeface="+mn-lt"/>
                <a:ea typeface="Kaiti TC" charset="-120"/>
                <a:cs typeface="Kaiti TC" charset="-120"/>
              </a:rPr>
              <a:t>Zhèngzài</a:t>
            </a:r>
            <a:r>
              <a:rPr lang="en-US" altLang="zh-CN" sz="3200" dirty="0">
                <a:latin typeface="+mn-lt"/>
                <a:ea typeface="Kaiti TC" charset="-120"/>
                <a:cs typeface="Kaiti TC" charset="-120"/>
              </a:rPr>
              <a:t>     (in the middle of doing something)  adverb</a:t>
            </a:r>
            <a:r>
              <a:rPr lang="en-US" altLang="zh-CN" sz="3200" dirty="0">
                <a:latin typeface="+mn-lt"/>
                <a:ea typeface="Calibri" charset="0"/>
                <a:cs typeface="Calibri" charset="0"/>
              </a:rPr>
              <a:t>	</a:t>
            </a:r>
            <a:endParaRPr lang="en-US" sz="3200" dirty="0">
              <a:latin typeface="+mn-lt"/>
              <a:ea typeface="Calibri" charset="0"/>
              <a:cs typeface="Calibri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19" y="65062"/>
            <a:ext cx="1004622" cy="10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760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333" y="1823235"/>
            <a:ext cx="9733476" cy="51942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Tāmen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xiànzài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zhèngzài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zuò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shénme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a typeface="KaiTi" charset="-122"/>
              <a:cs typeface="KaiTi" charset="-122"/>
            </a:endParaRPr>
          </a:p>
          <a:p>
            <a:pPr marL="0" indent="0">
              <a:buNone/>
            </a:pPr>
            <a:r>
              <a:rPr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Q: </a:t>
            </a:r>
            <a:r>
              <a:rPr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他们现在正在做什么？</a:t>
            </a:r>
            <a:endParaRPr lang="en-US" altLang="zh-CN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</a:rPr>
              <a:t>What are they doing right now?</a:t>
            </a:r>
          </a:p>
          <a:p>
            <a:pPr marL="0" indent="0">
              <a:buNone/>
            </a:pPr>
            <a:endParaRPr lang="en-US" altLang="zh-CN" sz="32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Tāmen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xiànzài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zhèngzài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shàng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zhōngwén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kè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A</a:t>
            </a:r>
            <a:r>
              <a:rPr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：他们现在</a:t>
            </a:r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正在</a:t>
            </a:r>
            <a:r>
              <a:rPr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上中文课。</a:t>
            </a:r>
            <a:endParaRPr lang="en-US" altLang="zh-CN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They are taking a Chinese lesson.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4813"/>
            <a:ext cx="12192000" cy="1105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900" dirty="0">
              <a:latin typeface="Kaiti TC" charset="-120"/>
              <a:ea typeface="Kaiti TC" charset="-120"/>
              <a:cs typeface="Kaiti TC" charset="-120"/>
            </a:endParaRPr>
          </a:p>
          <a:p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正在</a:t>
            </a:r>
            <a:r>
              <a:rPr lang="zh-CN" altLang="en-US" sz="5400" dirty="0">
                <a:latin typeface="Kaiti TC" charset="-120"/>
                <a:ea typeface="Kaiti TC" charset="-120"/>
                <a:cs typeface="Kaiti TC" charset="-120"/>
              </a:rPr>
              <a:t>  </a:t>
            </a:r>
            <a:r>
              <a:rPr lang="en-US" altLang="zh-CN" sz="3200" dirty="0" err="1">
                <a:latin typeface="+mn-lt"/>
                <a:ea typeface="Kaiti TC" charset="-120"/>
                <a:cs typeface="Kaiti TC" charset="-120"/>
              </a:rPr>
              <a:t>Zhèngzài</a:t>
            </a:r>
            <a:r>
              <a:rPr lang="en-US" altLang="zh-CN" sz="3200" dirty="0">
                <a:latin typeface="+mn-lt"/>
                <a:ea typeface="Kaiti TC" charset="-120"/>
                <a:cs typeface="Kaiti TC" charset="-120"/>
              </a:rPr>
              <a:t>     (in the middle of doing something)  adverb</a:t>
            </a:r>
            <a:r>
              <a:rPr lang="en-US" altLang="zh-CN" sz="3200" dirty="0">
                <a:latin typeface="+mn-lt"/>
                <a:ea typeface="Calibri" charset="0"/>
                <a:cs typeface="Calibri" charset="0"/>
              </a:rPr>
              <a:t>	</a:t>
            </a:r>
            <a:endParaRPr lang="en-US" sz="3200" dirty="0">
              <a:latin typeface="+mn-lt"/>
              <a:ea typeface="Calibri" charset="0"/>
              <a:cs typeface="Calibri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19" y="65062"/>
            <a:ext cx="1004622" cy="1004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29" y="3763924"/>
            <a:ext cx="3622159" cy="27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781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191999" cy="999459"/>
          </a:xfrm>
          <a:ln>
            <a:solidFill>
              <a:schemeClr val="tx1"/>
            </a:solidFill>
          </a:ln>
        </p:spPr>
        <p:txBody>
          <a:bodyPr vert="horz" lIns="91440" tIns="0" rIns="91440" bIns="0" rtlCol="0" anchor="b">
            <a:noAutofit/>
          </a:bodyPr>
          <a:lstStyle/>
          <a:p>
            <a:pPr eaLnBrk="1" hangingPunct="1"/>
            <a:r>
              <a:rPr lang="is-IS" altLang="zh-TW" sz="6000" dirty="0">
                <a:latin typeface="KaiTi" charset="-122"/>
                <a:ea typeface="KaiTi" charset="-122"/>
                <a:cs typeface="KaiTi" charset="-122"/>
              </a:rPr>
              <a:t>…</a:t>
            </a:r>
            <a:r>
              <a:rPr lang="zh-TW" altLang="en-US" sz="6000" dirty="0">
                <a:latin typeface="KaiTi" charset="-122"/>
                <a:ea typeface="KaiTi" charset="-122"/>
                <a:cs typeface="KaiTi" charset="-122"/>
              </a:rPr>
              <a:t>的時候</a:t>
            </a:r>
            <a:r>
              <a:rPr lang="en-US" altLang="zh-TW" sz="60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,</a:t>
            </a:r>
            <a:r>
              <a:rPr lang="zh-TW" altLang="en-US" sz="60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正在</a:t>
            </a:r>
            <a:r>
              <a:rPr lang="en-US" altLang="zh-TW" sz="60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…  </a:t>
            </a:r>
            <a:r>
              <a:rPr lang="en-US" altLang="zh-TW" sz="4000" dirty="0">
                <a:latin typeface="Calibri" charset="0"/>
                <a:ea typeface="Calibri" charset="0"/>
                <a:cs typeface="Calibri" charset="0"/>
              </a:rPr>
              <a:t>(when A </a:t>
            </a:r>
            <a:r>
              <a:rPr lang="en-US" altLang="zh-CN" sz="4000" dirty="0">
                <a:latin typeface="Calibri" charset="0"/>
                <a:ea typeface="Calibri" charset="0"/>
                <a:cs typeface="Calibri" charset="0"/>
              </a:rPr>
              <a:t>…, B is doing</a:t>
            </a:r>
            <a:r>
              <a:rPr lang="is-IS" altLang="zh-CN" sz="4000" dirty="0">
                <a:latin typeface="Calibri" charset="0"/>
                <a:ea typeface="Calibri" charset="0"/>
                <a:cs typeface="Calibri" charset="0"/>
              </a:rPr>
              <a:t>…)</a:t>
            </a:r>
            <a:endParaRPr lang="ja-JP" altLang="en-US" sz="4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5603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57212"/>
            <a:ext cx="2717800" cy="2719388"/>
          </a:xfrm>
          <a:noFill/>
        </p:spPr>
      </p:pic>
      <p:pic>
        <p:nvPicPr>
          <p:cNvPr id="59400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550779" y="3647707"/>
            <a:ext cx="2322242" cy="2647507"/>
          </a:xfrm>
          <a:noFill/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40599" y="1111030"/>
            <a:ext cx="789726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         </a:t>
            </a:r>
            <a:r>
              <a:rPr lang="en-US" sz="4000" dirty="0" err="1">
                <a:solidFill>
                  <a:srgbClr val="007935"/>
                </a:solidFill>
              </a:rPr>
              <a:t>Wǒ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dǎ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diànhuà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gěi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nǐ</a:t>
            </a:r>
            <a:r>
              <a:rPr lang="en-US" sz="4000" dirty="0">
                <a:solidFill>
                  <a:srgbClr val="007935"/>
                </a:solidFill>
              </a:rPr>
              <a:t> de </a:t>
            </a:r>
            <a:r>
              <a:rPr lang="en-US" sz="4000" dirty="0" err="1">
                <a:solidFill>
                  <a:srgbClr val="007935"/>
                </a:solidFill>
              </a:rPr>
              <a:t>shíhòu</a:t>
            </a:r>
            <a:endParaRPr lang="en-US" altLang="zh-CN" sz="4000" dirty="0">
              <a:solidFill>
                <a:srgbClr val="007935"/>
              </a:solidFill>
            </a:endParaRPr>
          </a:p>
          <a:p>
            <a:r>
              <a:rPr lang="en-US" altLang="zh-CN" sz="60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Q:</a:t>
            </a:r>
            <a:r>
              <a:rPr lang="zh-CN" altLang="en-US" sz="60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我打电话给你</a:t>
            </a:r>
            <a:r>
              <a:rPr lang="zh-CN" altLang="en-US" sz="6000" dirty="0">
                <a:latin typeface="KaiTi" charset="-122"/>
                <a:ea typeface="KaiTi" charset="-122"/>
                <a:cs typeface="KaiTi" charset="-122"/>
              </a:rPr>
              <a:t>的时候</a:t>
            </a:r>
            <a:r>
              <a:rPr lang="zh-CN" altLang="en-US" sz="60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，</a:t>
            </a:r>
            <a:endParaRPr lang="en-US" altLang="zh-CN" sz="60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en-US" altLang="zh-CN" sz="60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sz="4000" dirty="0" err="1">
                <a:solidFill>
                  <a:srgbClr val="007935"/>
                </a:solidFill>
              </a:rPr>
              <a:t>Nǐ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zhèngzài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zuò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shénme</a:t>
            </a:r>
            <a:endParaRPr lang="en-US" altLang="zh-CN" sz="4000" dirty="0">
              <a:solidFill>
                <a:srgbClr val="007935"/>
              </a:solidFill>
            </a:endParaRPr>
          </a:p>
          <a:p>
            <a:r>
              <a:rPr lang="en-US" altLang="zh-CN" sz="60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zh-CN" altLang="en-US" sz="60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你</a:t>
            </a:r>
            <a:r>
              <a:rPr lang="zh-CN" altLang="en-US" sz="60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正在</a:t>
            </a:r>
            <a:r>
              <a:rPr lang="zh-CN" altLang="en-US" sz="60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做什么？</a:t>
            </a:r>
            <a:endParaRPr lang="en-US" altLang="zh-CN" sz="60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en-US" sz="3200" dirty="0">
                <a:solidFill>
                  <a:srgbClr val="007935"/>
                </a:solidFill>
              </a:rPr>
              <a:t>        What are you doing when I call you?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82905" y="5080197"/>
            <a:ext cx="39118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60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洗澡</a:t>
            </a:r>
            <a:r>
              <a:rPr lang="en-US" altLang="zh-CN" sz="60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4000" dirty="0" err="1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xǐzhǎo</a:t>
            </a:r>
            <a:endParaRPr lang="en-US" sz="6000" dirty="0">
              <a:solidFill>
                <a:srgbClr val="FF000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22627" y="5200794"/>
            <a:ext cx="777210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60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A: </a:t>
            </a:r>
            <a:r>
              <a:rPr lang="zh-CN" altLang="en-US" sz="60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我</a:t>
            </a:r>
            <a:r>
              <a:rPr lang="zh-CN" altLang="en-US" sz="60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正在</a:t>
            </a:r>
            <a:r>
              <a:rPr lang="en-US" altLang="zh-CN" sz="60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__________</a:t>
            </a:r>
            <a:r>
              <a:rPr lang="zh-CN" altLang="en-US" sz="60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endParaRPr lang="en-US" altLang="zh-CN" sz="60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pPr>
              <a:lnSpc>
                <a:spcPts val="3620"/>
              </a:lnSpc>
            </a:pPr>
            <a:r>
              <a:rPr lang="en-US" sz="60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    </a:t>
            </a:r>
            <a:r>
              <a:rPr lang="en-US" sz="4000" dirty="0">
                <a:solidFill>
                  <a:srgbClr val="007935"/>
                </a:solidFill>
                <a:ea typeface="KaiTi" charset="-122"/>
                <a:cs typeface="KaiTi" charset="-122"/>
              </a:rPr>
              <a:t>I am taking a shower.</a:t>
            </a:r>
          </a:p>
        </p:txBody>
      </p:sp>
    </p:spTree>
    <p:extLst>
      <p:ext uri="{BB962C8B-B14F-4D97-AF65-F5344CB8AC3E}">
        <p14:creationId xmlns:p14="http://schemas.microsoft.com/office/powerpoint/2010/main" val="3221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20015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八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课</a:t>
            </a:r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对话一</a:t>
            </a:r>
            <a:endParaRPr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77AFDCB-9B42-1244-A3EA-6FC6DF4813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49097" y="2494404"/>
            <a:ext cx="9144000" cy="2992726"/>
          </a:xfrm>
        </p:spPr>
        <p:txBody>
          <a:bodyPr>
            <a:normAutofit/>
          </a:bodyPr>
          <a:lstStyle/>
          <a:p>
            <a:r>
              <a:rPr lang="en-US" sz="4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Shēng</a:t>
            </a:r>
            <a:r>
              <a:rPr lang="en-US" sz="4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</a:t>
            </a:r>
            <a:endParaRPr lang="en-US" altLang="zh-TW" sz="4300" dirty="0">
              <a:solidFill>
                <a:schemeClr val="tx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r>
              <a:rPr lang="zh-TW" altLang="en-US" sz="96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生词</a:t>
            </a:r>
            <a:endParaRPr lang="en-US" altLang="zh-TW" sz="9600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4800" dirty="0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vocabulary</a:t>
            </a:r>
          </a:p>
          <a:p>
            <a:endParaRPr lang="en-US" altLang="zh-CN" sz="4800" dirty="0"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7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191999" cy="999459"/>
          </a:xfrm>
          <a:ln>
            <a:solidFill>
              <a:schemeClr val="tx1"/>
            </a:solidFill>
          </a:ln>
        </p:spPr>
        <p:txBody>
          <a:bodyPr vert="horz" lIns="91440" tIns="0" rIns="91440" bIns="0" rtlCol="0" anchor="b">
            <a:noAutofit/>
          </a:bodyPr>
          <a:lstStyle/>
          <a:p>
            <a:pPr eaLnBrk="1" hangingPunct="1"/>
            <a:r>
              <a:rPr lang="is-IS" altLang="zh-TW" sz="6000" dirty="0">
                <a:latin typeface="KaiTi" charset="-122"/>
                <a:ea typeface="KaiTi" charset="-122"/>
                <a:cs typeface="KaiTi" charset="-122"/>
              </a:rPr>
              <a:t>…</a:t>
            </a:r>
            <a:r>
              <a:rPr lang="zh-TW" altLang="en-US" sz="6000" dirty="0">
                <a:latin typeface="KaiTi" charset="-122"/>
                <a:ea typeface="KaiTi" charset="-122"/>
                <a:cs typeface="KaiTi" charset="-122"/>
              </a:rPr>
              <a:t>的時候</a:t>
            </a:r>
            <a:r>
              <a:rPr lang="en-US" altLang="zh-TW" sz="60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,</a:t>
            </a:r>
            <a:r>
              <a:rPr lang="zh-TW" altLang="en-US" sz="60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正在</a:t>
            </a:r>
            <a:r>
              <a:rPr lang="en-US" altLang="zh-TW" sz="60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…  </a:t>
            </a:r>
            <a:r>
              <a:rPr lang="en-US" altLang="zh-TW" sz="4000" dirty="0">
                <a:latin typeface="Calibri" charset="0"/>
                <a:ea typeface="Calibri" charset="0"/>
                <a:cs typeface="Calibri" charset="0"/>
              </a:rPr>
              <a:t>(when A </a:t>
            </a:r>
            <a:r>
              <a:rPr lang="en-US" altLang="zh-CN" sz="4000" dirty="0">
                <a:latin typeface="Calibri" charset="0"/>
                <a:ea typeface="Calibri" charset="0"/>
                <a:cs typeface="Calibri" charset="0"/>
              </a:rPr>
              <a:t>…, B is doing</a:t>
            </a:r>
            <a:r>
              <a:rPr lang="is-IS" altLang="zh-CN" sz="4000" dirty="0">
                <a:latin typeface="Calibri" charset="0"/>
                <a:ea typeface="Calibri" charset="0"/>
                <a:cs typeface="Calibri" charset="0"/>
              </a:rPr>
              <a:t>…)</a:t>
            </a:r>
            <a:endParaRPr lang="ja-JP" altLang="en-US" sz="4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5603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57212"/>
            <a:ext cx="2717800" cy="2719388"/>
          </a:xfrm>
          <a:noFill/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22627" y="1123654"/>
            <a:ext cx="789726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         </a:t>
            </a:r>
            <a:r>
              <a:rPr lang="en-US" sz="4000" dirty="0" err="1">
                <a:solidFill>
                  <a:srgbClr val="007935"/>
                </a:solidFill>
              </a:rPr>
              <a:t>Wǒ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dǎ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diànhuà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gěi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nǐ</a:t>
            </a:r>
            <a:r>
              <a:rPr lang="en-US" sz="4000" dirty="0">
                <a:solidFill>
                  <a:srgbClr val="007935"/>
                </a:solidFill>
              </a:rPr>
              <a:t> de </a:t>
            </a:r>
            <a:r>
              <a:rPr lang="en-US" sz="4000" dirty="0" err="1">
                <a:solidFill>
                  <a:srgbClr val="007935"/>
                </a:solidFill>
              </a:rPr>
              <a:t>shíhòu</a:t>
            </a:r>
            <a:endParaRPr lang="en-US" altLang="zh-CN" sz="4000" dirty="0">
              <a:solidFill>
                <a:srgbClr val="007935"/>
              </a:solidFill>
            </a:endParaRPr>
          </a:p>
          <a:p>
            <a:r>
              <a:rPr lang="en-US" altLang="zh-CN" sz="60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Q:</a:t>
            </a:r>
            <a:r>
              <a:rPr lang="zh-CN" altLang="en-US" sz="60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我打电话给你</a:t>
            </a:r>
            <a:r>
              <a:rPr lang="zh-CN" altLang="en-US" sz="6000" dirty="0">
                <a:latin typeface="KaiTi" charset="-122"/>
                <a:ea typeface="KaiTi" charset="-122"/>
                <a:cs typeface="KaiTi" charset="-122"/>
              </a:rPr>
              <a:t>的时候</a:t>
            </a:r>
            <a:r>
              <a:rPr lang="zh-CN" altLang="en-US" sz="60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，</a:t>
            </a:r>
            <a:endParaRPr lang="en-US" altLang="zh-CN" sz="60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en-US" altLang="zh-CN" sz="60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sz="4000" dirty="0" err="1">
                <a:solidFill>
                  <a:srgbClr val="007935"/>
                </a:solidFill>
              </a:rPr>
              <a:t>Nǐ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zhèngzài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zuò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shénme</a:t>
            </a:r>
            <a:endParaRPr lang="en-US" altLang="zh-CN" sz="4000" dirty="0">
              <a:solidFill>
                <a:srgbClr val="007935"/>
              </a:solidFill>
            </a:endParaRPr>
          </a:p>
          <a:p>
            <a:r>
              <a:rPr lang="en-US" altLang="zh-CN" sz="60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zh-CN" altLang="en-US" sz="60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你</a:t>
            </a:r>
            <a:r>
              <a:rPr lang="zh-CN" altLang="en-US" sz="60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正在</a:t>
            </a:r>
            <a:r>
              <a:rPr lang="zh-CN" altLang="en-US" sz="60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做什么？</a:t>
            </a:r>
            <a:endParaRPr lang="en-US" altLang="zh-CN" sz="60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en-US" sz="3200" dirty="0">
                <a:solidFill>
                  <a:srgbClr val="007935"/>
                </a:solidFill>
              </a:rPr>
              <a:t>        What are you doing when I call you?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85204" y="5097506"/>
            <a:ext cx="7772107" cy="165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60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A:</a:t>
            </a:r>
            <a:r>
              <a:rPr lang="zh-CN" altLang="en-US" sz="60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我</a:t>
            </a:r>
            <a:r>
              <a:rPr lang="zh-CN" altLang="en-US" sz="60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正在</a:t>
            </a:r>
            <a:r>
              <a:rPr lang="zh-CN" altLang="en-US" sz="60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学习中文。</a:t>
            </a:r>
            <a:endParaRPr lang="en-US" altLang="zh-CN" sz="60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pPr>
              <a:lnSpc>
                <a:spcPts val="5020"/>
              </a:lnSpc>
            </a:pPr>
            <a:r>
              <a:rPr lang="en-US" sz="60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en-US" sz="4000" dirty="0">
                <a:solidFill>
                  <a:srgbClr val="007935"/>
                </a:solidFill>
                <a:ea typeface="KaiTi" charset="-122"/>
                <a:cs typeface="KaiTi" charset="-122"/>
              </a:rPr>
              <a:t>I am studying Chinese.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732620" y="3157745"/>
            <a:ext cx="2459380" cy="2434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489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1"/>
            <a:ext cx="121920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zh-CN" altLang="en-US" sz="4800" dirty="0">
                <a:latin typeface="KaiTi" charset="-122"/>
                <a:ea typeface="KaiTi" charset="-122"/>
                <a:cs typeface="KaiTi" charset="-122"/>
              </a:rPr>
              <a:t>一边</a:t>
            </a:r>
            <a:r>
              <a:rPr lang="en-US" altLang="zh-CN" sz="2800" dirty="0">
                <a:latin typeface="KaiTi" charset="-122"/>
                <a:ea typeface="KaiTi" charset="-122"/>
                <a:cs typeface="KaiTi" charset="-122"/>
              </a:rPr>
              <a:t>…</a:t>
            </a:r>
            <a:r>
              <a:rPr lang="zh-CN" altLang="en-US" sz="4800" dirty="0">
                <a:latin typeface="KaiTi" charset="-122"/>
                <a:ea typeface="KaiTi" charset="-122"/>
                <a:cs typeface="KaiTi" charset="-122"/>
              </a:rPr>
              <a:t>一边</a:t>
            </a:r>
            <a:r>
              <a:rPr lang="en-US" altLang="zh-CN" sz="5400" dirty="0">
                <a:latin typeface="Tahoma" pitchFamily="34" charset="0"/>
              </a:rPr>
              <a:t> </a:t>
            </a:r>
            <a:r>
              <a:rPr lang="zh-CN" altLang="en-US" sz="2800" dirty="0">
                <a:latin typeface="Calibri" charset="0"/>
                <a:ea typeface="Calibri" charset="0"/>
                <a:cs typeface="Calibri" charset="0"/>
              </a:rPr>
              <a:t>yì </a:t>
            </a:r>
            <a:r>
              <a:rPr lang="en-US" altLang="zh-CN" sz="2800" dirty="0" err="1">
                <a:latin typeface="Calibri" charset="0"/>
                <a:ea typeface="Calibri" charset="0"/>
                <a:cs typeface="Calibri" charset="0"/>
              </a:rPr>
              <a:t>biān</a:t>
            </a:r>
            <a:r>
              <a:rPr lang="en-US" altLang="zh-CN" sz="2800" dirty="0">
                <a:latin typeface="Calibri" charset="0"/>
                <a:ea typeface="Calibri" charset="0"/>
                <a:cs typeface="Calibri" charset="0"/>
              </a:rPr>
              <a:t>…</a:t>
            </a:r>
            <a:r>
              <a:rPr lang="zh-CN" altLang="en-US" sz="2800" dirty="0">
                <a:latin typeface="Calibri" charset="0"/>
                <a:ea typeface="Calibri" charset="0"/>
                <a:cs typeface="Calibri" charset="0"/>
              </a:rPr>
              <a:t> yì </a:t>
            </a:r>
            <a:r>
              <a:rPr lang="en-US" altLang="zh-CN" sz="2800" dirty="0" err="1">
                <a:latin typeface="Calibri" charset="0"/>
                <a:ea typeface="Calibri" charset="0"/>
                <a:cs typeface="Calibri" charset="0"/>
              </a:rPr>
              <a:t>biān</a:t>
            </a:r>
            <a:r>
              <a:rPr lang="en-US" altLang="zh-CN" sz="2800" dirty="0">
                <a:latin typeface="Calibri" charset="0"/>
                <a:ea typeface="Calibri" charset="0"/>
                <a:cs typeface="Calibri" charset="0"/>
              </a:rPr>
              <a:t>… (simultaneously, at the same time </a:t>
            </a:r>
            <a:r>
              <a:rPr kumimoji="1" lang="en-US" altLang="zh-CN" sz="2800" dirty="0"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22054" y="1835316"/>
            <a:ext cx="942993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Zhège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nǚhái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zuò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shénme</a:t>
            </a:r>
            <a:endParaRPr kumimoji="1" lang="en-US" altLang="zh-CN" sz="3200" dirty="0">
              <a:solidFill>
                <a:schemeClr val="accent6">
                  <a:lumMod val="75000"/>
                </a:schemeClr>
              </a:solidFill>
              <a:ea typeface="KaiTi" charset="-122"/>
              <a:cs typeface="KaiTi" charset="-122"/>
            </a:endParaRPr>
          </a:p>
          <a:p>
            <a:pPr eaLnBrk="1" hangingPunct="1"/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Q:</a:t>
            </a:r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这个女孩在做什么？</a:t>
            </a:r>
            <a:endParaRPr kumimoji="1" lang="en-US" altLang="zh-CN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pPr eaLnBrk="1" hangingPunct="1"/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</a:rPr>
              <a:t>What is the girl doing?</a:t>
            </a:r>
          </a:p>
          <a:p>
            <a:pPr eaLnBrk="1" hangingPunct="1"/>
            <a:endParaRPr kumimoji="1" lang="en-US" altLang="zh-CN" sz="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Tā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yībiān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tīng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yīnyuè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yībiān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zuò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gōngkè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A:</a:t>
            </a:r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她在</a:t>
            </a:r>
            <a:r>
              <a:rPr kumimoji="1"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一边</a:t>
            </a:r>
            <a:r>
              <a:rPr lang="zh-CN" altLang="en-US" sz="4800" dirty="0">
                <a:solidFill>
                  <a:schemeClr val="accent6">
                    <a:lumMod val="75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听音乐</a:t>
            </a:r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，</a:t>
            </a:r>
            <a:r>
              <a:rPr kumimoji="1"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一边</a:t>
            </a:r>
            <a:r>
              <a:rPr lang="zh-CN" altLang="en-US" sz="4800" dirty="0">
                <a:solidFill>
                  <a:schemeClr val="accent6">
                    <a:lumMod val="75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做功课</a:t>
            </a:r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endParaRPr kumimoji="1" lang="en-US" altLang="zh-CN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kumimoji="1" lang="en-US" altLang="zh-TW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</a:rPr>
              <a:t>She is listening to music while doing homework.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3359150" y="4868864"/>
            <a:ext cx="6192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kumimoji="1" lang="en-US" sz="3200">
              <a:latin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9764" y="1477722"/>
            <a:ext cx="4144447" cy="247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459" y="50249"/>
            <a:ext cx="873082" cy="87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434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1"/>
            <a:ext cx="121920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zh-CN" altLang="en-US" sz="4800" dirty="0">
                <a:latin typeface="KaiTi" charset="-122"/>
                <a:ea typeface="KaiTi" charset="-122"/>
                <a:cs typeface="KaiTi" charset="-122"/>
              </a:rPr>
              <a:t>一边</a:t>
            </a:r>
            <a:r>
              <a:rPr lang="en-US" altLang="zh-CN" sz="2800" dirty="0">
                <a:latin typeface="KaiTi" charset="-122"/>
                <a:ea typeface="KaiTi" charset="-122"/>
                <a:cs typeface="KaiTi" charset="-122"/>
              </a:rPr>
              <a:t>…</a:t>
            </a:r>
            <a:r>
              <a:rPr lang="zh-CN" altLang="en-US" sz="4800" dirty="0">
                <a:latin typeface="KaiTi" charset="-122"/>
                <a:ea typeface="KaiTi" charset="-122"/>
                <a:cs typeface="KaiTi" charset="-122"/>
              </a:rPr>
              <a:t>一边</a:t>
            </a:r>
            <a:r>
              <a:rPr lang="en-US" altLang="zh-CN" sz="5400" dirty="0">
                <a:latin typeface="Tahoma" pitchFamily="34" charset="0"/>
              </a:rPr>
              <a:t> </a:t>
            </a:r>
            <a:r>
              <a:rPr lang="zh-CN" altLang="en-US" sz="2800" dirty="0">
                <a:latin typeface="Calibri" charset="0"/>
                <a:ea typeface="Calibri" charset="0"/>
                <a:cs typeface="Calibri" charset="0"/>
              </a:rPr>
              <a:t>yì </a:t>
            </a:r>
            <a:r>
              <a:rPr lang="en-US" altLang="zh-CN" sz="2800" dirty="0" err="1">
                <a:latin typeface="Calibri" charset="0"/>
                <a:ea typeface="Calibri" charset="0"/>
                <a:cs typeface="Calibri" charset="0"/>
              </a:rPr>
              <a:t>biān</a:t>
            </a:r>
            <a:r>
              <a:rPr lang="en-US" altLang="zh-CN" sz="2800" dirty="0">
                <a:latin typeface="Calibri" charset="0"/>
                <a:ea typeface="Calibri" charset="0"/>
                <a:cs typeface="Calibri" charset="0"/>
              </a:rPr>
              <a:t>…</a:t>
            </a:r>
            <a:r>
              <a:rPr lang="zh-CN" altLang="en-US" sz="2800" dirty="0">
                <a:latin typeface="Calibri" charset="0"/>
                <a:ea typeface="Calibri" charset="0"/>
                <a:cs typeface="Calibri" charset="0"/>
              </a:rPr>
              <a:t> yì </a:t>
            </a:r>
            <a:r>
              <a:rPr lang="en-US" altLang="zh-CN" sz="2800" dirty="0" err="1">
                <a:latin typeface="Calibri" charset="0"/>
                <a:ea typeface="Calibri" charset="0"/>
                <a:cs typeface="Calibri" charset="0"/>
              </a:rPr>
              <a:t>biān</a:t>
            </a:r>
            <a:r>
              <a:rPr lang="en-US" altLang="zh-CN" sz="2800" dirty="0">
                <a:latin typeface="Calibri" charset="0"/>
                <a:ea typeface="Calibri" charset="0"/>
                <a:cs typeface="Calibri" charset="0"/>
              </a:rPr>
              <a:t>… (simultaneously, at the same time </a:t>
            </a:r>
            <a:r>
              <a:rPr kumimoji="1" lang="en-US" altLang="zh-CN" sz="2800" dirty="0"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22054" y="1228398"/>
            <a:ext cx="1123351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Tāmen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zuò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shénme</a:t>
            </a:r>
            <a:endParaRPr kumimoji="1" lang="en-US" altLang="zh-CN" sz="3200" dirty="0">
              <a:solidFill>
                <a:schemeClr val="accent6">
                  <a:lumMod val="75000"/>
                </a:schemeClr>
              </a:solidFill>
              <a:ea typeface="KaiTi" charset="-122"/>
              <a:cs typeface="KaiTi" charset="-122"/>
            </a:endParaRPr>
          </a:p>
          <a:p>
            <a:pPr eaLnBrk="1" hangingPunct="1"/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Q:</a:t>
            </a:r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她们在做什么？</a:t>
            </a:r>
            <a:endParaRPr kumimoji="1" lang="en-US" altLang="zh-CN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pPr eaLnBrk="1" hangingPunct="1"/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</a:rPr>
              <a:t>What are they doing?</a:t>
            </a:r>
          </a:p>
          <a:p>
            <a:pPr eaLnBrk="1" hangingPunct="1"/>
            <a:endParaRPr kumimoji="1" lang="en-US" altLang="zh-CN" sz="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Tāmen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yībiān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                        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yībiān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A:</a:t>
            </a:r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她们在</a:t>
            </a:r>
            <a:r>
              <a:rPr kumimoji="1"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一边</a:t>
            </a:r>
            <a:r>
              <a:rPr lang="en-US" altLang="zh-CN" sz="4800" dirty="0">
                <a:solidFill>
                  <a:schemeClr val="accent6">
                    <a:lumMod val="75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______</a:t>
            </a:r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，</a:t>
            </a:r>
            <a:r>
              <a:rPr kumimoji="1"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一边</a:t>
            </a:r>
            <a:r>
              <a:rPr lang="en-US" altLang="zh-CN" sz="4800" dirty="0">
                <a:solidFill>
                  <a:schemeClr val="accent6">
                    <a:lumMod val="75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_______</a:t>
            </a:r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_</a:t>
            </a:r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endParaRPr kumimoji="1" lang="en-US" altLang="zh-CN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kumimoji="1" lang="en-US" altLang="zh-TW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endParaRPr lang="en-US" altLang="zh-TW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459" y="50249"/>
            <a:ext cx="873082" cy="87308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9256" y="1007356"/>
            <a:ext cx="4098044" cy="277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91515" y="5011340"/>
            <a:ext cx="5996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accent6">
                    <a:lumMod val="75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吃饭</a:t>
            </a:r>
            <a:r>
              <a:rPr lang="en-US" altLang="zh-CN" sz="5400" dirty="0">
                <a:solidFill>
                  <a:schemeClr val="accent6">
                    <a:lumMod val="75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			</a:t>
            </a:r>
            <a:r>
              <a:rPr lang="zh-CN" altLang="en-US" sz="5400" dirty="0">
                <a:solidFill>
                  <a:schemeClr val="accent6">
                    <a:lumMod val="75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聊天儿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414" y="5934670"/>
            <a:ext cx="7045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ea typeface="KaiTi" charset="-122"/>
                <a:cs typeface="KaiTi" charset="-122"/>
              </a:rPr>
              <a:t>They are chatting while eating.</a:t>
            </a:r>
          </a:p>
        </p:txBody>
      </p:sp>
    </p:spTree>
    <p:extLst>
      <p:ext uri="{BB962C8B-B14F-4D97-AF65-F5344CB8AC3E}">
        <p14:creationId xmlns:p14="http://schemas.microsoft.com/office/powerpoint/2010/main" val="301983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1"/>
            <a:ext cx="121920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zh-CN" altLang="en-US" sz="4800" dirty="0">
                <a:latin typeface="KaiTi" charset="-122"/>
                <a:ea typeface="KaiTi" charset="-122"/>
                <a:cs typeface="KaiTi" charset="-122"/>
              </a:rPr>
              <a:t>一边</a:t>
            </a:r>
            <a:r>
              <a:rPr lang="en-US" altLang="zh-CN" sz="2800" dirty="0">
                <a:latin typeface="KaiTi" charset="-122"/>
                <a:ea typeface="KaiTi" charset="-122"/>
                <a:cs typeface="KaiTi" charset="-122"/>
              </a:rPr>
              <a:t>…</a:t>
            </a:r>
            <a:r>
              <a:rPr lang="zh-CN" altLang="en-US" sz="4800" dirty="0">
                <a:latin typeface="KaiTi" charset="-122"/>
                <a:ea typeface="KaiTi" charset="-122"/>
                <a:cs typeface="KaiTi" charset="-122"/>
              </a:rPr>
              <a:t>一边</a:t>
            </a:r>
            <a:r>
              <a:rPr lang="en-US" altLang="zh-CN" sz="5400" dirty="0">
                <a:latin typeface="Tahoma" pitchFamily="34" charset="0"/>
              </a:rPr>
              <a:t> </a:t>
            </a:r>
            <a:r>
              <a:rPr lang="zh-CN" altLang="en-US" sz="2800" dirty="0">
                <a:latin typeface="Calibri" charset="0"/>
                <a:ea typeface="Calibri" charset="0"/>
                <a:cs typeface="Calibri" charset="0"/>
              </a:rPr>
              <a:t>yì </a:t>
            </a:r>
            <a:r>
              <a:rPr lang="en-US" altLang="zh-CN" sz="2800" dirty="0" err="1">
                <a:latin typeface="Calibri" charset="0"/>
                <a:ea typeface="Calibri" charset="0"/>
                <a:cs typeface="Calibri" charset="0"/>
              </a:rPr>
              <a:t>biān</a:t>
            </a:r>
            <a:r>
              <a:rPr lang="en-US" altLang="zh-CN" sz="2800" dirty="0">
                <a:latin typeface="Calibri" charset="0"/>
                <a:ea typeface="Calibri" charset="0"/>
                <a:cs typeface="Calibri" charset="0"/>
              </a:rPr>
              <a:t>…</a:t>
            </a:r>
            <a:r>
              <a:rPr lang="zh-CN" altLang="en-US" sz="2800" dirty="0">
                <a:latin typeface="Calibri" charset="0"/>
                <a:ea typeface="Calibri" charset="0"/>
                <a:cs typeface="Calibri" charset="0"/>
              </a:rPr>
              <a:t> yì </a:t>
            </a:r>
            <a:r>
              <a:rPr lang="en-US" altLang="zh-CN" sz="2800" dirty="0" err="1">
                <a:latin typeface="Calibri" charset="0"/>
                <a:ea typeface="Calibri" charset="0"/>
                <a:cs typeface="Calibri" charset="0"/>
              </a:rPr>
              <a:t>biān</a:t>
            </a:r>
            <a:r>
              <a:rPr lang="en-US" altLang="zh-CN" sz="2800" dirty="0">
                <a:latin typeface="Calibri" charset="0"/>
                <a:ea typeface="Calibri" charset="0"/>
                <a:cs typeface="Calibri" charset="0"/>
              </a:rPr>
              <a:t>… (simultaneously, at the same time </a:t>
            </a:r>
            <a:r>
              <a:rPr kumimoji="1" lang="en-US" altLang="zh-CN" sz="2800" dirty="0"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22055" y="1100824"/>
            <a:ext cx="11017404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Tā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zuò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shénme</a:t>
            </a:r>
            <a:endParaRPr kumimoji="1" lang="en-US" altLang="zh-CN" sz="3200" dirty="0">
              <a:solidFill>
                <a:schemeClr val="accent6">
                  <a:lumMod val="75000"/>
                </a:schemeClr>
              </a:solidFill>
              <a:ea typeface="KaiTi" charset="-122"/>
              <a:cs typeface="KaiTi" charset="-122"/>
            </a:endParaRPr>
          </a:p>
          <a:p>
            <a:pPr eaLnBrk="1" hangingPunct="1"/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Q:</a:t>
            </a:r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他在做什么？</a:t>
            </a:r>
            <a:endParaRPr kumimoji="1" lang="en-US" altLang="zh-CN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pPr>
              <a:lnSpc>
                <a:spcPts val="3840"/>
              </a:lnSpc>
            </a:pPr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</a:rPr>
              <a:t>What is he doing?</a:t>
            </a:r>
          </a:p>
          <a:p>
            <a:pPr>
              <a:lnSpc>
                <a:spcPts val="3840"/>
              </a:lnSpc>
            </a:pPr>
            <a:endParaRPr lang="en-US" altLang="zh-CN" sz="32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3840"/>
              </a:lnSpc>
            </a:pP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Tā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yībiān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			 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yībiān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A:</a:t>
            </a:r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他在</a:t>
            </a:r>
            <a:r>
              <a:rPr kumimoji="1"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一边</a:t>
            </a:r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________</a:t>
            </a:r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，</a:t>
            </a:r>
            <a:r>
              <a:rPr kumimoji="1"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一边</a:t>
            </a:r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__________</a:t>
            </a:r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endParaRPr kumimoji="1" lang="zh-TW" altLang="en-US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7125" y="4802359"/>
            <a:ext cx="7793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accent6">
                    <a:lumMod val="75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上网 </a:t>
            </a:r>
            <a:r>
              <a:rPr lang="en-US" altLang="zh-CN" sz="5400" dirty="0">
                <a:solidFill>
                  <a:schemeClr val="accent6">
                    <a:lumMod val="75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        </a:t>
            </a:r>
            <a:r>
              <a:rPr lang="zh-CN" altLang="en-US" sz="5400" dirty="0">
                <a:solidFill>
                  <a:schemeClr val="accent6">
                    <a:lumMod val="75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听音乐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459" y="50249"/>
            <a:ext cx="873082" cy="873082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995684" y="1100824"/>
            <a:ext cx="3761571" cy="281645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77591" y="5927282"/>
            <a:ext cx="103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ea typeface="KaiTi" charset="-122"/>
                <a:cs typeface="KaiTi" charset="-122"/>
              </a:rPr>
              <a:t>He is listening to music while surfing the internet.</a:t>
            </a:r>
          </a:p>
        </p:txBody>
      </p:sp>
    </p:spTree>
    <p:extLst>
      <p:ext uri="{BB962C8B-B14F-4D97-AF65-F5344CB8AC3E}">
        <p14:creationId xmlns:p14="http://schemas.microsoft.com/office/powerpoint/2010/main" val="126615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1"/>
            <a:ext cx="121920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zh-CN" altLang="en-US" sz="4800" dirty="0">
                <a:latin typeface="KaiTi" charset="-122"/>
                <a:ea typeface="KaiTi" charset="-122"/>
                <a:cs typeface="KaiTi" charset="-122"/>
              </a:rPr>
              <a:t>一边</a:t>
            </a:r>
            <a:r>
              <a:rPr lang="en-US" altLang="zh-CN" sz="2800" dirty="0">
                <a:latin typeface="KaiTi" charset="-122"/>
                <a:ea typeface="KaiTi" charset="-122"/>
                <a:cs typeface="KaiTi" charset="-122"/>
              </a:rPr>
              <a:t>…</a:t>
            </a:r>
            <a:r>
              <a:rPr lang="zh-CN" altLang="en-US" sz="4800" dirty="0">
                <a:latin typeface="KaiTi" charset="-122"/>
                <a:ea typeface="KaiTi" charset="-122"/>
                <a:cs typeface="KaiTi" charset="-122"/>
              </a:rPr>
              <a:t>一边</a:t>
            </a:r>
            <a:r>
              <a:rPr lang="en-US" altLang="zh-CN" sz="5400" dirty="0">
                <a:latin typeface="Tahoma" pitchFamily="34" charset="0"/>
              </a:rPr>
              <a:t> </a:t>
            </a:r>
            <a:r>
              <a:rPr lang="zh-CN" altLang="en-US" sz="2800" dirty="0">
                <a:latin typeface="Calibri" charset="0"/>
                <a:ea typeface="Calibri" charset="0"/>
                <a:cs typeface="Calibri" charset="0"/>
              </a:rPr>
              <a:t>yì </a:t>
            </a:r>
            <a:r>
              <a:rPr lang="en-US" altLang="zh-CN" sz="2800" dirty="0" err="1">
                <a:latin typeface="Calibri" charset="0"/>
                <a:ea typeface="Calibri" charset="0"/>
                <a:cs typeface="Calibri" charset="0"/>
              </a:rPr>
              <a:t>biān</a:t>
            </a:r>
            <a:r>
              <a:rPr lang="en-US" altLang="zh-CN" sz="2800" dirty="0">
                <a:latin typeface="Calibri" charset="0"/>
                <a:ea typeface="Calibri" charset="0"/>
                <a:cs typeface="Calibri" charset="0"/>
              </a:rPr>
              <a:t>…</a:t>
            </a:r>
            <a:r>
              <a:rPr lang="zh-CN" altLang="en-US" sz="2800" dirty="0">
                <a:latin typeface="Calibri" charset="0"/>
                <a:ea typeface="Calibri" charset="0"/>
                <a:cs typeface="Calibri" charset="0"/>
              </a:rPr>
              <a:t> yì </a:t>
            </a:r>
            <a:r>
              <a:rPr lang="en-US" altLang="zh-CN" sz="2800" dirty="0" err="1">
                <a:latin typeface="Calibri" charset="0"/>
                <a:ea typeface="Calibri" charset="0"/>
                <a:cs typeface="Calibri" charset="0"/>
              </a:rPr>
              <a:t>biān</a:t>
            </a:r>
            <a:r>
              <a:rPr lang="en-US" altLang="zh-CN" sz="2800" dirty="0">
                <a:latin typeface="Calibri" charset="0"/>
                <a:ea typeface="Calibri" charset="0"/>
                <a:cs typeface="Calibri" charset="0"/>
              </a:rPr>
              <a:t>… (simultaneously, at the same time </a:t>
            </a:r>
            <a:r>
              <a:rPr kumimoji="1" lang="en-US" altLang="zh-CN" sz="2800" dirty="0"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22055" y="1100824"/>
            <a:ext cx="11017404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Tā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zuò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shénme</a:t>
            </a:r>
            <a:endParaRPr kumimoji="1" lang="en-US" altLang="zh-CN" sz="3200" dirty="0">
              <a:solidFill>
                <a:schemeClr val="accent6">
                  <a:lumMod val="75000"/>
                </a:schemeClr>
              </a:solidFill>
              <a:ea typeface="KaiTi" charset="-122"/>
              <a:cs typeface="KaiTi" charset="-122"/>
            </a:endParaRPr>
          </a:p>
          <a:p>
            <a:pPr eaLnBrk="1" hangingPunct="1"/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Q:</a:t>
            </a:r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他在做什么？</a:t>
            </a:r>
            <a:endParaRPr kumimoji="1" lang="en-US" altLang="zh-CN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pPr>
              <a:lnSpc>
                <a:spcPts val="3840"/>
              </a:lnSpc>
            </a:pPr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</a:rPr>
              <a:t>What is he doing?</a:t>
            </a:r>
          </a:p>
          <a:p>
            <a:pPr>
              <a:lnSpc>
                <a:spcPts val="3840"/>
              </a:lnSpc>
            </a:pPr>
            <a:endParaRPr lang="en-US" altLang="zh-CN" sz="32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3840"/>
              </a:lnSpc>
            </a:pP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Tā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yībiān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			 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yībiān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A:</a:t>
            </a:r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他在</a:t>
            </a:r>
            <a:r>
              <a:rPr kumimoji="1"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一边</a:t>
            </a:r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________</a:t>
            </a:r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，</a:t>
            </a:r>
            <a:r>
              <a:rPr kumimoji="1"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一边</a:t>
            </a:r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__________</a:t>
            </a:r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endParaRPr kumimoji="1" lang="zh-TW" altLang="en-US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7125" y="4802359"/>
            <a:ext cx="7793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accent6">
                    <a:lumMod val="75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上课 </a:t>
            </a:r>
            <a:r>
              <a:rPr lang="en-US" altLang="zh-CN" sz="5400" dirty="0">
                <a:solidFill>
                  <a:schemeClr val="accent6">
                    <a:lumMod val="75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       </a:t>
            </a:r>
            <a:r>
              <a:rPr lang="zh-CN" altLang="en-US" sz="5400" dirty="0">
                <a:solidFill>
                  <a:schemeClr val="accent6">
                    <a:lumMod val="75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 玩手机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459" y="50249"/>
            <a:ext cx="873082" cy="8730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7591" y="5927282"/>
            <a:ext cx="103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ea typeface="KaiTi" charset="-122"/>
                <a:cs typeface="KaiTi" charset="-122"/>
              </a:rPr>
              <a:t>He is playing on his cellphone while is in class.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978" y="1068975"/>
            <a:ext cx="2175083" cy="29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3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1"/>
            <a:ext cx="121920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zh-CN" altLang="en-US" sz="4800" dirty="0">
                <a:latin typeface="KaiTi" charset="-122"/>
                <a:ea typeface="KaiTi" charset="-122"/>
                <a:cs typeface="KaiTi" charset="-122"/>
              </a:rPr>
              <a:t>一边</a:t>
            </a:r>
            <a:r>
              <a:rPr lang="en-US" altLang="zh-CN" sz="2800" dirty="0">
                <a:latin typeface="KaiTi" charset="-122"/>
                <a:ea typeface="KaiTi" charset="-122"/>
                <a:cs typeface="KaiTi" charset="-122"/>
              </a:rPr>
              <a:t>…</a:t>
            </a:r>
            <a:r>
              <a:rPr lang="zh-CN" altLang="en-US" sz="4800" dirty="0">
                <a:latin typeface="KaiTi" charset="-122"/>
                <a:ea typeface="KaiTi" charset="-122"/>
                <a:cs typeface="KaiTi" charset="-122"/>
              </a:rPr>
              <a:t>一边</a:t>
            </a:r>
            <a:r>
              <a:rPr lang="en-US" altLang="zh-CN" sz="5400" dirty="0">
                <a:latin typeface="Tahoma" pitchFamily="34" charset="0"/>
              </a:rPr>
              <a:t> </a:t>
            </a:r>
            <a:r>
              <a:rPr lang="zh-CN" altLang="en-US" sz="2800" dirty="0">
                <a:latin typeface="Calibri" charset="0"/>
                <a:ea typeface="Calibri" charset="0"/>
                <a:cs typeface="Calibri" charset="0"/>
              </a:rPr>
              <a:t>yì </a:t>
            </a:r>
            <a:r>
              <a:rPr lang="en-US" altLang="zh-CN" sz="2800" dirty="0" err="1">
                <a:latin typeface="Calibri" charset="0"/>
                <a:ea typeface="Calibri" charset="0"/>
                <a:cs typeface="Calibri" charset="0"/>
              </a:rPr>
              <a:t>biān</a:t>
            </a:r>
            <a:r>
              <a:rPr lang="en-US" altLang="zh-CN" sz="2800" dirty="0">
                <a:latin typeface="Calibri" charset="0"/>
                <a:ea typeface="Calibri" charset="0"/>
                <a:cs typeface="Calibri" charset="0"/>
              </a:rPr>
              <a:t>…</a:t>
            </a:r>
            <a:r>
              <a:rPr lang="zh-CN" altLang="en-US" sz="2800" dirty="0">
                <a:latin typeface="Calibri" charset="0"/>
                <a:ea typeface="Calibri" charset="0"/>
                <a:cs typeface="Calibri" charset="0"/>
              </a:rPr>
              <a:t> yì </a:t>
            </a:r>
            <a:r>
              <a:rPr lang="en-US" altLang="zh-CN" sz="2800" dirty="0" err="1">
                <a:latin typeface="Calibri" charset="0"/>
                <a:ea typeface="Calibri" charset="0"/>
                <a:cs typeface="Calibri" charset="0"/>
              </a:rPr>
              <a:t>biān</a:t>
            </a:r>
            <a:r>
              <a:rPr lang="en-US" altLang="zh-CN" sz="2800" dirty="0">
                <a:latin typeface="Calibri" charset="0"/>
                <a:ea typeface="Calibri" charset="0"/>
                <a:cs typeface="Calibri" charset="0"/>
              </a:rPr>
              <a:t>… (simultaneously, at the same time </a:t>
            </a:r>
            <a:r>
              <a:rPr kumimoji="1" lang="en-US" altLang="zh-CN" sz="2800" dirty="0"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22055" y="1100824"/>
            <a:ext cx="11017404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Tā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zuò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shénme</a:t>
            </a:r>
            <a:endParaRPr kumimoji="1" lang="en-US" altLang="zh-CN" sz="3200" dirty="0">
              <a:solidFill>
                <a:schemeClr val="accent6">
                  <a:lumMod val="75000"/>
                </a:schemeClr>
              </a:solidFill>
              <a:ea typeface="KaiTi" charset="-122"/>
              <a:cs typeface="KaiTi" charset="-122"/>
            </a:endParaRPr>
          </a:p>
          <a:p>
            <a:pPr eaLnBrk="1" hangingPunct="1"/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Q:</a:t>
            </a:r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他在做什么？</a:t>
            </a:r>
            <a:endParaRPr kumimoji="1" lang="en-US" altLang="zh-CN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pPr>
              <a:lnSpc>
                <a:spcPts val="3840"/>
              </a:lnSpc>
            </a:pPr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</a:rPr>
              <a:t>What is he doing?</a:t>
            </a:r>
          </a:p>
          <a:p>
            <a:pPr>
              <a:lnSpc>
                <a:spcPts val="3840"/>
              </a:lnSpc>
            </a:pPr>
            <a:endParaRPr lang="en-US" altLang="zh-CN" sz="32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3840"/>
              </a:lnSpc>
            </a:pP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Tā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yībiān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			 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yībiān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A:</a:t>
            </a:r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他在</a:t>
            </a:r>
            <a:r>
              <a:rPr kumimoji="1"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一边</a:t>
            </a:r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________</a:t>
            </a:r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，</a:t>
            </a:r>
            <a:r>
              <a:rPr kumimoji="1"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一边</a:t>
            </a:r>
            <a:r>
              <a:rPr kumimoji="1"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__________</a:t>
            </a:r>
            <a:r>
              <a:rPr kumimoji="1"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endParaRPr kumimoji="1" lang="zh-TW" altLang="en-US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7125" y="4802359"/>
            <a:ext cx="7793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accent6">
                    <a:lumMod val="75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洗澡</a:t>
            </a:r>
            <a:r>
              <a:rPr lang="en-US" altLang="zh-CN" sz="3600" dirty="0" err="1">
                <a:solidFill>
                  <a:schemeClr val="accent6">
                    <a:lumMod val="75000"/>
                  </a:schemeClr>
                </a:solidFill>
                <a:ea typeface="KaiTi" charset="-122"/>
                <a:cs typeface="KaiTi" charset="-122"/>
              </a:rPr>
              <a:t>xǐzhǎo</a:t>
            </a:r>
            <a:r>
              <a:rPr lang="zh-CN" altLang="en-US" sz="5400" dirty="0">
                <a:solidFill>
                  <a:schemeClr val="accent6">
                    <a:lumMod val="75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5400" dirty="0">
                <a:solidFill>
                  <a:schemeClr val="accent6">
                    <a:lumMod val="75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     </a:t>
            </a:r>
            <a:r>
              <a:rPr lang="zh-CN" altLang="en-US" sz="5400" dirty="0">
                <a:solidFill>
                  <a:schemeClr val="accent6">
                    <a:lumMod val="75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唱歌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459" y="50249"/>
            <a:ext cx="873082" cy="8730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7591" y="5927282"/>
            <a:ext cx="103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ea typeface="KaiTi" charset="-122"/>
                <a:cs typeface="KaiTi" charset="-122"/>
              </a:rPr>
              <a:t>He is singing while taking a shower.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53" y="1124924"/>
            <a:ext cx="4004288" cy="267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3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0" y="15710"/>
            <a:ext cx="12166764" cy="923330"/>
          </a:xfr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zh-TW" altLang="en-US" sz="5400" dirty="0">
                <a:latin typeface="KaiTi" charset="-122"/>
                <a:ea typeface="KaiTi" charset="-122"/>
                <a:cs typeface="KaiTi" charset="-122"/>
              </a:rPr>
              <a:t>已</a:t>
            </a:r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经 </a:t>
            </a:r>
            <a:r>
              <a:rPr kumimoji="1" lang="en-US" altLang="zh-CN" sz="4000" dirty="0" err="1">
                <a:latin typeface="Calibri" charset="0"/>
                <a:ea typeface="Calibri" charset="0"/>
                <a:cs typeface="Calibri" charset="0"/>
              </a:rPr>
              <a:t>yǐjīng</a:t>
            </a:r>
            <a:r>
              <a:rPr kumimoji="1" lang="zh-CN" altLang="en-US" sz="4000" dirty="0">
                <a:latin typeface="Calibri" charset="0"/>
                <a:ea typeface="Calibri" charset="0"/>
                <a:cs typeface="Calibri" charset="0"/>
              </a:rPr>
              <a:t>             </a:t>
            </a:r>
            <a:r>
              <a:rPr kumimoji="1" lang="en-US" altLang="zh-CN" sz="4000" dirty="0">
                <a:latin typeface="Calibri" charset="0"/>
                <a:ea typeface="Calibri" charset="0"/>
                <a:cs typeface="Calibri" charset="0"/>
              </a:rPr>
              <a:t>(already)          adverb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420" y="1428714"/>
            <a:ext cx="11199151" cy="55262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zh-CN" sz="4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Q</a:t>
            </a:r>
            <a:r>
              <a:rPr lang="zh-CN" altLang="en-US" sz="4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：你吃了吗？</a:t>
            </a:r>
            <a:r>
              <a:rPr lang="zh-CN" altLang="en-US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3600" dirty="0">
                <a:solidFill>
                  <a:srgbClr val="4E8F00"/>
                </a:solidFill>
                <a:ea typeface="KaiTi" charset="-122"/>
                <a:cs typeface="KaiTi" charset="-122"/>
              </a:rPr>
              <a:t>Did you eat?</a:t>
            </a:r>
            <a:endParaRPr lang="en-US" altLang="zh-CN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lvl="0" indent="0">
              <a:buNone/>
            </a:pPr>
            <a:r>
              <a:rPr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zh-CN" altLang="en-US" sz="4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你吃</a:t>
            </a:r>
            <a:r>
              <a:rPr lang="zh-CN" altLang="en-US" sz="4400" u="sng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早餐</a:t>
            </a:r>
            <a:r>
              <a:rPr lang="zh-CN" altLang="en-US" sz="4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了吗？</a:t>
            </a:r>
            <a:r>
              <a:rPr lang="en-US" altLang="zh-CN" sz="3600" dirty="0">
                <a:solidFill>
                  <a:srgbClr val="4E8F00"/>
                </a:solidFill>
                <a:ea typeface="KaiTi" charset="-122"/>
                <a:cs typeface="KaiTi" charset="-122"/>
              </a:rPr>
              <a:t>Did you eat </a:t>
            </a:r>
            <a:r>
              <a:rPr lang="en-US" altLang="zh-CN" sz="3600" u="sng" dirty="0">
                <a:solidFill>
                  <a:srgbClr val="4E8F00"/>
                </a:solidFill>
                <a:ea typeface="KaiTi" charset="-122"/>
                <a:cs typeface="KaiTi" charset="-122"/>
              </a:rPr>
              <a:t>breakfast</a:t>
            </a:r>
            <a:r>
              <a:rPr lang="en-US" altLang="zh-CN" sz="3600" dirty="0">
                <a:solidFill>
                  <a:srgbClr val="4E8F00"/>
                </a:solidFill>
                <a:ea typeface="KaiTi" charset="-122"/>
                <a:cs typeface="KaiTi" charset="-122"/>
              </a:rPr>
              <a:t>?</a:t>
            </a:r>
            <a:endParaRPr lang="en-US" altLang="zh-CN" sz="48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A: </a:t>
            </a:r>
            <a:r>
              <a:rPr lang="zh-TW" altLang="en-US" sz="4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我</a:t>
            </a:r>
            <a:r>
              <a:rPr lang="zh-TW" altLang="en-US" sz="44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已</a:t>
            </a:r>
            <a:r>
              <a:rPr lang="zh-CN" altLang="en-US" sz="44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经</a:t>
            </a:r>
            <a:r>
              <a:rPr lang="zh-TW" altLang="en-US" sz="4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吃了。</a:t>
            </a:r>
            <a:r>
              <a:rPr lang="en-US" altLang="zh-TW" sz="4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altLang="zh-TW" sz="3600" dirty="0">
                <a:solidFill>
                  <a:srgbClr val="4E8F00"/>
                </a:solidFill>
                <a:ea typeface="KaiTi" charset="-122"/>
                <a:cs typeface="KaiTi" charset="-122"/>
              </a:rPr>
              <a:t>I already ate.</a:t>
            </a:r>
          </a:p>
          <a:p>
            <a:pPr marL="0" indent="0">
              <a:buNone/>
            </a:pPr>
            <a:endParaRPr lang="en-US" altLang="zh-TW" sz="24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indent="0">
              <a:buNone/>
            </a:pPr>
            <a:r>
              <a:rPr lang="en-US" altLang="zh-CN" sz="4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Q:</a:t>
            </a:r>
            <a:r>
              <a:rPr lang="zh-CN" altLang="en-US" sz="4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你看了吗？</a:t>
            </a:r>
            <a:r>
              <a:rPr lang="en-US" altLang="zh-CN" sz="4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  </a:t>
            </a:r>
            <a:r>
              <a:rPr lang="en-US" altLang="zh-CN" sz="3600" dirty="0">
                <a:solidFill>
                  <a:srgbClr val="4E8F00"/>
                </a:solidFill>
                <a:ea typeface="KaiTi" charset="-122"/>
                <a:cs typeface="KaiTi" charset="-122"/>
              </a:rPr>
              <a:t>Did you see?</a:t>
            </a:r>
          </a:p>
          <a:p>
            <a:pPr marL="0" lvl="0" indent="0">
              <a:buNone/>
            </a:pPr>
            <a:r>
              <a:rPr lang="en-US" altLang="zh-CN" sz="48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zh-CN" altLang="en-US" sz="4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你看了</a:t>
            </a:r>
            <a:r>
              <a:rPr lang="zh-CN" altLang="en-US" sz="4400" u="sng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那个电影</a:t>
            </a:r>
            <a:r>
              <a:rPr lang="zh-CN" altLang="en-US" sz="4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了吗？</a:t>
            </a:r>
            <a:r>
              <a:rPr lang="en-US" altLang="zh-CN" sz="3600" dirty="0">
                <a:solidFill>
                  <a:srgbClr val="4E8F00"/>
                </a:solidFill>
                <a:ea typeface="KaiTi" charset="-122"/>
                <a:cs typeface="KaiTi" charset="-122"/>
              </a:rPr>
              <a:t>Did you see the movie?</a:t>
            </a:r>
            <a:endParaRPr lang="en-US" altLang="zh-CN" sz="44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indent="0">
              <a:buNone/>
            </a:pPr>
            <a:r>
              <a:rPr lang="en-US" altLang="zh-CN" sz="4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A:</a:t>
            </a:r>
            <a:r>
              <a:rPr lang="zh-CN" altLang="en-US" sz="4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TW" altLang="en-US" sz="4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我</a:t>
            </a:r>
            <a:r>
              <a:rPr lang="zh-TW" altLang="en-US" sz="44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已</a:t>
            </a:r>
            <a:r>
              <a:rPr lang="zh-CN" altLang="en-US" sz="44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经</a:t>
            </a:r>
            <a:r>
              <a:rPr lang="zh-TW" altLang="en-US" sz="4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看了。</a:t>
            </a:r>
            <a:r>
              <a:rPr lang="en-US" altLang="zh-TW" sz="4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altLang="zh-TW" sz="3600" dirty="0">
                <a:solidFill>
                  <a:srgbClr val="4E8F00"/>
                </a:solidFill>
                <a:ea typeface="KaiTi" charset="-122"/>
                <a:cs typeface="KaiTi" charset="-122"/>
              </a:rPr>
              <a:t>I already saw it.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72" y="72473"/>
            <a:ext cx="866567" cy="866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2" y="1295816"/>
            <a:ext cx="2306837" cy="1298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699" y="3419587"/>
            <a:ext cx="2406841" cy="135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11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216" y="1331733"/>
            <a:ext cx="7605348" cy="55262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2400" dirty="0">
              <a:solidFill>
                <a:srgbClr val="4E8F0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007935"/>
                </a:solidFill>
              </a:rPr>
              <a:t>       </a:t>
            </a:r>
            <a:r>
              <a:rPr lang="en-US" sz="4000" dirty="0" err="1">
                <a:solidFill>
                  <a:srgbClr val="007935"/>
                </a:solidFill>
              </a:rPr>
              <a:t>Nǐ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yùxí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dì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bā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kèle</a:t>
            </a:r>
            <a:r>
              <a:rPr lang="en-US" sz="4000" dirty="0">
                <a:solidFill>
                  <a:srgbClr val="007935"/>
                </a:solidFill>
              </a:rPr>
              <a:t> ma</a:t>
            </a:r>
            <a:endParaRPr lang="en-US" altLang="zh-CN" sz="4000" dirty="0">
              <a:solidFill>
                <a:srgbClr val="007935"/>
              </a:solidFill>
              <a:ea typeface="KaiTi" charset="-122"/>
              <a:cs typeface="KaiTi" charset="-122"/>
            </a:endParaRPr>
          </a:p>
          <a:p>
            <a:pPr marL="0" indent="0">
              <a:buNone/>
            </a:pPr>
            <a:r>
              <a:rPr lang="en-US" altLang="zh-CN" sz="4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Q: </a:t>
            </a:r>
            <a:r>
              <a:rPr lang="zh-CN" altLang="en-US" sz="4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你预习第八课了吗？</a:t>
            </a:r>
            <a:r>
              <a:rPr lang="en-US" altLang="zh-CN" sz="4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    </a:t>
            </a:r>
          </a:p>
          <a:p>
            <a:pPr marL="0" indent="0">
              <a:buNone/>
            </a:pPr>
            <a:r>
              <a:rPr lang="en-US" altLang="zh-CN" sz="4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en-US" altLang="zh-CN" sz="3600" dirty="0">
                <a:solidFill>
                  <a:srgbClr val="007935"/>
                </a:solidFill>
                <a:ea typeface="KaiTi" charset="-122"/>
                <a:cs typeface="KaiTi" charset="-122"/>
              </a:rPr>
              <a:t>Did you preview Lesson 8?</a:t>
            </a:r>
          </a:p>
          <a:p>
            <a:pPr marL="0" indent="0">
              <a:buNone/>
            </a:pPr>
            <a:endParaRPr lang="en-US" altLang="zh-CN" sz="1400" dirty="0">
              <a:solidFill>
                <a:srgbClr val="4E8F00"/>
              </a:solidFill>
              <a:ea typeface="KaiTi" charset="-122"/>
              <a:cs typeface="KaiTi" charset="-122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7935"/>
                </a:solidFill>
              </a:rPr>
              <a:t>       </a:t>
            </a:r>
            <a:r>
              <a:rPr lang="en-US" sz="4000" dirty="0" err="1">
                <a:solidFill>
                  <a:srgbClr val="007935"/>
                </a:solidFill>
              </a:rPr>
              <a:t>Wǒ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yǐjīng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yùxí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dì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bā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kèle</a:t>
            </a:r>
            <a:endParaRPr lang="en-US" altLang="zh-CN" sz="4000" dirty="0">
              <a:solidFill>
                <a:srgbClr val="007935"/>
              </a:solidFill>
            </a:endParaRPr>
          </a:p>
          <a:p>
            <a:pPr marL="0" indent="0">
              <a:buNone/>
            </a:pPr>
            <a:r>
              <a:rPr lang="en-US" altLang="zh-CN" sz="4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A: </a:t>
            </a:r>
            <a:r>
              <a:rPr lang="zh-TW" altLang="en-US" sz="4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我</a:t>
            </a:r>
            <a:r>
              <a:rPr lang="zh-TW" altLang="en-US" sz="44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已</a:t>
            </a:r>
            <a:r>
              <a:rPr lang="zh-CN" altLang="en-US" sz="44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经</a:t>
            </a:r>
            <a:r>
              <a:rPr lang="zh-CN" altLang="en-US" sz="4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预习第八课</a:t>
            </a:r>
            <a:r>
              <a:rPr lang="zh-TW" altLang="en-US" sz="4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了。</a:t>
            </a:r>
          </a:p>
          <a:p>
            <a:pPr marL="0" indent="0">
              <a:buNone/>
            </a:pPr>
            <a:r>
              <a:rPr lang="en-US" altLang="zh-TW" sz="4400" dirty="0">
                <a:solidFill>
                  <a:srgbClr val="4E8F00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en-US" altLang="zh-TW" sz="3600" dirty="0">
                <a:solidFill>
                  <a:srgbClr val="007935"/>
                </a:solidFill>
              </a:rPr>
              <a:t>I already previewed Lesson 8.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838" y="3955313"/>
            <a:ext cx="3634509" cy="29026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451468" y="1400768"/>
            <a:ext cx="3232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latin typeface="Kaiti SC" charset="-122"/>
                <a:ea typeface="Kaiti SC" charset="-122"/>
                <a:cs typeface="Kaiti SC" charset="-122"/>
              </a:rPr>
              <a:t>  第八课：</a:t>
            </a:r>
            <a:endParaRPr lang="en-US" sz="4400" dirty="0">
              <a:latin typeface="Kaiti SC" charset="-122"/>
              <a:ea typeface="Kaiti SC" charset="-122"/>
              <a:cs typeface="Kaiti SC" charset="-122"/>
            </a:endParaRPr>
          </a:p>
          <a:p>
            <a:r>
              <a:rPr lang="en-US" altLang="zh-CN" sz="3600" dirty="0" err="1"/>
              <a:t>x</a:t>
            </a:r>
            <a:r>
              <a:rPr lang="en-US" sz="3600" dirty="0" err="1"/>
              <a:t>iě</a:t>
            </a:r>
            <a:r>
              <a:rPr lang="en-US" sz="3600" dirty="0"/>
              <a:t> </a:t>
            </a:r>
            <a:r>
              <a:rPr lang="en-US" sz="3600" dirty="0" err="1"/>
              <a:t>yī</a:t>
            </a:r>
            <a:r>
              <a:rPr lang="en-US" sz="3600" dirty="0"/>
              <a:t> </a:t>
            </a:r>
            <a:r>
              <a:rPr lang="en-US" sz="3600" dirty="0" err="1"/>
              <a:t>piān</a:t>
            </a:r>
            <a:r>
              <a:rPr lang="en-US" sz="3600" dirty="0"/>
              <a:t> </a:t>
            </a:r>
            <a:r>
              <a:rPr lang="en-US" sz="3600" dirty="0" err="1"/>
              <a:t>rìjì</a:t>
            </a:r>
            <a:endParaRPr lang="en-US" altLang="zh-CN" sz="3600" kern="0" dirty="0">
              <a:solidFill>
                <a:prstClr val="black"/>
              </a:solidFill>
              <a:ea typeface="KaiTi" charset="-122"/>
              <a:cs typeface="KaiTi" charset="-122"/>
            </a:endParaRPr>
          </a:p>
          <a:p>
            <a:r>
              <a:rPr lang="zh-CN" altLang="en-US" sz="4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写一篇日记</a:t>
            </a:r>
            <a:endParaRPr lang="en-US" altLang="zh-CN" sz="4400" kern="0" dirty="0">
              <a:solidFill>
                <a:prstClr val="black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en-US" sz="3600" dirty="0"/>
              <a:t>Write a Diary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>
          <a:xfrm>
            <a:off x="0" y="15710"/>
            <a:ext cx="121667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5400">
                <a:latin typeface="KaiTi" charset="-122"/>
                <a:ea typeface="KaiTi" charset="-122"/>
                <a:cs typeface="KaiTi" charset="-122"/>
              </a:rPr>
              <a:t>已</a:t>
            </a:r>
            <a:r>
              <a:rPr lang="zh-CN" altLang="en-US" sz="5400">
                <a:latin typeface="KaiTi" charset="-122"/>
                <a:ea typeface="KaiTi" charset="-122"/>
                <a:cs typeface="KaiTi" charset="-122"/>
              </a:rPr>
              <a:t>经 </a:t>
            </a:r>
            <a:r>
              <a:rPr kumimoji="1" lang="en-US" altLang="zh-CN" sz="4000">
                <a:latin typeface="Calibri" charset="0"/>
                <a:ea typeface="Calibri" charset="0"/>
                <a:cs typeface="Calibri" charset="0"/>
              </a:rPr>
              <a:t>yǐjīng</a:t>
            </a:r>
            <a:r>
              <a:rPr kumimoji="1" lang="zh-CN" altLang="en-US" sz="4000">
                <a:latin typeface="Calibri" charset="0"/>
                <a:ea typeface="Calibri" charset="0"/>
                <a:cs typeface="Calibri" charset="0"/>
              </a:rPr>
              <a:t>             </a:t>
            </a:r>
            <a:r>
              <a:rPr kumimoji="1" lang="en-US" altLang="zh-CN" sz="4000">
                <a:latin typeface="Calibri" charset="0"/>
                <a:ea typeface="Calibri" charset="0"/>
                <a:cs typeface="Calibri" charset="0"/>
              </a:rPr>
              <a:t>(already)          adverb</a:t>
            </a:r>
            <a:endParaRPr kumimoji="1" lang="en-US" altLang="zh-CN" sz="4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72" y="72473"/>
            <a:ext cx="866567" cy="86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7775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 eaLnBrk="1" hangingPunct="1"/>
            <a:r>
              <a:rPr lang="zh-CN" altLang="en-US" sz="6600" dirty="0">
                <a:latin typeface="KaiTi" charset="-122"/>
                <a:ea typeface="KaiTi" charset="-122"/>
                <a:cs typeface="KaiTi" charset="-122"/>
              </a:rPr>
              <a:t>以前</a:t>
            </a:r>
            <a:r>
              <a:rPr lang="en-US" altLang="zh-CN" sz="66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4000" dirty="0" err="1">
                <a:latin typeface="+mn-lt"/>
              </a:rPr>
              <a:t>yǐqián</a:t>
            </a:r>
            <a:r>
              <a:rPr lang="zh-CN" altLang="en-US" sz="4000" dirty="0">
                <a:latin typeface="+mn-lt"/>
              </a:rPr>
              <a:t>               </a:t>
            </a:r>
            <a:r>
              <a:rPr lang="en-US" altLang="zh-CN" sz="4000" dirty="0">
                <a:latin typeface="+mn-lt"/>
              </a:rPr>
              <a:t>        (before)          time expression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079" y="59960"/>
            <a:ext cx="749253" cy="74925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4231" y="1391005"/>
            <a:ext cx="11475149" cy="56193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7935"/>
                </a:solidFill>
              </a:rPr>
              <a:t>   </a:t>
            </a:r>
            <a:r>
              <a:rPr lang="en-US" sz="3600" dirty="0" err="1">
                <a:solidFill>
                  <a:srgbClr val="007935"/>
                </a:solidFill>
              </a:rPr>
              <a:t>Yǐqián</a:t>
            </a:r>
            <a:r>
              <a:rPr lang="en-US" sz="3600" dirty="0">
                <a:solidFill>
                  <a:srgbClr val="007935"/>
                </a:solidFill>
              </a:rPr>
              <a:t> </a:t>
            </a:r>
            <a:r>
              <a:rPr lang="en-US" sz="3600" dirty="0" err="1">
                <a:solidFill>
                  <a:srgbClr val="007935"/>
                </a:solidFill>
              </a:rPr>
              <a:t>wǒ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bù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huì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shuō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Zhōngwén</a:t>
            </a:r>
            <a:endParaRPr lang="en-US" sz="3600" dirty="0">
              <a:solidFill>
                <a:srgbClr val="007935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r>
              <a:rPr 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以前</a:t>
            </a:r>
            <a:r>
              <a:rPr 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我不会说中文 。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935"/>
                </a:solidFill>
              </a:rPr>
              <a:t>     Before, I could not speak Chinese.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935"/>
                </a:solidFill>
              </a:rPr>
              <a:t>    </a:t>
            </a:r>
            <a:r>
              <a:rPr lang="en-US" sz="3600" dirty="0" err="1">
                <a:solidFill>
                  <a:srgbClr val="007935"/>
                </a:solidFill>
              </a:rPr>
              <a:t>Yǐqián</a:t>
            </a:r>
            <a:r>
              <a:rPr lang="en-US" sz="3600" dirty="0">
                <a:solidFill>
                  <a:srgbClr val="007935"/>
                </a:solidFill>
              </a:rPr>
              <a:t> </a:t>
            </a:r>
            <a:r>
              <a:rPr lang="en-US" sz="3600" dirty="0" err="1">
                <a:solidFill>
                  <a:srgbClr val="007935"/>
                </a:solidFill>
              </a:rPr>
              <a:t>wǒ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bù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rènshi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tā</a:t>
            </a:r>
            <a:r>
              <a:rPr lang="en-US" sz="3600" dirty="0">
                <a:solidFill>
                  <a:srgbClr val="007935"/>
                </a:solidFill>
              </a:rPr>
              <a:t>.</a:t>
            </a:r>
            <a:endParaRPr lang="en-US" altLang="zh-CN" sz="3600" dirty="0">
              <a:solidFill>
                <a:srgbClr val="007935"/>
              </a:solidFill>
            </a:endParaRPr>
          </a:p>
          <a:p>
            <a:r>
              <a:rPr 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以前</a:t>
            </a:r>
            <a:r>
              <a:rPr 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我不认识他。</a:t>
            </a:r>
            <a:r>
              <a:rPr lang="en-US" dirty="0">
                <a:latin typeface="KaiTi" panose="02010609060101010101" pitchFamily="49" charset="-122"/>
                <a:ea typeface="KaiTi" panose="02010609060101010101" pitchFamily="49" charset="-122"/>
              </a:rPr>
              <a:t>              </a:t>
            </a:r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</a:t>
            </a:r>
            <a:r>
              <a:rPr lang="en-US" altLang="zh-CN" sz="3600" dirty="0">
                <a:solidFill>
                  <a:srgbClr val="007935"/>
                </a:solidFill>
              </a:rPr>
              <a:t>I didn’t know him before.</a:t>
            </a:r>
          </a:p>
          <a:p>
            <a:pPr marL="0" indent="0">
              <a:buNone/>
            </a:pPr>
            <a:endParaRPr lang="en-US" altLang="zh-CN" sz="3600" dirty="0">
              <a:solidFill>
                <a:srgbClr val="007935"/>
              </a:solidFill>
            </a:endParaRPr>
          </a:p>
          <a:p>
            <a:pPr marL="0" indent="0">
              <a:buNone/>
            </a:pPr>
            <a:r>
              <a:rPr lang="en-US" sz="5400" dirty="0" err="1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以前</a:t>
            </a:r>
            <a:r>
              <a:rPr 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Kaiti SC" charset="-122"/>
                <a:ea typeface="Kaiti SC" charset="-122"/>
                <a:cs typeface="Kaiti SC" charset="-122"/>
              </a:rPr>
              <a:t>v.s</a:t>
            </a:r>
            <a:r>
              <a:rPr lang="en-US" sz="5400" dirty="0">
                <a:solidFill>
                  <a:srgbClr val="FF0000"/>
                </a:solidFill>
                <a:latin typeface="Kaiti SC" charset="-122"/>
                <a:ea typeface="Kaiti SC" charset="-122"/>
                <a:cs typeface="Kaiti SC" charset="-122"/>
              </a:rPr>
              <a:t>.  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以后</a:t>
            </a:r>
            <a:endParaRPr lang="en-US" altLang="zh-CN" sz="54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340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0" y="18675"/>
            <a:ext cx="12176881" cy="106090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学习中文</a:t>
            </a:r>
            <a:r>
              <a:rPr lang="zh-CN" altLang="it-IT" sz="49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xuéxí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zhōngwén</a:t>
            </a:r>
            <a:r>
              <a:rPr lang="zh-CN" altLang="en-US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zh-CN" sz="33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altLang="zh-CN" sz="3300" dirty="0" err="1">
                <a:latin typeface="Calibri" charset="0"/>
                <a:ea typeface="Calibri" charset="0"/>
                <a:cs typeface="Calibri" charset="0"/>
                <a:hlinkClick r:id="rId2"/>
              </a:rPr>
              <a:t>study</a:t>
            </a:r>
            <a:r>
              <a:rPr lang="it-IT" altLang="zh-CN" sz="3300" dirty="0">
                <a:latin typeface="Calibri" charset="0"/>
                <a:ea typeface="Calibri" charset="0"/>
                <a:cs typeface="Calibri" charset="0"/>
                <a:hlinkClick r:id="rId2"/>
              </a:rPr>
              <a:t> </a:t>
            </a:r>
            <a:r>
              <a:rPr lang="it-IT" altLang="zh-CN" sz="3300" dirty="0" err="1">
                <a:latin typeface="Calibri" charset="0"/>
                <a:ea typeface="Calibri" charset="0"/>
                <a:cs typeface="Calibri" charset="0"/>
                <a:hlinkClick r:id="rId2"/>
              </a:rPr>
              <a:t>Chinese</a:t>
            </a:r>
            <a:r>
              <a:rPr lang="it-IT" altLang="zh-CN" sz="3300" dirty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841" y="113321"/>
            <a:ext cx="860728" cy="860728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1226729"/>
            <a:ext cx="4300645" cy="55167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  <a:hlinkClick r:id="rId4"/>
              </a:rPr>
              <a:t>学习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study</a:t>
            </a: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预习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preview</a:t>
            </a: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练习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practice</a:t>
            </a: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复习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review</a:t>
            </a:r>
          </a:p>
          <a:p>
            <a:pPr marL="0" lvl="4" indent="0">
              <a:lnSpc>
                <a:spcPct val="150000"/>
              </a:lnSpc>
              <a:spcBef>
                <a:spcPts val="0"/>
              </a:spcBef>
              <a:buClrTx/>
              <a:buNone/>
              <a:defRPr/>
            </a:pPr>
            <a:endParaRPr lang="en-US" altLang="zh-CN" sz="32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  <a:hlinkClick r:id="rId5"/>
              </a:rPr>
              <a:t>准备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prepare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752470" y="1277758"/>
            <a:ext cx="3934323" cy="5682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52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念</a:t>
            </a:r>
            <a:r>
              <a:rPr lang="en-US" altLang="zh-CN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read</a:t>
            </a:r>
            <a:r>
              <a:rPr lang="zh-CN" altLang="en-US" sz="42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endParaRPr lang="en-US" altLang="zh-CN" sz="4200" dirty="0">
              <a:solidFill>
                <a:srgbClr val="0070C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52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写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write</a:t>
            </a: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52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教</a:t>
            </a:r>
            <a:r>
              <a:rPr lang="en-US" altLang="zh-CN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teach</a:t>
            </a: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52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懂</a:t>
            </a:r>
            <a:r>
              <a:rPr lang="en-US" altLang="zh-CN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understand</a:t>
            </a: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endParaRPr lang="en-US" altLang="zh-CN" sz="2800" dirty="0">
              <a:solidFill>
                <a:srgbClr val="317F13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57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难</a:t>
            </a:r>
            <a:r>
              <a:rPr lang="en-US" altLang="zh-CN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difficult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966558" y="1180452"/>
            <a:ext cx="4118794" cy="62848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lnSpc>
                <a:spcPct val="16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  <a:hlinkClick r:id="rId6"/>
              </a:rPr>
              <a:t>课文</a:t>
            </a:r>
            <a:r>
              <a:rPr lang="en-US" altLang="zh-CN" sz="48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4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  <a:hlinkClick r:id="rId7"/>
              </a:rPr>
              <a:t>text</a:t>
            </a:r>
            <a:endParaRPr lang="en-US" altLang="zh-CN" sz="4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685800" lvl="4" indent="-685800">
              <a:lnSpc>
                <a:spcPct val="16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生词</a:t>
            </a:r>
            <a:r>
              <a:rPr lang="en-US" altLang="zh-CN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41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new word(s)</a:t>
            </a:r>
          </a:p>
          <a:p>
            <a:pPr marL="685800" lvl="4" indent="-685800">
              <a:lnSpc>
                <a:spcPct val="16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  <a:hlinkClick r:id="rId8"/>
              </a:rPr>
              <a:t>语法</a:t>
            </a:r>
            <a:r>
              <a:rPr lang="en-US" altLang="zh-CN" sz="48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4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  <a:hlinkClick r:id="rId9"/>
              </a:rPr>
              <a:t>grammar</a:t>
            </a:r>
            <a:endParaRPr lang="en-US" altLang="zh-CN" sz="41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685800" lvl="4" indent="-685800">
              <a:lnSpc>
                <a:spcPct val="16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  <a:hlinkClick r:id="rId10"/>
              </a:rPr>
              <a:t>录音</a:t>
            </a:r>
            <a:r>
              <a:rPr lang="en-US" altLang="zh-CN" sz="48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4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  <a:hlinkClick r:id="rId11"/>
              </a:rPr>
              <a:t>recording</a:t>
            </a:r>
            <a:endParaRPr lang="en-US" altLang="zh-CN" sz="41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685800" lvl="4" indent="-685800">
              <a:lnSpc>
                <a:spcPct val="16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功课</a:t>
            </a:r>
            <a:r>
              <a:rPr lang="en-US" altLang="zh-CN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41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homework</a:t>
            </a:r>
          </a:p>
          <a:p>
            <a:pPr marL="0" lvl="4" indent="0">
              <a:lnSpc>
                <a:spcPct val="160000"/>
              </a:lnSpc>
              <a:spcBef>
                <a:spcPts val="0"/>
              </a:spcBef>
              <a:buClrTx/>
              <a:buNone/>
              <a:defRPr/>
            </a:pP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  作业</a:t>
            </a:r>
            <a:endParaRPr lang="en-US" altLang="zh-CN" sz="48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685800" lvl="4" indent="-685800">
              <a:lnSpc>
                <a:spcPct val="16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  <a:hlinkClick r:id="rId12"/>
              </a:rPr>
              <a:t>笔</a:t>
            </a:r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、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纸</a:t>
            </a:r>
            <a:r>
              <a:rPr lang="en-US" altLang="zh-CN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pen</a:t>
            </a:r>
            <a:r>
              <a:rPr lang="zh-CN" altLang="en-US" sz="32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、</a:t>
            </a:r>
            <a:r>
              <a:rPr lang="en-US" altLang="zh-CN" sz="32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paper</a:t>
            </a:r>
            <a:endParaRPr lang="en-US" altLang="zh-CN" sz="4800" dirty="0">
              <a:solidFill>
                <a:srgbClr val="C0000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131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19760" y="1721453"/>
            <a:ext cx="2842549" cy="4351338"/>
          </a:xfrm>
        </p:spPr>
        <p:txBody>
          <a:bodyPr/>
          <a:lstStyle/>
          <a:p>
            <a:r>
              <a:rPr lang="zh-CN" altLang="en-US" sz="6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新  </a:t>
            </a:r>
            <a:endParaRPr lang="en-US" altLang="zh-CN" sz="60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xīn</a:t>
            </a:r>
            <a:r>
              <a:rPr lang="en-US" altLang="zh-CN" dirty="0" smtClean="0">
                <a:ea typeface="SimSun" panose="02010600030101010101" pitchFamily="2" charset="-122"/>
              </a:rPr>
              <a:t> </a:t>
            </a:r>
          </a:p>
          <a:p>
            <a:r>
              <a:rPr lang="en-US" altLang="zh-CN" dirty="0" smtClean="0">
                <a:ea typeface="SimSun" panose="02010600030101010101" pitchFamily="2" charset="-122"/>
              </a:rPr>
              <a:t>New</a:t>
            </a:r>
          </a:p>
          <a:p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adj</a:t>
            </a:r>
            <a:endParaRPr lang="zh-CN" altLang="en-US" dirty="0" smtClean="0">
              <a:ea typeface="SimSun" panose="02010600030101010101" pitchFamily="2" charset="-122"/>
            </a:endParaRPr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smtClean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089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0538" y="1811338"/>
            <a:ext cx="2784676" cy="4351338"/>
          </a:xfrm>
        </p:spPr>
        <p:txBody>
          <a:bodyPr/>
          <a:lstStyle/>
          <a:p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累 </a:t>
            </a:r>
            <a:endParaRPr lang="en-US" altLang="zh-CN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lèi</a:t>
            </a:r>
            <a:r>
              <a:rPr lang="en-US" altLang="zh-CN" dirty="0" smtClean="0">
                <a:ea typeface="SimSun" panose="02010600030101010101" pitchFamily="2" charset="-122"/>
              </a:rPr>
              <a:t> </a:t>
            </a:r>
          </a:p>
          <a:p>
            <a:r>
              <a:rPr lang="en-US" altLang="zh-CN" dirty="0" smtClean="0">
                <a:ea typeface="SimSun" panose="02010600030101010101" pitchFamily="2" charset="-122"/>
              </a:rPr>
              <a:t>Tired</a:t>
            </a:r>
          </a:p>
          <a:p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US" altLang="zh-CN" dirty="0" err="1" smtClean="0">
                <a:ea typeface="SimSun" panose="02010600030101010101" pitchFamily="2" charset="-122"/>
              </a:rPr>
              <a:t>adj</a:t>
            </a:r>
            <a:endParaRPr lang="zh-CN" altLang="en-US" dirty="0" smtClean="0">
              <a:ea typeface="SimSun" panose="02010600030101010101" pitchFamily="2" charset="-122"/>
            </a:endParaRPr>
          </a:p>
        </p:txBody>
      </p:sp>
      <p:pic>
        <p:nvPicPr>
          <p:cNvPr id="6" name="Picture 6" descr="C:\Documents and Settings\yan.DINGFAMILY\Local Settings\Temporary Internet Files\Content.IE5\JBEGZLDN\MC90008894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076" y="1811338"/>
            <a:ext cx="2960322" cy="371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31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5175</TotalTime>
  <Words>2555</Words>
  <Application>Microsoft Office PowerPoint</Application>
  <PresentationFormat>Widescreen</PresentationFormat>
  <Paragraphs>518</Paragraphs>
  <Slides>68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4" baseType="lpstr">
      <vt:lpstr>等线</vt:lpstr>
      <vt:lpstr>等线 Light</vt:lpstr>
      <vt:lpstr>DFKai-SB</vt:lpstr>
      <vt:lpstr>KaiTi</vt:lpstr>
      <vt:lpstr>Kaiti SC</vt:lpstr>
      <vt:lpstr>Kaiti TC</vt:lpstr>
      <vt:lpstr>新細明體</vt:lpstr>
      <vt:lpstr>宋体</vt:lpstr>
      <vt:lpstr>宋体</vt:lpstr>
      <vt:lpstr>华文楷体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Yī    piān  rì    jì:         Yī gè diǎn xíng de shàngxué rì 一篇日记：一个典型的学校日       A Diary:              A   Typical School Day</vt:lpstr>
      <vt:lpstr>PowerPoint Presentation</vt:lpstr>
      <vt:lpstr>PowerPoint Presentation</vt:lpstr>
      <vt:lpstr>PowerPoint Presentation</vt:lpstr>
      <vt:lpstr>第八课   对话一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日记  rìjì            (diary)               noun</vt:lpstr>
      <vt:lpstr>篇 piān           The measure word for diary, article etc.</vt:lpstr>
      <vt:lpstr>新    xīn           (new)   adjective  </vt:lpstr>
      <vt:lpstr>新    xīn           (new)   adjective  </vt:lpstr>
      <vt:lpstr>累      lèi                   (tired)          adjective   </vt:lpstr>
      <vt:lpstr>累      lèi                   (tired)   adjective  </vt:lpstr>
      <vt:lpstr>发音 fāyīn             (pronunciation)         noun</vt:lpstr>
      <vt:lpstr>电脑 diàonǎo                (computer)  noun</vt:lpstr>
      <vt:lpstr>教室   jiàoshì                (classroom)   noun</vt:lpstr>
      <vt:lpstr>宿舍     sùshè           (dormitory)   noun</vt:lpstr>
      <vt:lpstr>餐厅 cān tīng         (restaurant, cafeteria)   noun</vt:lpstr>
      <vt:lpstr>PowerPoint Presentation</vt:lpstr>
      <vt:lpstr>PowerPoint Presentation</vt:lpstr>
      <vt:lpstr>三餐   cān                (The three meals)</vt:lpstr>
      <vt:lpstr>午 wǔ                         (noon)  </vt:lpstr>
      <vt:lpstr>中午  zhōngwǔ            (noon)               noun</vt:lpstr>
      <vt:lpstr>这儿  zhèr            (here)   pronoun</vt:lpstr>
      <vt:lpstr>那儿  nàr            (there)   pronoun</vt:lpstr>
      <vt:lpstr>那儿  nàr                        there</vt:lpstr>
      <vt:lpstr>PowerPoint Presentation</vt:lpstr>
      <vt:lpstr>洗澡 xǐzhǎo    (to take a bath/shower)    Verb+Object</vt:lpstr>
      <vt:lpstr>PowerPoint Presentation</vt:lpstr>
      <vt:lpstr>PowerPoint Presentation</vt:lpstr>
      <vt:lpstr>PowerPoint Presentation</vt:lpstr>
      <vt:lpstr>第八课   对话一</vt:lpstr>
      <vt:lpstr>PowerPoint Presentation</vt:lpstr>
      <vt:lpstr>PowerPoint Presentation</vt:lpstr>
      <vt:lpstr>PowerPoint Presentation</vt:lpstr>
      <vt:lpstr>…的時候,正在…  (when A …, B is doing…)</vt:lpstr>
      <vt:lpstr>…的時候,正在…  (when A …, B is doing…)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已经 yǐjīng             (already)          adverb</vt:lpstr>
      <vt:lpstr>PowerPoint Presentation</vt:lpstr>
      <vt:lpstr>以前 yǐqián                       (before)          time expression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2/25 今天的学习目标     (Today’s Learning Objectives)</dc:title>
  <dc:creator>miaowen chang</dc:creator>
  <cp:lastModifiedBy>Chang, Miaowen    IHS - Staff</cp:lastModifiedBy>
  <cp:revision>639</cp:revision>
  <dcterms:created xsi:type="dcterms:W3CDTF">2019-02-27T05:24:24Z</dcterms:created>
  <dcterms:modified xsi:type="dcterms:W3CDTF">2020-06-10T03:48:24Z</dcterms:modified>
</cp:coreProperties>
</file>