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60" r:id="rId3"/>
    <p:sldId id="267" r:id="rId4"/>
    <p:sldId id="268" r:id="rId5"/>
    <p:sldId id="269" r:id="rId6"/>
    <p:sldId id="270" r:id="rId7"/>
    <p:sldId id="261" r:id="rId8"/>
    <p:sldId id="262" r:id="rId9"/>
    <p:sldId id="263" r:id="rId10"/>
    <p:sldId id="264" r:id="rId11"/>
    <p:sldId id="265" r:id="rId12"/>
    <p:sldId id="271" r:id="rId13"/>
    <p:sldId id="272" r:id="rId14"/>
    <p:sldId id="274" r:id="rId15"/>
    <p:sldId id="273" r:id="rId16"/>
    <p:sldId id="309" r:id="rId17"/>
    <p:sldId id="322" r:id="rId18"/>
    <p:sldId id="311" r:id="rId19"/>
    <p:sldId id="312" r:id="rId20"/>
    <p:sldId id="313" r:id="rId21"/>
    <p:sldId id="314" r:id="rId22"/>
    <p:sldId id="319" r:id="rId23"/>
    <p:sldId id="326" r:id="rId24"/>
    <p:sldId id="331" r:id="rId25"/>
    <p:sldId id="330" r:id="rId26"/>
    <p:sldId id="327" r:id="rId27"/>
    <p:sldId id="321" r:id="rId28"/>
    <p:sldId id="315" r:id="rId29"/>
    <p:sldId id="280" r:id="rId30"/>
    <p:sldId id="318" r:id="rId31"/>
    <p:sldId id="306" r:id="rId32"/>
    <p:sldId id="307" r:id="rId33"/>
    <p:sldId id="290" r:id="rId34"/>
    <p:sldId id="287" r:id="rId35"/>
    <p:sldId id="285" r:id="rId36"/>
    <p:sldId id="286" r:id="rId37"/>
    <p:sldId id="332" r:id="rId38"/>
    <p:sldId id="324" r:id="rId39"/>
    <p:sldId id="288" r:id="rId40"/>
    <p:sldId id="325" r:id="rId41"/>
    <p:sldId id="284" r:id="rId42"/>
    <p:sldId id="308" r:id="rId43"/>
    <p:sldId id="283" r:id="rId44"/>
    <p:sldId id="329" r:id="rId45"/>
    <p:sldId id="282" r:id="rId46"/>
    <p:sldId id="328" r:id="rId47"/>
    <p:sldId id="281" r:id="rId48"/>
    <p:sldId id="266" r:id="rId49"/>
    <p:sldId id="276" r:id="rId50"/>
    <p:sldId id="27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13"/>
  </p:normalViewPr>
  <p:slideViewPr>
    <p:cSldViewPr snapToGrid="0" snapToObjects="1">
      <p:cViewPr varScale="1">
        <p:scale>
          <a:sx n="97" d="100"/>
          <a:sy n="97" d="100"/>
        </p:scale>
        <p:origin x="2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F9330-A644-6148-97AA-38543FD7CF72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52B7-8FEC-064A-ABAA-BB696E2A0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8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294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B5811-0613-4A19-B5F1-48F35BE285E5}" type="slidenum">
              <a:rPr lang="zh-TW" altLang="en-US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6906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B5811-0613-4A19-B5F1-48F35BE285E5}" type="slidenum">
              <a:rPr lang="zh-TW" altLang="en-US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2822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B5811-0613-4A19-B5F1-48F35BE285E5}" type="slidenum">
              <a:rPr lang="zh-TW" altLang="en-US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8994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B5811-0613-4A19-B5F1-48F35BE285E5}" type="slidenum">
              <a:rPr lang="zh-TW" altLang="en-US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1742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B5811-0613-4A19-B5F1-48F35BE285E5}" type="slidenum">
              <a:rPr lang="zh-TW" altLang="en-US" smtClean="0"/>
              <a:pPr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040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73EB-0F94-C84F-A30F-567EA9AC26F3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9C26-632C-CB45-BB10-EF71F5ED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5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73EB-0F94-C84F-A30F-567EA9AC26F3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9C26-632C-CB45-BB10-EF71F5ED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73EB-0F94-C84F-A30F-567EA9AC26F3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9C26-632C-CB45-BB10-EF71F5ED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8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73EB-0F94-C84F-A30F-567EA9AC26F3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9C26-632C-CB45-BB10-EF71F5ED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7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73EB-0F94-C84F-A30F-567EA9AC26F3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9C26-632C-CB45-BB10-EF71F5ED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2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73EB-0F94-C84F-A30F-567EA9AC26F3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9C26-632C-CB45-BB10-EF71F5ED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73EB-0F94-C84F-A30F-567EA9AC26F3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9C26-632C-CB45-BB10-EF71F5ED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9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73EB-0F94-C84F-A30F-567EA9AC26F3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9C26-632C-CB45-BB10-EF71F5ED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73EB-0F94-C84F-A30F-567EA9AC26F3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9C26-632C-CB45-BB10-EF71F5ED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1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73EB-0F94-C84F-A30F-567EA9AC26F3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9C26-632C-CB45-BB10-EF71F5ED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73EB-0F94-C84F-A30F-567EA9AC26F3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B9C26-632C-CB45-BB10-EF71F5ED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873EB-0F94-C84F-A30F-567EA9AC26F3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B9C26-632C-CB45-BB10-EF71F5ED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PJ4w4pVG74" TargetMode="External"/><Relationship Id="rId2" Type="http://schemas.openxmlformats.org/officeDocument/2006/relationships/hyperlink" Target="https://www.youtube.com/watch?v=kP6QuOVXu1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KBXna0u8Jk" TargetMode="External"/><Relationship Id="rId2" Type="http://schemas.openxmlformats.org/officeDocument/2006/relationships/hyperlink" Target="https://www.youtube.com/watch?v=2buJviflwG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s://www.youtube.com/watch?v=kP6QuOVXu1s" TargetMode="External"/><Relationship Id="rId4" Type="http://schemas.openxmlformats.org/officeDocument/2006/relationships/hyperlink" Target="https://www.youtube.com/watch?v=9PJ4w4pVG74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1Nu-hF8Zg-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3950" y="1120776"/>
            <a:ext cx="9144000" cy="2387600"/>
          </a:xfrm>
        </p:spPr>
        <p:txBody>
          <a:bodyPr/>
          <a:lstStyle/>
          <a:p>
            <a:r>
              <a:rPr lang="zh-CN" altLang="en-US" dirty="0" smtClean="0">
                <a:latin typeface="KaiTi" charset="-122"/>
                <a:ea typeface="KaiTi" charset="-122"/>
                <a:cs typeface="KaiTi" charset="-122"/>
              </a:rPr>
              <a:t>量词 </a:t>
            </a:r>
            <a:r>
              <a:rPr lang="en-US" altLang="zh-CN" dirty="0" smtClean="0">
                <a:latin typeface="KaiTi" charset="-122"/>
                <a:ea typeface="KaiTi" charset="-122"/>
                <a:cs typeface="KaiTi" charset="-122"/>
              </a:rPr>
              <a:t/>
            </a:r>
            <a:br>
              <a:rPr lang="en-US" altLang="zh-CN" dirty="0" smtClean="0">
                <a:latin typeface="KaiTi" charset="-122"/>
                <a:ea typeface="KaiTi" charset="-122"/>
                <a:cs typeface="KaiTi" charset="-122"/>
              </a:rPr>
            </a:br>
            <a:r>
              <a:rPr lang="en-US" altLang="zh-CN" sz="4400" dirty="0" err="1" smtClean="0">
                <a:latin typeface="+mn-lt"/>
                <a:ea typeface="KaiTi" charset="-122"/>
                <a:cs typeface="KaiTi" charset="-122"/>
              </a:rPr>
              <a:t>liàng</a:t>
            </a:r>
            <a:r>
              <a:rPr lang="en-US" altLang="zh-CN" sz="4400" dirty="0" smtClean="0">
                <a:latin typeface="+mn-lt"/>
                <a:ea typeface="KaiTi" charset="-122"/>
                <a:cs typeface="KaiTi" charset="-122"/>
              </a:rPr>
              <a:t> </a:t>
            </a:r>
            <a:r>
              <a:rPr lang="en-US" altLang="zh-CN" sz="4400" dirty="0" err="1" smtClean="0">
                <a:latin typeface="+mn-lt"/>
                <a:ea typeface="KaiTi" charset="-122"/>
                <a:cs typeface="KaiTi" charset="-122"/>
              </a:rPr>
              <a:t>cí</a:t>
            </a:r>
            <a:endParaRPr lang="en-US" sz="4400" dirty="0">
              <a:latin typeface="+mn-lt"/>
              <a:ea typeface="KaiTi" charset="-122"/>
              <a:cs typeface="KaiTi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950" y="3622676"/>
            <a:ext cx="9144000" cy="1655762"/>
          </a:xfrm>
        </p:spPr>
        <p:txBody>
          <a:bodyPr/>
          <a:lstStyle/>
          <a:p>
            <a:endParaRPr lang="en-US" dirty="0"/>
          </a:p>
          <a:p>
            <a:r>
              <a:rPr lang="en-US" sz="3600" dirty="0" smtClean="0"/>
              <a:t>Measure Words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50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48855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sz="6600" dirty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枝 </a:t>
            </a:r>
            <a:r>
              <a:rPr lang="en-US" altLang="zh-CN" dirty="0" err="1" smtClean="0">
                <a:solidFill>
                  <a:srgbClr val="FF0000"/>
                </a:solidFill>
                <a:ea typeface="宋体" charset="-122"/>
              </a:rPr>
              <a:t>zhī</a:t>
            </a:r>
            <a:r>
              <a:rPr lang="en-US" altLang="zh-CN" dirty="0" smtClean="0">
                <a:ea typeface="宋体" charset="-122"/>
              </a:rPr>
              <a:t> </a:t>
            </a:r>
            <a:r>
              <a:rPr lang="zh-CN" altLang="en-US" dirty="0" smtClean="0">
                <a:ea typeface="宋体" charset="-122"/>
              </a:rPr>
              <a:t>  </a:t>
            </a:r>
            <a:r>
              <a:rPr lang="en-US" altLang="zh-CN" sz="2800" b="1" dirty="0" smtClean="0">
                <a:solidFill>
                  <a:srgbClr val="4E8F00"/>
                </a:solidFill>
                <a:ea typeface="宋体" charset="-122"/>
              </a:rPr>
              <a:t>The measure </a:t>
            </a:r>
            <a:r>
              <a:rPr lang="en-US" altLang="zh-CN" sz="2800" b="1" dirty="0">
                <a:solidFill>
                  <a:srgbClr val="4E8F00"/>
                </a:solidFill>
                <a:ea typeface="宋体" charset="-122"/>
              </a:rPr>
              <a:t>word for long, thin, inflexible </a:t>
            </a:r>
            <a:r>
              <a:rPr lang="en-US" altLang="zh-CN" sz="2800" b="1" dirty="0" smtClean="0">
                <a:solidFill>
                  <a:srgbClr val="4E8F00"/>
                </a:solidFill>
                <a:ea typeface="宋体" charset="-122"/>
              </a:rPr>
              <a:t>objects</a:t>
            </a:r>
            <a:r>
              <a:rPr lang="zh-CN" altLang="en-US" sz="2800" b="1" dirty="0" smtClean="0">
                <a:solidFill>
                  <a:srgbClr val="4E8F00"/>
                </a:solidFill>
                <a:ea typeface="宋体" charset="-122"/>
              </a:rPr>
              <a:t> </a:t>
            </a:r>
            <a:r>
              <a:rPr lang="en-US" altLang="zh-CN" sz="2800" b="1" dirty="0" smtClean="0">
                <a:solidFill>
                  <a:srgbClr val="4E8F00"/>
                </a:solidFill>
                <a:ea typeface="宋体" charset="-122"/>
              </a:rPr>
              <a:t>etc.</a:t>
            </a:r>
            <a:endParaRPr lang="zh-CN" altLang="en-US" sz="2800" b="1" dirty="0">
              <a:solidFill>
                <a:srgbClr val="4E8F00"/>
              </a:solidFill>
              <a:ea typeface="宋体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780" y="2047219"/>
            <a:ext cx="3730243" cy="3743834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000" dirty="0">
                <a:solidFill>
                  <a:srgbClr val="30311D"/>
                </a:solidFill>
                <a:ea typeface="宋体" charset="-122"/>
              </a:rPr>
              <a:t> </a:t>
            </a:r>
            <a:r>
              <a:rPr lang="zh-CN" altLang="en-US" sz="4000" dirty="0" smtClean="0">
                <a:solidFill>
                  <a:srgbClr val="30311D"/>
                </a:solidFill>
                <a:ea typeface="宋体" charset="-122"/>
              </a:rPr>
              <a:t>   </a:t>
            </a:r>
            <a:r>
              <a:rPr lang="en-US" altLang="zh-CN" sz="4000" dirty="0" smtClean="0">
                <a:solidFill>
                  <a:srgbClr val="30311D"/>
                </a:solidFill>
                <a:ea typeface="宋体" charset="-122"/>
              </a:rPr>
              <a:t>  </a:t>
            </a:r>
            <a:r>
              <a:rPr lang="en-US" altLang="zh-CN" sz="4000" dirty="0" err="1" smtClean="0">
                <a:solidFill>
                  <a:srgbClr val="0070C0"/>
                </a:solidFill>
                <a:ea typeface="宋体" charset="-122"/>
              </a:rPr>
              <a:t>zhī</a:t>
            </a:r>
            <a:r>
              <a:rPr lang="en-US" altLang="zh-CN" sz="4000" dirty="0" smtClean="0">
                <a:solidFill>
                  <a:srgbClr val="0070C0"/>
                </a:solidFill>
                <a:ea typeface="宋体" charset="-122"/>
              </a:rPr>
              <a:t> </a:t>
            </a:r>
            <a:endParaRPr lang="en-US" altLang="zh-CN" sz="60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indent="0">
              <a:buNone/>
            </a:pPr>
            <a:r>
              <a:rPr lang="zh-CN" altLang="en-US" sz="6000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zh-CN" altLang="en-US" sz="6000" dirty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枝</a:t>
            </a:r>
            <a:r>
              <a:rPr lang="zh-CN" altLang="en-US" sz="6000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笔</a:t>
            </a:r>
            <a:endParaRPr lang="en-US" altLang="zh-CN" sz="6000" dirty="0" smtClean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indent="0">
              <a:buNone/>
            </a:pPr>
            <a:r>
              <a:rPr lang="zh-CN" altLang="en-US" sz="6000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CN" altLang="en-US" sz="6000" dirty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zh-CN" altLang="en-US" sz="6000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手机</a:t>
            </a:r>
            <a:r>
              <a:rPr lang="zh-CN" altLang="en-US" sz="6000" dirty="0" smtClean="0">
                <a:latin typeface="KaiTi" charset="-122"/>
                <a:ea typeface="KaiTi" charset="-122"/>
                <a:cs typeface="KaiTi" charset="-122"/>
              </a:rPr>
              <a:t> </a:t>
            </a:r>
            <a:endParaRPr lang="en-US" altLang="zh-CN" sz="6000" dirty="0"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937" y="2728022"/>
            <a:ext cx="3225621" cy="2417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3859">
            <a:off x="4274782" y="2950982"/>
            <a:ext cx="2596356" cy="1561808"/>
          </a:xfrm>
          <a:prstGeom prst="rect">
            <a:avLst/>
          </a:prstGeom>
        </p:spPr>
      </p:pic>
      <p:pic>
        <p:nvPicPr>
          <p:cNvPr id="8" name="Content Placeholder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001992" y="2728021"/>
            <a:ext cx="2428707" cy="24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41844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9137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张</a:t>
            </a:r>
            <a:r>
              <a:rPr lang="zh-CN" altLang="en-US" sz="2000" dirty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+mn-lt"/>
                <a:ea typeface="宋体" charset="-122"/>
              </a:rPr>
              <a:t>zhāng</a:t>
            </a:r>
            <a:r>
              <a:rPr lang="zh-CN" altLang="en-US" sz="2800" dirty="0">
                <a:solidFill>
                  <a:srgbClr val="0070C0"/>
                </a:solidFill>
                <a:latin typeface="+mn-lt"/>
                <a:ea typeface="KaiTi" charset="-122"/>
                <a:cs typeface="KaiTi" charset="-122"/>
              </a:rPr>
              <a:t> </a:t>
            </a:r>
            <a:r>
              <a:rPr lang="en-US" altLang="zh-CN" sz="2800" dirty="0" smtClean="0">
                <a:solidFill>
                  <a:srgbClr val="0070C0"/>
                </a:solidFill>
                <a:latin typeface="+mn-lt"/>
                <a:ea typeface="KaiTi" charset="-122"/>
                <a:cs typeface="KaiTi" charset="-122"/>
              </a:rPr>
              <a:t>		</a:t>
            </a:r>
            <a:r>
              <a:rPr lang="en-US" altLang="zh-CN" sz="2800" dirty="0" smtClean="0">
                <a:solidFill>
                  <a:srgbClr val="4E8F00"/>
                </a:solidFill>
                <a:latin typeface="+mn-lt"/>
                <a:ea typeface="宋体" charset="-122"/>
              </a:rPr>
              <a:t>The measure </a:t>
            </a:r>
            <a:r>
              <a:rPr lang="en-US" altLang="zh-CN" sz="2800" dirty="0">
                <a:solidFill>
                  <a:srgbClr val="4E8F00"/>
                </a:solidFill>
                <a:latin typeface="+mn-lt"/>
                <a:ea typeface="宋体" charset="-122"/>
              </a:rPr>
              <a:t>word for flat objects, paper,  pictures, etc.</a:t>
            </a:r>
            <a:endParaRPr lang="zh-CN" altLang="en-US" sz="2800" dirty="0">
              <a:solidFill>
                <a:srgbClr val="4E8F00"/>
              </a:solidFill>
              <a:latin typeface="+mn-lt"/>
              <a:ea typeface="宋体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9944" y="2762932"/>
            <a:ext cx="3870251" cy="234141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rgbClr val="30311D"/>
                </a:solidFill>
                <a:ea typeface="宋体" charset="-122"/>
              </a:rPr>
              <a:t>    </a:t>
            </a:r>
            <a:r>
              <a:rPr lang="en-US" altLang="zh-CN" dirty="0" err="1" smtClean="0">
                <a:solidFill>
                  <a:srgbClr val="0070C0"/>
                </a:solidFill>
                <a:ea typeface="宋体" charset="-122"/>
              </a:rPr>
              <a:t>zhāng</a:t>
            </a:r>
            <a:endParaRPr lang="en-US" altLang="zh-CN" sz="6000" dirty="0" smtClean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indent="0">
              <a:buNone/>
            </a:pPr>
            <a:r>
              <a:rPr lang="zh-CN" altLang="en-US" sz="6000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zh-CN" altLang="en-US" sz="6000" dirty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张</a:t>
            </a:r>
            <a:r>
              <a:rPr lang="zh-CN" altLang="en-US" sz="6000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纸</a:t>
            </a:r>
            <a:endParaRPr lang="en-US" altLang="zh-CN" sz="60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marL="0" indent="0">
              <a:buNone/>
            </a:pPr>
            <a:r>
              <a:rPr lang="en-US" altLang="zh-CN" dirty="0" smtClean="0">
                <a:ea typeface="宋体" charset="-122"/>
              </a:rPr>
              <a:t> </a:t>
            </a:r>
            <a:endParaRPr lang="en-US" altLang="zh-CN" dirty="0">
              <a:ea typeface="宋体" charset="-122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637" y="2028641"/>
            <a:ext cx="5080000" cy="3810000"/>
          </a:xfrm>
        </p:spPr>
      </p:pic>
    </p:spTree>
    <p:extLst>
      <p:ext uri="{BB962C8B-B14F-4D97-AF65-F5344CB8AC3E}">
        <p14:creationId xmlns:p14="http://schemas.microsoft.com/office/powerpoint/2010/main" val="5719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019683" cy="102879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zh-CN" altLang="en-US" sz="4900" dirty="0">
                <a:solidFill>
                  <a:srgbClr val="C00000"/>
                </a:solidFill>
                <a:ea typeface="KaiTi" charset="-122"/>
                <a:cs typeface="KaiTi" charset="-122"/>
              </a:rPr>
              <a:t>盘</a:t>
            </a:r>
            <a:r>
              <a:rPr lang="en-US" altLang="zh-CN" sz="4000" dirty="0" err="1">
                <a:solidFill>
                  <a:srgbClr val="C00000"/>
                </a:solidFill>
                <a:ea typeface="KaiTi" charset="-122"/>
                <a:cs typeface="KaiTi" charset="-122"/>
              </a:rPr>
              <a:t>pán</a:t>
            </a:r>
            <a:r>
              <a:rPr lang="en-US" altLang="zh-CN" sz="4000" dirty="0">
                <a:solidFill>
                  <a:srgbClr val="C00000"/>
                </a:solidFill>
                <a:ea typeface="KaiTi" charset="-122"/>
                <a:cs typeface="KaiTi" charset="-122"/>
              </a:rPr>
              <a:t>  (plate) </a:t>
            </a:r>
            <a:r>
              <a:rPr lang="en-US" altLang="zh-CN" sz="4000" dirty="0">
                <a:solidFill>
                  <a:srgbClr val="005322"/>
                </a:solidFill>
                <a:ea typeface="KaiTi" charset="-122"/>
                <a:cs typeface="KaiTi" charset="-122"/>
              </a:rPr>
              <a:t>and </a:t>
            </a:r>
            <a:r>
              <a:rPr lang="zh-CN" altLang="en-US" sz="4900" dirty="0">
                <a:solidFill>
                  <a:srgbClr val="C00000"/>
                </a:solidFill>
                <a:ea typeface="KaiTi" charset="-122"/>
                <a:cs typeface="KaiTi" charset="-122"/>
              </a:rPr>
              <a:t>碗</a:t>
            </a:r>
            <a:r>
              <a:rPr lang="zh-CN" altLang="en-US" sz="4000" dirty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000" dirty="0" err="1">
                <a:solidFill>
                  <a:srgbClr val="C00000"/>
                </a:solidFill>
                <a:ea typeface="KaiTi" charset="-122"/>
                <a:cs typeface="KaiTi" charset="-122"/>
              </a:rPr>
              <a:t>wǎn</a:t>
            </a:r>
            <a:r>
              <a:rPr lang="en-US" altLang="zh-CN" sz="4000" dirty="0">
                <a:solidFill>
                  <a:srgbClr val="C00000"/>
                </a:solidFill>
                <a:ea typeface="KaiTi" charset="-122"/>
                <a:cs typeface="KaiTi" charset="-122"/>
              </a:rPr>
              <a:t> (bowl</a:t>
            </a:r>
            <a:r>
              <a:rPr lang="en-US" altLang="zh-CN" sz="4000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)   </a:t>
            </a:r>
            <a:r>
              <a:rPr lang="en-US" altLang="zh-CN" sz="3100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noun; measure word</a:t>
            </a:r>
            <a:endParaRPr lang="en-US" sz="31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230" y="57197"/>
            <a:ext cx="914400" cy="914400"/>
          </a:xfrm>
          <a:prstGeom prst="rect">
            <a:avLst/>
          </a:prstGeom>
        </p:spPr>
      </p:pic>
      <p:pic>
        <p:nvPicPr>
          <p:cNvPr id="11" name="Picture 8" descr="https://encrypted-tbn1.gstatic.com/images?q=tbn:ANd9GcS4t3p36at2jFlE6-UexG87RIQjsF3wYyVLbK4MDgHls7bNTI7P1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8346" y="1103480"/>
            <a:ext cx="2676807" cy="2142193"/>
          </a:xfrm>
          <a:prstGeom prst="rect">
            <a:avLst/>
          </a:prstGeom>
          <a:noFill/>
        </p:spPr>
      </p:pic>
      <p:pic>
        <p:nvPicPr>
          <p:cNvPr id="12" name="Picture 2" descr="https://encrypted-tbn2.gstatic.com/images?q=tbn:ANd9GcSxBBLoFlxS5sYxXZIhlWHpR5kATvPA9F_bsLzr_i5XQmMd-DYtw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220" y="3882069"/>
            <a:ext cx="2784309" cy="211521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617752" y="4242955"/>
            <a:ext cx="1931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KaiTi" charset="-122"/>
                <a:ea typeface="KaiTi" charset="-122"/>
                <a:cs typeface="KaiTi" charset="-122"/>
              </a:rPr>
              <a:t>杯</a:t>
            </a:r>
            <a:endParaRPr lang="en-US" altLang="zh-CN" sz="5400" dirty="0">
              <a:latin typeface="KaiTi" charset="-122"/>
              <a:ea typeface="KaiTi" charset="-122"/>
              <a:cs typeface="KaiTi" charset="-122"/>
            </a:endParaRPr>
          </a:p>
          <a:p>
            <a:r>
              <a:rPr lang="en-US" altLang="zh-CN" sz="5400" dirty="0" err="1" smtClean="0"/>
              <a:t>Bēi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32" y="3584417"/>
            <a:ext cx="949736" cy="2710516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94" y="1103480"/>
            <a:ext cx="2407023" cy="2407023"/>
          </a:xfrm>
        </p:spPr>
      </p:pic>
      <p:sp>
        <p:nvSpPr>
          <p:cNvPr id="20" name="TextBox 19"/>
          <p:cNvSpPr txBox="1"/>
          <p:nvPr/>
        </p:nvSpPr>
        <p:spPr>
          <a:xfrm>
            <a:off x="7765153" y="4226511"/>
            <a:ext cx="1931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KaiTi" charset="-122"/>
                <a:ea typeface="KaiTi" charset="-122"/>
                <a:cs typeface="KaiTi" charset="-122"/>
              </a:rPr>
              <a:t>瓶</a:t>
            </a:r>
            <a:endParaRPr lang="en-US" altLang="zh-CN" sz="5400" dirty="0">
              <a:latin typeface="KaiTi" charset="-122"/>
              <a:ea typeface="KaiTi" charset="-122"/>
              <a:cs typeface="KaiTi" charset="-122"/>
            </a:endParaRPr>
          </a:p>
          <a:p>
            <a:r>
              <a:rPr lang="en-US" sz="5400" dirty="0" err="1"/>
              <a:t>p</a:t>
            </a:r>
            <a:r>
              <a:rPr lang="en-US" sz="5400" dirty="0" err="1" smtClean="0"/>
              <a:t>íng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645952" y="6512218"/>
            <a:ext cx="4183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ea typeface="KaiTi" charset="-122"/>
                <a:cs typeface="Calibri" panose="020F0502020204030204" pitchFamily="34" charset="0"/>
              </a:rPr>
              <a:t>https://www.youtube.com/watch?v=ZAb6FBs3kcE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019683" cy="102879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zh-CN" altLang="en-US" sz="4900" dirty="0">
                <a:solidFill>
                  <a:srgbClr val="C00000"/>
                </a:solidFill>
                <a:ea typeface="KaiTi" charset="-122"/>
                <a:cs typeface="KaiTi" charset="-122"/>
              </a:rPr>
              <a:t>盘</a:t>
            </a:r>
            <a:r>
              <a:rPr lang="en-US" altLang="zh-CN" sz="4000" dirty="0" err="1">
                <a:solidFill>
                  <a:srgbClr val="C00000"/>
                </a:solidFill>
                <a:ea typeface="KaiTi" charset="-122"/>
                <a:cs typeface="KaiTi" charset="-122"/>
              </a:rPr>
              <a:t>pán</a:t>
            </a:r>
            <a:r>
              <a:rPr lang="en-US" altLang="zh-CN" sz="4000" dirty="0">
                <a:solidFill>
                  <a:srgbClr val="C00000"/>
                </a:solidFill>
                <a:ea typeface="KaiTi" charset="-122"/>
                <a:cs typeface="KaiTi" charset="-122"/>
              </a:rPr>
              <a:t>  (plate) </a:t>
            </a:r>
            <a:r>
              <a:rPr lang="en-US" altLang="zh-CN" sz="4000" dirty="0">
                <a:solidFill>
                  <a:srgbClr val="005322"/>
                </a:solidFill>
                <a:ea typeface="KaiTi" charset="-122"/>
                <a:cs typeface="KaiTi" charset="-122"/>
              </a:rPr>
              <a:t>and </a:t>
            </a:r>
            <a:r>
              <a:rPr lang="zh-CN" altLang="en-US" sz="4900" dirty="0">
                <a:solidFill>
                  <a:srgbClr val="C00000"/>
                </a:solidFill>
                <a:ea typeface="KaiTi" charset="-122"/>
                <a:cs typeface="KaiTi" charset="-122"/>
              </a:rPr>
              <a:t>碗</a:t>
            </a:r>
            <a:r>
              <a:rPr lang="zh-CN" altLang="en-US" sz="4000" dirty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000" dirty="0" err="1">
                <a:solidFill>
                  <a:srgbClr val="C00000"/>
                </a:solidFill>
                <a:ea typeface="KaiTi" charset="-122"/>
                <a:cs typeface="KaiTi" charset="-122"/>
              </a:rPr>
              <a:t>wǎn</a:t>
            </a:r>
            <a:r>
              <a:rPr lang="en-US" altLang="zh-CN" sz="4000" dirty="0">
                <a:solidFill>
                  <a:srgbClr val="C00000"/>
                </a:solidFill>
                <a:ea typeface="KaiTi" charset="-122"/>
                <a:cs typeface="KaiTi" charset="-122"/>
              </a:rPr>
              <a:t> (bowl)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7613" y="1188317"/>
            <a:ext cx="7431791" cy="5533759"/>
          </a:xfrm>
        </p:spPr>
        <p:txBody>
          <a:bodyPr>
            <a:normAutofit/>
          </a:bodyPr>
          <a:lstStyle/>
          <a:p>
            <a:r>
              <a:rPr lang="zh-CN" altLang="en-US" sz="4800" b="1" dirty="0" smtClean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zh-CN" altLang="en-US" sz="4800" b="1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盘</a:t>
            </a:r>
            <a:r>
              <a:rPr lang="zh-CN" altLang="en-US" sz="4800" b="1" dirty="0" smtClean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青菜</a:t>
            </a:r>
            <a:endParaRPr lang="en-US" altLang="zh-CN" sz="4800" b="1" dirty="0" smtClean="0">
              <a:solidFill>
                <a:srgbClr val="005322"/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4800" b="1" dirty="0" smtClean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zh-CN" altLang="en-US" sz="4800" b="1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盘</a:t>
            </a:r>
            <a:r>
              <a:rPr lang="zh-CN" altLang="en-US" sz="4800" b="1" dirty="0" smtClean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饺子</a:t>
            </a:r>
            <a:endParaRPr lang="en-US" altLang="zh-CN" sz="4800" b="1" dirty="0" smtClean="0">
              <a:solidFill>
                <a:srgbClr val="005322"/>
              </a:solidFill>
              <a:latin typeface="KaiTi" charset="-122"/>
              <a:ea typeface="KaiTi" charset="-122"/>
              <a:cs typeface="KaiTi" charset="-122"/>
            </a:endParaRPr>
          </a:p>
          <a:p>
            <a:pPr lvl="0"/>
            <a:r>
              <a:rPr lang="zh-CN" altLang="en-US" sz="4800" b="1" dirty="0" smtClean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zh-CN" altLang="en-US" sz="4800" b="1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盘</a:t>
            </a:r>
            <a:r>
              <a:rPr lang="zh-CN" altLang="en-US" sz="4800" b="1" dirty="0" smtClean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家常豆腐 </a:t>
            </a:r>
            <a:r>
              <a:rPr lang="en-US" altLang="zh-CN" dirty="0" err="1" smtClean="0">
                <a:solidFill>
                  <a:srgbClr val="005322"/>
                </a:solidFill>
                <a:ea typeface="KaiTi" charset="-122"/>
                <a:cs typeface="KaiTi" charset="-122"/>
              </a:rPr>
              <a:t>jiā</a:t>
            </a:r>
            <a:r>
              <a:rPr lang="en-US" altLang="zh-CN" dirty="0" smtClean="0">
                <a:solidFill>
                  <a:srgbClr val="005322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dirty="0" err="1" smtClean="0">
                <a:solidFill>
                  <a:srgbClr val="005322"/>
                </a:solidFill>
                <a:ea typeface="KaiTi" charset="-122"/>
                <a:cs typeface="KaiTi" charset="-122"/>
              </a:rPr>
              <a:t>cháng</a:t>
            </a:r>
            <a:r>
              <a:rPr lang="en-US" altLang="zh-CN" dirty="0" smtClean="0">
                <a:solidFill>
                  <a:srgbClr val="005322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dirty="0" err="1" smtClean="0">
                <a:solidFill>
                  <a:srgbClr val="005322"/>
                </a:solidFill>
                <a:ea typeface="KaiTi" charset="-122"/>
                <a:cs typeface="KaiTi" charset="-122"/>
              </a:rPr>
              <a:t>dòufu</a:t>
            </a:r>
            <a:endParaRPr lang="en-US" altLang="zh-CN" b="1" dirty="0" smtClean="0">
              <a:solidFill>
                <a:srgbClr val="005322"/>
              </a:solidFill>
              <a:ea typeface="KaiTi" charset="-122"/>
              <a:cs typeface="KaiTi" charset="-122"/>
            </a:endParaRPr>
          </a:p>
          <a:p>
            <a:r>
              <a:rPr lang="zh-CN" altLang="en-US" sz="4800" b="1" dirty="0" smtClean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zh-CN" altLang="en-US" sz="4800" b="1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碗</a:t>
            </a:r>
            <a:r>
              <a:rPr lang="zh-CN" altLang="en-US" sz="4800" b="1" dirty="0" smtClean="0">
                <a:solidFill>
                  <a:srgbClr val="005322"/>
                </a:solidFill>
                <a:latin typeface="KaiTi" charset="-122"/>
                <a:ea typeface="KaiTi" charset="-122"/>
                <a:cs typeface="KaiTi" charset="-122"/>
              </a:rPr>
              <a:t>酸辣汤</a:t>
            </a:r>
            <a:endParaRPr lang="en-US" altLang="zh-CN" sz="4800" b="1" dirty="0" smtClean="0">
              <a:solidFill>
                <a:srgbClr val="005322"/>
              </a:solidFill>
              <a:latin typeface="KaiTi" charset="-122"/>
              <a:ea typeface="KaiTi" charset="-122"/>
              <a:cs typeface="KaiTi" charset="-122"/>
            </a:endParaRPr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</p:txBody>
      </p:sp>
      <p:pic>
        <p:nvPicPr>
          <p:cNvPr id="40962" name="Picture 2" descr="http://t2.gstatic.com/images?q=tbn:ANd9GcQLhsRCoVofiljXCOtADlzaylIxYEQ_xNoO8YBb5-DCrgDDOjGBd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0034" y="3789490"/>
            <a:ext cx="2660596" cy="2341326"/>
          </a:xfrm>
          <a:prstGeom prst="rect">
            <a:avLst/>
          </a:prstGeom>
          <a:noFill/>
        </p:spPr>
      </p:pic>
      <p:pic>
        <p:nvPicPr>
          <p:cNvPr id="40964" name="Picture 4" descr="https://encrypted-tbn2.gstatic.com/images?q=tbn:ANd9GcS2y3fje4uobbejsv6xpDiAprJCMuCDPm_XCVAcZoz0Vl9aU37R0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2331" y="1188317"/>
            <a:ext cx="2688299" cy="2013631"/>
          </a:xfrm>
          <a:prstGeom prst="rect">
            <a:avLst/>
          </a:prstGeom>
          <a:noFill/>
        </p:spPr>
      </p:pic>
      <p:pic>
        <p:nvPicPr>
          <p:cNvPr id="40968" name="Picture 8" descr="http://farm5.static.flickr.com/4032/4493015386_5b16fdf7b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1012" y="1220991"/>
            <a:ext cx="2965505" cy="1980957"/>
          </a:xfrm>
          <a:prstGeom prst="rect">
            <a:avLst/>
          </a:prstGeom>
          <a:noFill/>
        </p:spPr>
      </p:pic>
      <p:pic>
        <p:nvPicPr>
          <p:cNvPr id="40970" name="Picture 10" descr="https://encrypted-tbn3.gstatic.com/images?q=tbn:ANd9GcSnPQc8JWzBePwT7-F1b9RrpzSQwtXqtr55tonlqMzsfG7Rk3p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9207" y="3789490"/>
            <a:ext cx="3047310" cy="2294309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230" y="571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4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81153" y="2342850"/>
            <a:ext cx="3125972" cy="3313671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 err="1" smtClean="0">
                <a:solidFill>
                  <a:srgbClr val="0070C0"/>
                </a:solidFill>
                <a:latin typeface="+mn-lt"/>
                <a:ea typeface="宋体" pitchFamily="2" charset="-122"/>
              </a:rPr>
              <a:t>cheǹshān</a:t>
            </a:r>
            <a:r>
              <a:rPr lang="en-US" altLang="zh-TW" sz="60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zh-TW" sz="6000" dirty="0" smtClean="0">
                <a:solidFill>
                  <a:srgbClr val="0070C0"/>
                </a:solidFill>
              </a:rPr>
              <a:t/>
            </a:r>
            <a:br>
              <a:rPr lang="en-US" altLang="zh-TW" sz="6000" dirty="0" smtClean="0">
                <a:solidFill>
                  <a:srgbClr val="0070C0"/>
                </a:solidFill>
              </a:rPr>
            </a:br>
            <a:r>
              <a:rPr lang="zh-CN" altLang="en-US" sz="6000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衬</a:t>
            </a:r>
            <a:r>
              <a:rPr lang="zh-TW" altLang="en-US" sz="6000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衫</a:t>
            </a:r>
            <a:r>
              <a:rPr lang="en-US" altLang="zh-TW" sz="6000" dirty="0" smtClean="0">
                <a:solidFill>
                  <a:srgbClr val="0070C0"/>
                </a:solidFill>
              </a:rPr>
              <a:t/>
            </a:r>
            <a:br>
              <a:rPr lang="en-US" altLang="zh-TW" sz="6000" dirty="0" smtClean="0">
                <a:solidFill>
                  <a:srgbClr val="0070C0"/>
                </a:solidFill>
              </a:rPr>
            </a:br>
            <a:r>
              <a:rPr lang="en-US" altLang="zh-CN" sz="6000" dirty="0" smtClean="0">
                <a:solidFill>
                  <a:srgbClr val="0070C0"/>
                </a:solidFill>
                <a:latin typeface="+mn-lt"/>
                <a:ea typeface="宋体" pitchFamily="2" charset="-122"/>
              </a:rPr>
              <a:t>shirt</a:t>
            </a:r>
            <a:endParaRPr lang="en-US" sz="6000" dirty="0">
              <a:solidFill>
                <a:srgbClr val="0070C0"/>
              </a:solidFill>
              <a:latin typeface="+mn-lt"/>
              <a:ea typeface="KaiTi" charset="-122"/>
              <a:cs typeface="KaiTi" charset="-122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1922" y="0"/>
            <a:ext cx="12095018" cy="12397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衣服 </a:t>
            </a:r>
            <a:r>
              <a:rPr lang="en-US" altLang="zh-CN" sz="5800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yīfú</a:t>
            </a:r>
            <a:r>
              <a:rPr lang="en-US" altLang="zh-CN" sz="5800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zh-CN" altLang="en-US" sz="5800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 </a:t>
            </a:r>
            <a:r>
              <a:rPr lang="en-US" altLang="zh-CN" sz="5800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(clothes) </a:t>
            </a:r>
            <a:r>
              <a:rPr lang="zh-CN" altLang="en-US" sz="5800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        </a:t>
            </a:r>
            <a:r>
              <a:rPr lang="en-US" altLang="zh-CN" sz="5800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noun</a:t>
            </a:r>
            <a:endParaRPr lang="en-US" sz="64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5826" y="2637531"/>
            <a:ext cx="2948194" cy="3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74" y="114300"/>
            <a:ext cx="1017210" cy="1017210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 bwMode="auto">
          <a:xfrm>
            <a:off x="255181" y="2490191"/>
            <a:ext cx="3125972" cy="331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4000" dirty="0" err="1" smtClean="0">
                <a:solidFill>
                  <a:srgbClr val="0070C0"/>
                </a:solidFill>
                <a:latin typeface="+mn-lt"/>
                <a:ea typeface="宋体" pitchFamily="2" charset="-122"/>
              </a:rPr>
              <a:t>yí</a:t>
            </a:r>
            <a:r>
              <a:rPr lang="en-US" altLang="zh-TW" sz="4000" dirty="0" smtClean="0">
                <a:solidFill>
                  <a:srgbClr val="0070C0"/>
                </a:solidFill>
                <a:latin typeface="+mn-lt"/>
                <a:ea typeface="宋体" pitchFamily="2" charset="-122"/>
              </a:rPr>
              <a:t> </a:t>
            </a:r>
            <a:r>
              <a:rPr lang="en-US" altLang="zh-TW" sz="4000" dirty="0" err="1" smtClean="0">
                <a:solidFill>
                  <a:srgbClr val="0070C0"/>
                </a:solidFill>
                <a:latin typeface="+mn-lt"/>
                <a:ea typeface="宋体" pitchFamily="2" charset="-122"/>
              </a:rPr>
              <a:t>jiàn</a:t>
            </a:r>
            <a:r>
              <a:rPr lang="en-US" altLang="zh-TW" sz="6000" dirty="0" smtClean="0">
                <a:solidFill>
                  <a:srgbClr val="0070C0"/>
                </a:solidFill>
              </a:rPr>
              <a:t/>
            </a:r>
            <a:br>
              <a:rPr lang="en-US" altLang="zh-TW" sz="6000" dirty="0" smtClean="0">
                <a:solidFill>
                  <a:srgbClr val="0070C0"/>
                </a:solidFill>
              </a:rPr>
            </a:br>
            <a:r>
              <a:rPr lang="zh-CN" altLang="en-US" sz="6000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一件</a:t>
            </a:r>
            <a:r>
              <a:rPr lang="en-US" altLang="zh-TW" sz="6000" dirty="0" smtClean="0">
                <a:solidFill>
                  <a:srgbClr val="0070C0"/>
                </a:solidFill>
              </a:rPr>
              <a:t/>
            </a:r>
            <a:br>
              <a:rPr lang="en-US" altLang="zh-TW" sz="6000" dirty="0" smtClean="0">
                <a:solidFill>
                  <a:srgbClr val="0070C0"/>
                </a:solidFill>
              </a:rPr>
            </a:br>
            <a:r>
              <a:rPr lang="en-US" altLang="zh-TW" sz="6000" dirty="0" smtClean="0">
                <a:solidFill>
                  <a:srgbClr val="0070C0"/>
                </a:solidFill>
              </a:rPr>
              <a:t>one</a:t>
            </a:r>
            <a:endParaRPr lang="en-US" sz="6000" dirty="0">
              <a:solidFill>
                <a:srgbClr val="0070C0"/>
              </a:solidFill>
              <a:latin typeface="+mn-lt"/>
              <a:ea typeface="KaiTi" charset="-122"/>
              <a:cs typeface="Ka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90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071814" y="4221164"/>
            <a:ext cx="68405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037425" y="2046924"/>
            <a:ext cx="3119437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dirty="0"/>
              <a:t> </a:t>
            </a:r>
            <a:r>
              <a:rPr lang="zh-CN" altLang="en-US" sz="3200" dirty="0" smtClean="0"/>
              <a:t> </a:t>
            </a:r>
            <a:r>
              <a:rPr lang="en-US" altLang="zh-CN" sz="3200" dirty="0" err="1" smtClean="0">
                <a:solidFill>
                  <a:srgbClr val="0070C0"/>
                </a:solidFill>
              </a:rPr>
              <a:t>xié</a:t>
            </a:r>
            <a:r>
              <a:rPr lang="en-US" altLang="zh-CN" sz="3200" dirty="0" smtClean="0">
                <a:solidFill>
                  <a:srgbClr val="0070C0"/>
                </a:solidFill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</a:rPr>
              <a:t>zi</a:t>
            </a:r>
            <a:endParaRPr lang="en-US" altLang="zh-TW" sz="3200" dirty="0" smtClean="0">
              <a:solidFill>
                <a:srgbClr val="0070C0"/>
              </a:solidFill>
            </a:endParaRPr>
          </a:p>
          <a:p>
            <a:r>
              <a:rPr lang="zh-TW" altLang="en-US" sz="5400" b="1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鞋</a:t>
            </a:r>
            <a:r>
              <a:rPr lang="zh-CN" altLang="en-US" sz="5400" b="1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子</a:t>
            </a:r>
            <a:endParaRPr lang="en-US" altLang="zh-TW" sz="5400" b="1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8961146" y="4510518"/>
            <a:ext cx="20574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"/>
              </a:rPr>
              <a:t>  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"/>
              </a:rPr>
              <a:t>wà</a:t>
            </a:r>
            <a:r>
              <a:rPr lang="zh-CN" altLang="en-US" sz="3200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</a:rPr>
              <a:t>zi</a:t>
            </a:r>
            <a:endParaRPr lang="en-US" altLang="zh-CN" sz="3200" dirty="0">
              <a:solidFill>
                <a:srgbClr val="0070C0"/>
              </a:solidFill>
            </a:endParaRPr>
          </a:p>
          <a:p>
            <a:pPr algn="ctr"/>
            <a:r>
              <a:rPr lang="zh-CN" altLang="en-US" sz="5400" b="1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袜子</a:t>
            </a:r>
            <a:endParaRPr lang="en-US" altLang="zh-CN" sz="5400" b="1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9333614" y="2063527"/>
            <a:ext cx="19812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</a:rPr>
              <a:t>kuài</a:t>
            </a:r>
            <a:r>
              <a:rPr lang="en-US" altLang="zh-CN" sz="3200" dirty="0" smtClean="0">
                <a:solidFill>
                  <a:srgbClr val="0070C0"/>
                </a:solidFill>
              </a:rPr>
              <a:t>  </a:t>
            </a:r>
            <a:r>
              <a:rPr lang="en-US" altLang="zh-CN" sz="3200" dirty="0" err="1" smtClean="0">
                <a:solidFill>
                  <a:srgbClr val="0070C0"/>
                </a:solidFill>
              </a:rPr>
              <a:t>zi</a:t>
            </a:r>
            <a:endParaRPr lang="en-US" altLang="zh-TW" sz="3200" dirty="0" smtClean="0">
              <a:solidFill>
                <a:srgbClr val="0070C0"/>
              </a:solidFill>
            </a:endParaRPr>
          </a:p>
          <a:p>
            <a:r>
              <a:rPr lang="zh-TW" altLang="en-US" sz="5400" b="1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筷子</a:t>
            </a:r>
            <a:endParaRPr lang="en-US" altLang="zh-TW" sz="5400" b="1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1" y="4495801"/>
            <a:ext cx="192059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8188" y="4308003"/>
            <a:ext cx="1553525" cy="192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294005" y="4495801"/>
            <a:ext cx="166076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0070C0"/>
                </a:solidFill>
              </a:rPr>
              <a:t>shǒu</a:t>
            </a:r>
            <a:endParaRPr lang="en-US" altLang="zh-TW" sz="3200" dirty="0" smtClean="0">
              <a:solidFill>
                <a:srgbClr val="0070C0"/>
              </a:solidFill>
            </a:endParaRPr>
          </a:p>
          <a:p>
            <a:r>
              <a:rPr lang="zh-TW" altLang="en-US" sz="5400" b="1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手</a:t>
            </a:r>
            <a:endParaRPr lang="en-US" altLang="zh-TW" sz="5400" b="1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153" y="1929809"/>
            <a:ext cx="2092053" cy="155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8167" y="1957201"/>
            <a:ext cx="2210144" cy="164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0" y="28732"/>
            <a:ext cx="12095018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一双</a:t>
            </a:r>
            <a:r>
              <a:rPr lang="en-US" altLang="zh-CN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4300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yì</a:t>
            </a:r>
            <a:r>
              <a:rPr lang="en-US" altLang="zh-CN" sz="4300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300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shuāng</a:t>
            </a:r>
            <a:r>
              <a:rPr lang="zh-CN" altLang="en-US" sz="4300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 </a:t>
            </a:r>
            <a:r>
              <a:rPr lang="en-US" altLang="zh-CN" sz="4300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(a pair ) </a:t>
            </a:r>
            <a:r>
              <a:rPr lang="zh-TW" altLang="en-US" sz="3600" b="1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鞋</a:t>
            </a:r>
            <a:r>
              <a:rPr lang="zh-CN" altLang="en-US" sz="3600" b="1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子</a:t>
            </a:r>
            <a:r>
              <a:rPr lang="en-US" altLang="zh-CN" sz="3600" dirty="0" err="1" smtClean="0">
                <a:solidFill>
                  <a:srgbClr val="0070C0"/>
                </a:solidFill>
              </a:rPr>
              <a:t>xié</a:t>
            </a:r>
            <a:r>
              <a:rPr lang="en-US" altLang="zh-CN" sz="3600" dirty="0" smtClean="0">
                <a:solidFill>
                  <a:srgbClr val="0070C0"/>
                </a:solidFill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</a:rPr>
              <a:t>zi</a:t>
            </a:r>
            <a:endParaRPr lang="en-US" altLang="zh-TW" sz="3600" dirty="0">
              <a:solidFill>
                <a:srgbClr val="0070C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79" y="114299"/>
            <a:ext cx="1081005" cy="108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3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  <p:bldP spid="8206" grpId="0"/>
      <p:bldP spid="8207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0"/>
            <a:ext cx="12192000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两本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bě</a:t>
            </a:r>
            <a:r>
              <a:rPr lang="zh-CN" altLang="en-US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n 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书</a:t>
            </a:r>
            <a:r>
              <a:rPr lang="en-US" altLang="zh-CN" sz="4700" b="1" dirty="0" err="1">
                <a:solidFill>
                  <a:srgbClr val="C00000"/>
                </a:solidFill>
                <a:ea typeface="KaiTi" charset="-122"/>
                <a:cs typeface="KaiTi" charset="-122"/>
              </a:rPr>
              <a:t>shū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709" y="2386680"/>
            <a:ext cx="3225800" cy="2514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850" y="2500980"/>
            <a:ext cx="3225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0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8539" y="2575251"/>
            <a:ext cx="1624402" cy="328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12095018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条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tiáo</a:t>
            </a:r>
            <a:r>
              <a:rPr lang="en-US" altLang="zh-CN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 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裤子</a:t>
            </a:r>
            <a:r>
              <a:rPr lang="en-US" altLang="zh-CN" sz="4700" b="1" dirty="0" err="1">
                <a:solidFill>
                  <a:srgbClr val="C00000"/>
                </a:solidFill>
                <a:ea typeface="KaiTi" charset="-122"/>
                <a:cs typeface="KaiTi" charset="-122"/>
              </a:rPr>
              <a:t>kùzi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40" y="2575251"/>
            <a:ext cx="1624402" cy="328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92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0"/>
            <a:ext cx="12095018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两枝</a:t>
            </a:r>
            <a:r>
              <a:rPr lang="en-US" altLang="zh-CN" sz="4700" b="1" dirty="0" err="1">
                <a:solidFill>
                  <a:srgbClr val="C00000"/>
                </a:solidFill>
                <a:ea typeface="KaiTi" charset="-122"/>
                <a:cs typeface="KaiTi" charset="-122"/>
              </a:rPr>
              <a:t>zhī</a:t>
            </a:r>
            <a:r>
              <a:rPr lang="en-US" altLang="zh-CN" sz="46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 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笔</a:t>
            </a:r>
            <a:r>
              <a:rPr lang="en-US" altLang="zh-CN" sz="4700" b="1" dirty="0" err="1">
                <a:solidFill>
                  <a:srgbClr val="C00000"/>
                </a:solidFill>
                <a:ea typeface="KaiTi" charset="-122"/>
                <a:cs typeface="KaiTi" charset="-122"/>
              </a:rPr>
              <a:t>b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ǐ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3859">
            <a:off x="3501317" y="2993845"/>
            <a:ext cx="2596356" cy="1561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3859">
            <a:off x="5713056" y="3203395"/>
            <a:ext cx="2596356" cy="156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8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0"/>
            <a:ext cx="12192000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篇</a:t>
            </a:r>
            <a:r>
              <a:rPr lang="en-US" altLang="zh-CN" sz="4700" b="1" dirty="0" err="1">
                <a:solidFill>
                  <a:srgbClr val="C00000"/>
                </a:solidFill>
                <a:ea typeface="KaiTi" charset="-122"/>
                <a:cs typeface="KaiTi" charset="-122"/>
              </a:rPr>
              <a:t>piān</a:t>
            </a:r>
            <a:r>
              <a:rPr lang="en-US" altLang="zh-CN" sz="4700" b="1" dirty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日记 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rì</a:t>
            </a:r>
            <a:r>
              <a:rPr lang="en-US" altLang="zh-CN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700" b="1" dirty="0" err="1">
                <a:solidFill>
                  <a:srgbClr val="C00000"/>
                </a:solidFill>
                <a:ea typeface="KaiTi" charset="-122"/>
                <a:cs typeface="KaiTi" charset="-122"/>
              </a:rPr>
              <a:t>jì</a:t>
            </a:r>
            <a:r>
              <a:rPr lang="zh-CN" altLang="en-US" sz="4700" b="1" dirty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498" y="2179637"/>
            <a:ext cx="3675714" cy="2749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86" y="2303462"/>
            <a:ext cx="3675714" cy="27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black">
          <a:xfrm>
            <a:off x="0" y="0"/>
            <a:ext cx="12192000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800" dirty="0">
                <a:latin typeface="Kaiti SC" charset="-122"/>
                <a:ea typeface="Kaiti SC" charset="-122"/>
                <a:cs typeface="Kaiti SC" charset="-122"/>
              </a:rPr>
              <a:t>星期六</a:t>
            </a:r>
            <a:r>
              <a:rPr lang="zh-CN" altLang="en-US" sz="4800" dirty="0" smtClean="0">
                <a:latin typeface="Kaiti SC" charset="-122"/>
                <a:ea typeface="Kaiti SC" charset="-122"/>
                <a:cs typeface="Kaiti SC" charset="-122"/>
              </a:rPr>
              <a:t>，它</a:t>
            </a:r>
            <a:r>
              <a:rPr lang="zh-CN" altLang="en-US" sz="4800" dirty="0">
                <a:latin typeface="Kaiti SC" charset="-122"/>
                <a:ea typeface="Kaiti SC" charset="-122"/>
                <a:cs typeface="Kaiti SC" charset="-122"/>
              </a:rPr>
              <a:t>吃</a:t>
            </a:r>
            <a:r>
              <a:rPr lang="zh-CN" altLang="en-US" sz="4800" dirty="0" smtClean="0">
                <a:latin typeface="Kaiti SC" charset="-122"/>
                <a:ea typeface="Kaiti SC" charset="-122"/>
                <a:cs typeface="Kaiti SC" charset="-122"/>
              </a:rPr>
              <a:t>了</a:t>
            </a:r>
            <a:r>
              <a:rPr lang="is-IS" altLang="zh-CN" sz="4800" dirty="0" smtClean="0">
                <a:latin typeface="Kaiti SC" charset="-122"/>
                <a:ea typeface="Kaiti SC" charset="-122"/>
                <a:cs typeface="Kaiti SC" charset="-122"/>
              </a:rPr>
              <a:t>…</a:t>
            </a:r>
            <a:endParaRPr lang="zh-CN" altLang="en-US" sz="4800" dirty="0"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black">
          <a:xfrm>
            <a:off x="0" y="5669280"/>
            <a:ext cx="12192000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 smtClean="0">
                <a:latin typeface="Kaiti SC" charset="-122"/>
                <a:ea typeface="Kaiti SC" charset="-122"/>
                <a:cs typeface="Kaiti SC" charset="-122"/>
              </a:rPr>
              <a:t>    </a:t>
            </a:r>
            <a:r>
              <a:rPr lang="zh-CN" altLang="en-US" sz="4400" dirty="0" smtClean="0">
                <a:latin typeface="Kaiti SC" charset="-122"/>
                <a:ea typeface="Kaiti SC" charset="-122"/>
                <a:cs typeface="Kaiti SC" charset="-122"/>
              </a:rPr>
              <a:t>那天</a:t>
            </a:r>
            <a:r>
              <a:rPr lang="zh-CN" altLang="en-US" sz="4400" dirty="0">
                <a:latin typeface="Kaiti SC" charset="-122"/>
                <a:ea typeface="Kaiti SC" charset="-122"/>
                <a:cs typeface="Kaiti SC" charset="-122"/>
              </a:rPr>
              <a:t>晚上，毛毛虫的肚子好痛！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" y="1392702"/>
            <a:ext cx="11609550" cy="399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0"/>
            <a:ext cx="12192000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两封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fēng</a:t>
            </a:r>
            <a:r>
              <a:rPr lang="en-US" altLang="zh-CN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zh-CN" altLang="en-US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信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xìn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38" y="1690688"/>
            <a:ext cx="4938712" cy="49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3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0"/>
            <a:ext cx="12095018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</a:t>
            </a:r>
            <a:r>
              <a:rPr lang="zh-CN" altLang="en-US" sz="86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张</a:t>
            </a:r>
            <a:r>
              <a:rPr lang="zh-CN" altLang="en-US" sz="4600" b="1" dirty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600" b="1" dirty="0" err="1">
                <a:solidFill>
                  <a:srgbClr val="C00000"/>
                </a:solidFill>
                <a:ea typeface="KaiTi" charset="-122"/>
                <a:cs typeface="KaiTi" charset="-122"/>
              </a:rPr>
              <a:t>zhāng</a:t>
            </a:r>
            <a:r>
              <a:rPr lang="zh-CN" altLang="en-US" sz="4600" b="1" dirty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6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zh-CN" altLang="en-US" sz="860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纸</a:t>
            </a:r>
            <a:r>
              <a:rPr lang="en-US" altLang="zh-CN" sz="4700" b="1" smtClean="0">
                <a:solidFill>
                  <a:srgbClr val="C00000"/>
                </a:solidFill>
                <a:ea typeface="KaiTi" charset="-122"/>
                <a:cs typeface="KaiTi" charset="-122"/>
              </a:rPr>
              <a:t>zhǐ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4" name="Content Placeholder 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12" y="2028641"/>
            <a:ext cx="3787849" cy="4229284"/>
          </a:xfrm>
          <a:prstGeom prst="rect">
            <a:avLst/>
          </a:prstGeom>
        </p:spPr>
      </p:pic>
      <p:pic>
        <p:nvPicPr>
          <p:cNvPr id="5" name="Content Placeholder 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00" y="2028641"/>
            <a:ext cx="3811513" cy="422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0"/>
            <a:ext cx="12095018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</a:t>
            </a:r>
            <a:r>
              <a:rPr lang="zh-CN" altLang="en-US" sz="86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张</a:t>
            </a:r>
            <a:r>
              <a:rPr lang="zh-CN" altLang="en-US" sz="4600" b="1" dirty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600" b="1" dirty="0" err="1">
                <a:solidFill>
                  <a:srgbClr val="C00000"/>
                </a:solidFill>
                <a:ea typeface="KaiTi" charset="-122"/>
                <a:cs typeface="KaiTi" charset="-122"/>
              </a:rPr>
              <a:t>zhāng</a:t>
            </a:r>
            <a:r>
              <a:rPr lang="zh-CN" altLang="en-US" sz="4600" b="1" dirty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6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信用卡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xìn</a:t>
            </a:r>
            <a:r>
              <a:rPr lang="en-US" altLang="zh-CN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yòng</a:t>
            </a:r>
            <a:r>
              <a:rPr lang="en-US" altLang="zh-CN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kǎ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271" y="1571623"/>
            <a:ext cx="6610350" cy="49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0"/>
            <a:ext cx="12095018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</a:t>
            </a:r>
            <a:r>
              <a:rPr lang="zh-CN" altLang="en-US" sz="9600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杯</a:t>
            </a:r>
            <a:r>
              <a:rPr lang="en-US" altLang="zh-CN" sz="46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bēi</a:t>
            </a:r>
            <a:r>
              <a:rPr lang="en-US" altLang="zh-CN" sz="46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 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咖啡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kā</a:t>
            </a:r>
            <a:r>
              <a:rPr lang="en-US" altLang="zh-CN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fēi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43" y="2135833"/>
            <a:ext cx="5233619" cy="349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6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12095018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条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tiáo</a:t>
            </a:r>
            <a:r>
              <a:rPr lang="en-US" altLang="zh-CN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 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裙子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qún</a:t>
            </a:r>
            <a:r>
              <a:rPr lang="en-US" altLang="zh-CN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zi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09" y="2309813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7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0"/>
            <a:ext cx="12192000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个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ge</a:t>
            </a:r>
            <a:r>
              <a:rPr lang="en-US" altLang="zh-CN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  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朋友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péngyǒu</a:t>
            </a:r>
            <a:r>
              <a:rPr lang="zh-CN" altLang="en-US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03" y="1743271"/>
            <a:ext cx="6038193" cy="4528645"/>
          </a:xfrm>
        </p:spPr>
      </p:pic>
    </p:spTree>
    <p:extLst>
      <p:ext uri="{BB962C8B-B14F-4D97-AF65-F5344CB8AC3E}">
        <p14:creationId xmlns:p14="http://schemas.microsoft.com/office/powerpoint/2010/main" val="131474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0"/>
            <a:ext cx="12095018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</a:t>
            </a:r>
            <a:r>
              <a:rPr lang="zh-CN" altLang="en-US" sz="9600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杯</a:t>
            </a:r>
            <a:r>
              <a:rPr lang="en-US" altLang="zh-CN" sz="46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bēi</a:t>
            </a:r>
            <a:r>
              <a:rPr lang="en-US" altLang="zh-CN" sz="46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 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果汁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guǒ</a:t>
            </a:r>
            <a:r>
              <a:rPr lang="en-US" altLang="zh-CN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zhī</a:t>
            </a:r>
            <a:r>
              <a:rPr lang="en-US" altLang="zh-CN" sz="70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/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柳橙汁</a:t>
            </a:r>
            <a:r>
              <a:rPr lang="en-US" sz="4600" b="1" dirty="0" err="1">
                <a:solidFill>
                  <a:srgbClr val="C00000"/>
                </a:solidFill>
                <a:ea typeface="KaiTi" charset="-122"/>
                <a:cs typeface="KaiTi" charset="-122"/>
              </a:rPr>
              <a:t>Liǔ</a:t>
            </a:r>
            <a:r>
              <a:rPr lang="en-US" sz="4600" b="1" dirty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sz="46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chéng</a:t>
            </a:r>
            <a:r>
              <a:rPr lang="en-US" sz="46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sz="46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zhī</a:t>
            </a:r>
            <a:endParaRPr lang="en-US" altLang="zh-CN" sz="46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85" y="2478918"/>
            <a:ext cx="5926447" cy="485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9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0"/>
            <a:ext cx="12095018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两块</a:t>
            </a:r>
            <a:r>
              <a:rPr lang="zh-CN" altLang="en-US" sz="46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6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kuài</a:t>
            </a:r>
            <a:r>
              <a:rPr lang="zh-CN" altLang="en-US" sz="46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6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蛋糕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dàn</a:t>
            </a:r>
            <a:r>
              <a:rPr lang="en-US" altLang="zh-CN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gāo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88" y="2514600"/>
            <a:ext cx="4572000" cy="31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0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0"/>
            <a:ext cx="12095018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</a:t>
            </a:r>
            <a:r>
              <a:rPr lang="zh-CN" altLang="en-US" sz="86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张</a:t>
            </a:r>
            <a:r>
              <a:rPr lang="zh-CN" altLang="en-US" sz="4600" b="1" dirty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600" b="1" dirty="0" err="1">
                <a:solidFill>
                  <a:srgbClr val="C00000"/>
                </a:solidFill>
                <a:ea typeface="KaiTi" charset="-122"/>
                <a:cs typeface="KaiTi" charset="-122"/>
              </a:rPr>
              <a:t>zhāng</a:t>
            </a:r>
            <a:r>
              <a:rPr lang="zh-CN" altLang="en-US" sz="4600" b="1" dirty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6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照片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zhào</a:t>
            </a:r>
            <a:r>
              <a:rPr lang="en-US" altLang="zh-CN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piàn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6" name="Picture 5" descr="/Users/miaowenchang/Desktop/phot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70" y="2475230"/>
            <a:ext cx="3870642" cy="245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/Users/miaowenchang/Desktop/phot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31" y="2457450"/>
            <a:ext cx="3451544" cy="2471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61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28732"/>
            <a:ext cx="12095018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</a:t>
            </a:r>
            <a:r>
              <a:rPr lang="zh-CN" altLang="en-US" sz="9600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瓶</a:t>
            </a:r>
            <a:r>
              <a:rPr lang="en-US" altLang="zh-CN" sz="5200" b="1" dirty="0" err="1">
                <a:solidFill>
                  <a:srgbClr val="C00000"/>
                </a:solidFill>
                <a:ea typeface="KaiTi" charset="-122"/>
                <a:cs typeface="KaiTi" charset="-122"/>
              </a:rPr>
              <a:t>píng</a:t>
            </a:r>
            <a:r>
              <a:rPr lang="zh-CN" altLang="en-US" sz="8800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可乐</a:t>
            </a:r>
            <a:r>
              <a:rPr lang="en-US" altLang="zh-TW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kě</a:t>
            </a:r>
            <a:r>
              <a:rPr lang="en-US" altLang="zh-TW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le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29" name="Picture 28" descr="/Users/miaowenchang/Desktop/cok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2424111"/>
            <a:ext cx="3114675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/Users/miaowenchang/Desktop/cok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2424112"/>
            <a:ext cx="3114675" cy="282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1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black">
          <a:xfrm>
            <a:off x="0" y="-1"/>
            <a:ext cx="12192000" cy="1424763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000" dirty="0" smtClean="0">
                <a:solidFill>
                  <a:srgbClr val="0070C0"/>
                </a:solidFill>
                <a:latin typeface="Kaiti SC" charset="-122"/>
                <a:ea typeface="Kaiti SC" charset="-122"/>
                <a:cs typeface="Kaiti SC" charset="-122"/>
              </a:rPr>
              <a:t>童谣</a:t>
            </a:r>
            <a:r>
              <a:rPr lang="zh-CN" altLang="en-US" sz="4800" dirty="0" smtClean="0">
                <a:solidFill>
                  <a:srgbClr val="0070C0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4800" dirty="0" smtClean="0">
                <a:solidFill>
                  <a:srgbClr val="0070C0"/>
                </a:solidFill>
                <a:latin typeface="Kaiti SC" charset="-122"/>
                <a:ea typeface="Kaiti SC" charset="-122"/>
                <a:cs typeface="Kaiti SC" charset="-122"/>
              </a:rPr>
              <a:t>  </a:t>
            </a:r>
            <a:r>
              <a:rPr lang="en-US" altLang="zh-CN" sz="4000" dirty="0" err="1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tóngyáo</a:t>
            </a:r>
            <a:r>
              <a:rPr lang="en-US" altLang="zh-CN" sz="4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              (</a:t>
            </a:r>
            <a:r>
              <a:rPr lang="en-US" altLang="zh-CN" sz="4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hlinkClick r:id="rId2"/>
              </a:rPr>
              <a:t>Children’s</a:t>
            </a:r>
            <a:r>
              <a:rPr lang="en-US" altLang="zh-CN" sz="4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hlinkClick r:id="rId3"/>
              </a:rPr>
              <a:t>songs</a:t>
            </a:r>
            <a:r>
              <a:rPr lang="en-US" altLang="zh-CN" sz="4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zh-CN" altLang="en-US" sz="4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0" y="1424762"/>
            <a:ext cx="11950995" cy="5209954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u="sng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counting Toads</a:t>
            </a:r>
          </a:p>
          <a:p>
            <a:endParaRPr lang="en-US" altLang="zh-CN" sz="3200" dirty="0" smtClean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One </a:t>
            </a:r>
            <a:r>
              <a:rPr lang="en-US" altLang="zh-CN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toad, one </a:t>
            </a:r>
            <a:r>
              <a:rPr lang="en-US" altLang="zh-CN" sz="36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mouth</a:t>
            </a:r>
            <a:endParaRPr lang="en-US" altLang="zh-CN" sz="36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Two </a:t>
            </a:r>
            <a:r>
              <a:rPr lang="en-US" altLang="zh-CN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eyes, four </a:t>
            </a:r>
            <a:r>
              <a:rPr lang="en-US" altLang="zh-CN" sz="36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legs</a:t>
            </a:r>
            <a:endParaRPr lang="en-US" altLang="zh-CN" sz="36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Ping </a:t>
            </a:r>
            <a:r>
              <a:rPr lang="en-US" altLang="zh-CN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ping </a:t>
            </a:r>
            <a:r>
              <a:rPr lang="en-US" altLang="zh-CN" sz="36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pong pong</a:t>
            </a:r>
            <a:r>
              <a:rPr lang="en-US" altLang="zh-CN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, hop into the </a:t>
            </a:r>
            <a:r>
              <a:rPr lang="en-US" altLang="zh-CN" sz="36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water</a:t>
            </a:r>
            <a:endParaRPr lang="en-US" altLang="zh-CN" sz="36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altLang="zh-CN" sz="36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Toad doesn‘t </a:t>
            </a:r>
            <a:r>
              <a:rPr lang="en-US" altLang="zh-CN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drink </a:t>
            </a:r>
            <a:r>
              <a:rPr lang="en-US" altLang="zh-CN" sz="36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water, a </a:t>
            </a:r>
            <a:r>
              <a:rPr lang="en-US" altLang="zh-CN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peaceful </a:t>
            </a:r>
            <a:r>
              <a:rPr lang="en-US" altLang="zh-CN" sz="36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year</a:t>
            </a:r>
            <a:r>
              <a:rPr lang="en-US" altLang="zh-CN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(X2)</a:t>
            </a:r>
            <a:endParaRPr lang="en-US" altLang="zh-CN" sz="36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l"/>
            <a:endParaRPr lang="zh-CN" altLang="en-US" sz="54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36" y="1605973"/>
            <a:ext cx="30480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0"/>
            <a:ext cx="12192000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个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ge</a:t>
            </a:r>
            <a:r>
              <a:rPr lang="en-US" altLang="zh-CN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  </a:t>
            </a:r>
            <a:r>
              <a:rPr lang="zh-CN" altLang="en-US" sz="86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篮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球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qíu</a:t>
            </a:r>
            <a:r>
              <a:rPr lang="zh-CN" altLang="en-US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7981">
            <a:off x="3923957" y="1825625"/>
            <a:ext cx="4344085" cy="4351338"/>
          </a:xfrm>
        </p:spPr>
      </p:pic>
    </p:spTree>
    <p:extLst>
      <p:ext uri="{BB962C8B-B14F-4D97-AF65-F5344CB8AC3E}">
        <p14:creationId xmlns:p14="http://schemas.microsoft.com/office/powerpoint/2010/main" val="69050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0"/>
            <a:ext cx="12192000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两位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wèi</a:t>
            </a:r>
            <a:r>
              <a:rPr lang="en-US" altLang="zh-CN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  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老师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lǎoshī</a:t>
            </a:r>
            <a:r>
              <a:rPr lang="zh-CN" altLang="en-US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5" name="Content Placeholder 4" descr="/Users/miaowenchang/Desktop/teache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19" y="2328861"/>
            <a:ext cx="3571081" cy="349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25" y="2715417"/>
            <a:ext cx="41148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7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0"/>
            <a:ext cx="12192000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两只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zhī</a:t>
            </a:r>
            <a:r>
              <a:rPr lang="en-US" altLang="zh-CN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 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老虎</a:t>
            </a:r>
            <a:r>
              <a:rPr lang="en-US" altLang="zh-CN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4700" b="1" dirty="0" err="1">
                <a:solidFill>
                  <a:srgbClr val="C00000"/>
                </a:solidFill>
                <a:ea typeface="KaiTi" charset="-122"/>
                <a:cs typeface="KaiTi" charset="-122"/>
              </a:rPr>
              <a:t>lǎohǔ</a:t>
            </a:r>
            <a:r>
              <a:rPr lang="zh-CN" altLang="en-US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44" y="1993999"/>
            <a:ext cx="7072312" cy="397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3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28732"/>
            <a:ext cx="12095018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</a:t>
            </a:r>
            <a:r>
              <a:rPr lang="zh-CN" altLang="en-US" sz="9600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瓶</a:t>
            </a:r>
            <a:r>
              <a:rPr lang="en-US" altLang="zh-CN" sz="5200" b="1" dirty="0" err="1">
                <a:solidFill>
                  <a:srgbClr val="C00000"/>
                </a:solidFill>
                <a:ea typeface="KaiTi" charset="-122"/>
                <a:cs typeface="KaiTi" charset="-122"/>
              </a:rPr>
              <a:t>píng</a:t>
            </a:r>
            <a:r>
              <a:rPr lang="zh-CN" altLang="en-US" sz="8800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牛奶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níu</a:t>
            </a:r>
            <a:r>
              <a:rPr lang="en-US" altLang="zh-CN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nǎi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3" y="2057400"/>
            <a:ext cx="3137979" cy="41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5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28732"/>
            <a:ext cx="12095018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</a:t>
            </a:r>
            <a:r>
              <a:rPr lang="zh-CN" altLang="en-US" sz="88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盘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pán</a:t>
            </a:r>
            <a:r>
              <a:rPr lang="zh-CN" altLang="en-US" sz="88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TW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青菜</a:t>
            </a:r>
            <a:r>
              <a:rPr lang="en-US" altLang="zh-TW" sz="4700" b="1" dirty="0" err="1">
                <a:solidFill>
                  <a:srgbClr val="C00000"/>
                </a:solidFill>
                <a:ea typeface="KaiTi" charset="-122"/>
                <a:cs typeface="KaiTi" charset="-122"/>
              </a:rPr>
              <a:t>qīngcài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24" name="Picture 8" descr="http://farm5.static.flickr.com/4032/4493015386_5b16fdf7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787" y="2673552"/>
            <a:ext cx="2965505" cy="1980957"/>
          </a:xfrm>
          <a:prstGeom prst="rect">
            <a:avLst/>
          </a:prstGeom>
          <a:noFill/>
        </p:spPr>
      </p:pic>
      <p:pic>
        <p:nvPicPr>
          <p:cNvPr id="25" name="Picture 8" descr="http://farm5.static.flickr.com/4032/4493015386_5b16fdf7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8712" y="2673553"/>
            <a:ext cx="2965505" cy="1980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203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28732"/>
            <a:ext cx="12095018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</a:t>
            </a:r>
            <a:r>
              <a:rPr lang="zh-CN" altLang="en-US" sz="88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件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jiàn</a:t>
            </a:r>
            <a:r>
              <a:rPr lang="zh-CN" altLang="en-US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zh-CN" altLang="en-US" sz="4300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zh-TW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衬衫</a:t>
            </a:r>
            <a:r>
              <a:rPr lang="en-US" altLang="zh-CN" sz="4700" b="1" dirty="0" err="1">
                <a:solidFill>
                  <a:srgbClr val="C00000"/>
                </a:solidFill>
                <a:ea typeface="KaiTi" charset="-122"/>
                <a:cs typeface="KaiTi" charset="-122"/>
              </a:rPr>
              <a:t>cheǹshān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1501" y="2108894"/>
            <a:ext cx="2948194" cy="3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389" y="2275581"/>
            <a:ext cx="2948194" cy="3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522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28732"/>
            <a:ext cx="12095018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</a:t>
            </a:r>
            <a:r>
              <a:rPr lang="zh-CN" altLang="en-US" sz="88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盘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pán</a:t>
            </a:r>
            <a:r>
              <a:rPr lang="zh-CN" altLang="en-US" sz="88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zh-TW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饺子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jiǎozi</a:t>
            </a:r>
            <a:r>
              <a:rPr lang="en-US" altLang="zh-CN" sz="64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/</a:t>
            </a:r>
            <a:r>
              <a:rPr lang="zh-CN" altLang="en-US" sz="86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水</a:t>
            </a:r>
            <a:r>
              <a:rPr lang="zh-TW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饺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jiǎo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22" name="Picture 10" descr="https://encrypted-tbn3.gstatic.com/images?q=tbn:ANd9GcSnPQc8JWzBePwT7-F1b9RrpzSQwtXqtr55tonlqMzsfG7Rk3p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199" y="2803653"/>
            <a:ext cx="3047310" cy="2294309"/>
          </a:xfrm>
          <a:prstGeom prst="rect">
            <a:avLst/>
          </a:prstGeom>
          <a:noFill/>
        </p:spPr>
      </p:pic>
      <p:pic>
        <p:nvPicPr>
          <p:cNvPr id="23" name="Picture 10" descr="https://encrypted-tbn3.gstatic.com/images?q=tbn:ANd9GcSnPQc8JWzBePwT7-F1b9RrpzSQwtXqtr55tonlqMzsfG7Rk3p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6445" y="2803653"/>
            <a:ext cx="3047310" cy="2294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281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0"/>
            <a:ext cx="12095018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两支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zhī</a:t>
            </a:r>
            <a:r>
              <a:rPr lang="en-US" altLang="zh-CN" sz="46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   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手机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shǒu</a:t>
            </a:r>
            <a:r>
              <a:rPr lang="en-US" altLang="zh-CN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jī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01" y="2485134"/>
            <a:ext cx="3225621" cy="2417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626" y="2670872"/>
            <a:ext cx="3225621" cy="241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3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28732"/>
            <a:ext cx="12095018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</a:t>
            </a:r>
            <a:r>
              <a:rPr lang="zh-CN" altLang="en-US" sz="88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件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jiàn</a:t>
            </a:r>
            <a:r>
              <a:rPr lang="zh-CN" altLang="en-US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zh-CN" altLang="en-US" sz="4300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外套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wài</a:t>
            </a:r>
            <a:r>
              <a:rPr lang="en-US" altLang="zh-CN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tào</a:t>
            </a:r>
            <a:r>
              <a:rPr lang="en-US" altLang="zh-CN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/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大衣</a:t>
            </a:r>
            <a:r>
              <a:rPr lang="en-US" altLang="zh-CN" sz="4700" b="1" dirty="0" err="1">
                <a:solidFill>
                  <a:srgbClr val="C00000"/>
                </a:solidFill>
                <a:ea typeface="KaiTi" charset="-122"/>
                <a:cs typeface="KaiTi" charset="-122"/>
              </a:rPr>
              <a:t>dàyī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6" y="2005013"/>
            <a:ext cx="4195762" cy="4195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2005013"/>
            <a:ext cx="4195762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6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28732"/>
            <a:ext cx="12095018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</a:t>
            </a:r>
            <a:r>
              <a:rPr lang="zh-CN" altLang="en-US" sz="9600" dirty="0">
                <a:solidFill>
                  <a:srgbClr val="C00000"/>
                </a:solidFill>
                <a:ea typeface="KaiTi" charset="-122"/>
                <a:cs typeface="KaiTi" charset="-122"/>
              </a:rPr>
              <a:t>碗</a:t>
            </a:r>
            <a:r>
              <a:rPr lang="zh-CN" altLang="en-US" sz="8800" dirty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5200" b="1" dirty="0" err="1">
                <a:solidFill>
                  <a:srgbClr val="C00000"/>
                </a:solidFill>
                <a:ea typeface="KaiTi" charset="-122"/>
                <a:cs typeface="KaiTi" charset="-122"/>
              </a:rPr>
              <a:t>wǎn</a:t>
            </a:r>
            <a:r>
              <a:rPr lang="en-US" altLang="zh-CN" sz="8800" dirty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zh-TW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酸辣汤</a:t>
            </a:r>
            <a:r>
              <a:rPr lang="en-US" altLang="zh-TW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suān</a:t>
            </a:r>
            <a:r>
              <a:rPr lang="en-US" altLang="zh-TW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TW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là</a:t>
            </a:r>
            <a:r>
              <a:rPr lang="en-US" altLang="zh-TW" sz="4700" b="1" smtClean="0">
                <a:solidFill>
                  <a:srgbClr val="C00000"/>
                </a:solidFill>
                <a:ea typeface="KaiTi" charset="-122"/>
                <a:cs typeface="KaiTi" charset="-122"/>
              </a:rPr>
              <a:t> tāng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26" name="Picture 2" descr="http://t2.gstatic.com/images?q=tbn:ANd9GcQLhsRCoVofiljXCOtADlzaylIxYEQ_xNoO8YBb5-DCrgDDOjGBd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5422" y="2564067"/>
            <a:ext cx="2660596" cy="2341326"/>
          </a:xfrm>
          <a:prstGeom prst="rect">
            <a:avLst/>
          </a:prstGeom>
          <a:noFill/>
        </p:spPr>
      </p:pic>
      <p:pic>
        <p:nvPicPr>
          <p:cNvPr id="27" name="Picture 2" descr="http://t2.gstatic.com/images?q=tbn:ANd9GcQLhsRCoVofiljXCOtADlzaylIxYEQ_xNoO8YBb5-DCrgDDOjGBd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059" y="2618827"/>
            <a:ext cx="2660596" cy="2341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560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black">
          <a:xfrm>
            <a:off x="576233" y="1487458"/>
            <a:ext cx="9565759" cy="5018568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cap="none" spc="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       </a:t>
            </a:r>
            <a:r>
              <a:rPr lang="en-US" sz="4800" cap="none" spc="0" dirty="0" err="1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hámá</a:t>
            </a:r>
            <a:r>
              <a:rPr lang="en-US" sz="4800" cap="none" spc="0" dirty="0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                                </a:t>
            </a:r>
            <a:r>
              <a:rPr lang="en-US" sz="4800" cap="none" spc="0" dirty="0" err="1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zuǐ</a:t>
            </a:r>
            <a:endParaRPr lang="en-US" altLang="zh-CN" sz="4800" dirty="0">
              <a:solidFill>
                <a:srgbClr val="4E8F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zh-CN" altLang="en-US" sz="6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一只</a:t>
            </a:r>
            <a:r>
              <a:rPr lang="zh-CN" altLang="en-US" sz="6200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蛤蟆</a:t>
            </a:r>
            <a:r>
              <a:rPr lang="en-US" altLang="zh-CN" sz="6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6200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    </a:t>
            </a:r>
            <a:r>
              <a:rPr lang="zh-CN" altLang="en-US" sz="6200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zh-CN" altLang="en-US" sz="6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张</a:t>
            </a:r>
            <a:r>
              <a:rPr lang="zh-CN" altLang="en-US" sz="6200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嘴</a:t>
            </a:r>
            <a:r>
              <a:rPr lang="en-US" altLang="zh-CN" sz="6200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 </a:t>
            </a:r>
            <a:endParaRPr lang="en-US" altLang="zh-CN" sz="62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 sz="4300" cap="none" spc="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         </a:t>
            </a:r>
            <a:r>
              <a:rPr lang="en-US" sz="4300" cap="none" spc="0" dirty="0" err="1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yǎnjīng</a:t>
            </a:r>
            <a:r>
              <a:rPr lang="en-US" sz="4300" cap="none" spc="0" dirty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300" cap="none" spc="0" dirty="0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                         </a:t>
            </a:r>
            <a:r>
              <a:rPr lang="en-US" sz="4300" cap="none" spc="0" dirty="0" err="1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tiáo</a:t>
            </a:r>
            <a:r>
              <a:rPr lang="en-US" sz="4300" cap="none" spc="0" dirty="0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300" cap="none" spc="0" dirty="0" err="1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tuǐ</a:t>
            </a:r>
            <a:endParaRPr lang="en-US" altLang="zh-CN" sz="4300" cap="none" spc="0" dirty="0">
              <a:solidFill>
                <a:srgbClr val="4E8F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zh-CN" altLang="en-US" sz="6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两只</a:t>
            </a:r>
            <a:r>
              <a:rPr lang="zh-CN" altLang="en-US" sz="6200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眼睛</a:t>
            </a:r>
            <a:r>
              <a:rPr lang="en-US" altLang="zh-CN" sz="6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6200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    </a:t>
            </a:r>
            <a:r>
              <a:rPr lang="zh-CN" altLang="en-US" sz="6200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四</a:t>
            </a:r>
            <a:r>
              <a:rPr lang="zh-CN" altLang="en-US" sz="6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条腿</a:t>
            </a:r>
            <a:endParaRPr lang="en-US" altLang="zh-CN" sz="62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lvl="0" algn="l">
              <a:lnSpc>
                <a:spcPct val="120000"/>
              </a:lnSpc>
              <a:spcAft>
                <a:spcPts val="600"/>
              </a:spcAft>
            </a:pPr>
            <a:r>
              <a:rPr lang="en-US" sz="4300" cap="none" spc="0" dirty="0" err="1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4300" cap="none" spc="0" dirty="0" err="1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īng</a:t>
            </a:r>
            <a:r>
              <a:rPr lang="en-US" sz="4300" cap="none" spc="0" dirty="0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sz="4300" cap="none" spc="0" dirty="0" err="1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pāng</a:t>
            </a:r>
            <a:r>
              <a:rPr lang="en-US" sz="4300" cap="none" spc="0" dirty="0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                        </a:t>
            </a:r>
            <a:r>
              <a:rPr lang="en-US" sz="4300" cap="none" spc="0" dirty="0" err="1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tiào</a:t>
            </a:r>
            <a:r>
              <a:rPr lang="en-US" sz="4300" cap="none" spc="0" dirty="0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300" cap="none" spc="0" dirty="0" err="1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xià</a:t>
            </a:r>
            <a:r>
              <a:rPr lang="en-US" sz="4300" cap="none" spc="0" dirty="0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sz="4300" cap="none" spc="0" dirty="0" err="1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shuǐ</a:t>
            </a:r>
            <a:r>
              <a:rPr lang="en-US" sz="4300" cap="none" spc="0" dirty="0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300" cap="none" spc="0" dirty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endParaRPr lang="en-US" altLang="zh-CN" sz="4300" cap="none" spc="0" dirty="0">
              <a:solidFill>
                <a:srgbClr val="4E8F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zh-CN" altLang="en-US" sz="6200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乒</a:t>
            </a:r>
            <a:r>
              <a:rPr lang="zh-CN" altLang="en-US" sz="6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乒</a:t>
            </a:r>
            <a:r>
              <a:rPr lang="zh-CN" altLang="en-US" sz="6200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乓乓</a:t>
            </a:r>
            <a:r>
              <a:rPr lang="en-US" altLang="zh-CN" sz="6200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     </a:t>
            </a:r>
            <a:r>
              <a:rPr lang="zh-CN" altLang="en-US" sz="6200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跳</a:t>
            </a:r>
            <a:r>
              <a:rPr lang="zh-CN" altLang="en-US" sz="6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下水啊</a:t>
            </a:r>
            <a:endParaRPr lang="en-US" altLang="zh-CN" sz="62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  <a:p>
            <a:pPr lvl="0" algn="l">
              <a:lnSpc>
                <a:spcPct val="120000"/>
              </a:lnSpc>
              <a:spcAft>
                <a:spcPts val="600"/>
              </a:spcAft>
            </a:pPr>
            <a:r>
              <a:rPr lang="en-US" sz="4300" cap="none" spc="0" dirty="0" err="1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hámá</a:t>
            </a:r>
            <a:r>
              <a:rPr lang="en-US" sz="4300" cap="none" spc="0" dirty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300" cap="none" spc="0" dirty="0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                                   </a:t>
            </a:r>
            <a:r>
              <a:rPr lang="en-US" sz="4300" cap="none" spc="0" dirty="0" err="1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tài</a:t>
            </a:r>
            <a:r>
              <a:rPr lang="en-US" sz="4300" cap="none" spc="0" dirty="0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300" cap="none" spc="0" dirty="0" err="1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píng</a:t>
            </a:r>
            <a:r>
              <a:rPr lang="en-US" sz="4300" cap="none" spc="0" dirty="0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300" cap="none" spc="0" dirty="0" err="1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nián</a:t>
            </a:r>
            <a:endParaRPr lang="en-US" altLang="zh-CN" sz="4300" cap="none" spc="0" dirty="0">
              <a:solidFill>
                <a:srgbClr val="4E8F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zh-CN" altLang="en-US" sz="6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蛤蟆不</a:t>
            </a:r>
            <a:r>
              <a:rPr lang="zh-CN" altLang="en-US" sz="6200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吃水</a:t>
            </a:r>
            <a:r>
              <a:rPr lang="en-US" altLang="zh-CN" sz="6200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   </a:t>
            </a:r>
            <a:r>
              <a:rPr lang="zh-CN" altLang="en-US" sz="6200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太平</a:t>
            </a:r>
            <a:r>
              <a:rPr lang="zh-CN" altLang="en-US" sz="6200" dirty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年 </a:t>
            </a:r>
            <a:r>
              <a:rPr lang="en-US" altLang="zh-CN" sz="6200" dirty="0" smtClean="0">
                <a:solidFill>
                  <a:srgbClr val="0070C0"/>
                </a:solidFill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en-US" altLang="zh-CN" sz="35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X2</a:t>
            </a:r>
            <a:endParaRPr lang="zh-CN" altLang="en-US" sz="5400" dirty="0">
              <a:solidFill>
                <a:srgbClr val="0070C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black">
          <a:xfrm>
            <a:off x="0" y="0"/>
            <a:ext cx="12192000" cy="1387549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200" dirty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数哈蟆</a:t>
            </a:r>
            <a:r>
              <a:rPr lang="en-US" altLang="zh-CN" sz="5400" dirty="0" smtClean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hlinkClick r:id="rId2"/>
              </a:rPr>
              <a:t>shǔ Hámá</a:t>
            </a:r>
            <a:r>
              <a:rPr lang="en-US" altLang="zh-CN" sz="3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altLang="zh-CN" sz="1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hlinkClick r:id="rId3"/>
              </a:rPr>
              <a:t>2</a:t>
            </a:r>
            <a:r>
              <a:rPr lang="en-US" altLang="zh-CN" sz="3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       (</a:t>
            </a:r>
            <a:r>
              <a:rPr lang="en-US" altLang="zh-CN" sz="3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hlinkClick r:id="rId4"/>
              </a:rPr>
              <a:t>counting</a:t>
            </a:r>
            <a:r>
              <a:rPr lang="en-US" altLang="zh-CN" sz="3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hlinkClick r:id="rId5"/>
              </a:rPr>
              <a:t>Toads</a:t>
            </a:r>
            <a:r>
              <a:rPr lang="en-US" altLang="zh-CN" sz="36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en-US" sz="4800" cap="none" spc="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        </a:t>
            </a:r>
            <a:endParaRPr lang="zh-CN" altLang="en-US" sz="5400" dirty="0">
              <a:solidFill>
                <a:srgbClr val="FF0000"/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470" y="1681654"/>
            <a:ext cx="2848780" cy="211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28732"/>
            <a:ext cx="12095018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</a:t>
            </a:r>
            <a:r>
              <a:rPr lang="zh-CN" altLang="en-US" sz="88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件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jiàn</a:t>
            </a:r>
            <a:r>
              <a:rPr lang="zh-CN" altLang="en-US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zh-CN" altLang="en-US" sz="4300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西装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xī</a:t>
            </a:r>
            <a:r>
              <a:rPr lang="en-US" altLang="zh-CN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zhuāng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3" y="2345798"/>
            <a:ext cx="2767012" cy="3596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2345798"/>
            <a:ext cx="2767012" cy="359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2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28732"/>
            <a:ext cx="12095018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两双</a:t>
            </a:r>
            <a:r>
              <a:rPr lang="en-US" altLang="zh-CN" sz="4300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shuāng</a:t>
            </a:r>
            <a:r>
              <a:rPr lang="zh-CN" altLang="en-US" sz="4300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300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袜子</a:t>
            </a:r>
            <a:r>
              <a:rPr lang="en-US" altLang="zh-CN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wà</a:t>
            </a:r>
            <a:r>
              <a:rPr lang="en-US" altLang="zh-CN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dirty="0" err="1">
                <a:solidFill>
                  <a:srgbClr val="C00000"/>
                </a:solidFill>
                <a:ea typeface="KaiTi" charset="-122"/>
                <a:cs typeface="KaiTi" charset="-122"/>
              </a:rPr>
              <a:t>zi</a:t>
            </a:r>
            <a:endParaRPr lang="en-US" altLang="zh-CN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509" y="2008187"/>
            <a:ext cx="3302000" cy="3314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12" y="2008187"/>
            <a:ext cx="3302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9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0"/>
            <a:ext cx="12192000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两只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zhī</a:t>
            </a:r>
            <a:r>
              <a:rPr lang="en-US" altLang="zh-CN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  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狗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gǒu</a:t>
            </a:r>
            <a:r>
              <a:rPr lang="zh-CN" altLang="en-US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878" y="2332038"/>
            <a:ext cx="4697222" cy="31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2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28732"/>
            <a:ext cx="12095018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两双</a:t>
            </a:r>
            <a:r>
              <a:rPr lang="en-US" altLang="zh-CN" sz="4300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shuāng</a:t>
            </a:r>
            <a:r>
              <a:rPr lang="en-US" altLang="zh-CN" sz="4300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手</a:t>
            </a:r>
            <a:r>
              <a:rPr lang="en-US" altLang="zh-CN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shǒu</a:t>
            </a:r>
            <a:endParaRPr lang="en-US" altLang="zh-TW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8" y="2207416"/>
            <a:ext cx="2566987" cy="3850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213" y="2207416"/>
            <a:ext cx="2566987" cy="38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0"/>
            <a:ext cx="12095018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两块</a:t>
            </a:r>
            <a:r>
              <a:rPr lang="zh-CN" altLang="en-US" sz="46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6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kuài</a:t>
            </a:r>
            <a:r>
              <a:rPr lang="zh-CN" altLang="en-US" sz="46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6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钱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qián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009" y="2363787"/>
            <a:ext cx="3358697" cy="2351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58" y="2363787"/>
            <a:ext cx="3358697" cy="23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8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9988" y="3059672"/>
            <a:ext cx="2092053" cy="155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0" y="28732"/>
            <a:ext cx="12095018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两双</a:t>
            </a:r>
            <a:r>
              <a:rPr lang="en-US" altLang="zh-CN" sz="4300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shuāng</a:t>
            </a:r>
            <a:r>
              <a:rPr lang="en-US" altLang="zh-CN" sz="4300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zh-TW" altLang="en-US" sz="86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鞋</a:t>
            </a:r>
            <a:r>
              <a:rPr lang="zh-CN" altLang="en-US" sz="8600" dirty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子</a:t>
            </a:r>
            <a:r>
              <a:rPr lang="en-US" altLang="zh-CN" dirty="0" err="1">
                <a:solidFill>
                  <a:srgbClr val="C00000"/>
                </a:solidFill>
                <a:ea typeface="KaiTi" charset="-122"/>
                <a:cs typeface="KaiTi" charset="-122"/>
              </a:rPr>
              <a:t>xié</a:t>
            </a:r>
            <a:r>
              <a:rPr lang="en-US" altLang="zh-CN" dirty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dirty="0" err="1">
                <a:solidFill>
                  <a:srgbClr val="C00000"/>
                </a:solidFill>
                <a:ea typeface="KaiTi" charset="-122"/>
                <a:cs typeface="KaiTi" charset="-122"/>
              </a:rPr>
              <a:t>zi</a:t>
            </a:r>
            <a:endParaRPr lang="en-US" altLang="zh-TW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7325" y="3059672"/>
            <a:ext cx="2092053" cy="155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787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0"/>
            <a:ext cx="12192000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两位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wèi</a:t>
            </a:r>
            <a:r>
              <a:rPr lang="en-US" altLang="zh-CN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  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客人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kè</a:t>
            </a:r>
            <a:r>
              <a:rPr lang="en-US" altLang="zh-CN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sz="4700" b="1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rén</a:t>
            </a:r>
            <a:r>
              <a:rPr lang="zh-CN" altLang="en-US" sz="4700" b="1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endParaRPr lang="en-US" altLang="zh-CN" sz="4700" b="1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61" y="1936717"/>
            <a:ext cx="4642627" cy="43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2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28732"/>
            <a:ext cx="12095018" cy="1017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两双</a:t>
            </a:r>
            <a:r>
              <a:rPr lang="en-US" altLang="zh-CN" sz="4300" dirty="0" err="1" smtClean="0">
                <a:solidFill>
                  <a:srgbClr val="C00000"/>
                </a:solidFill>
                <a:ea typeface="KaiTi" charset="-122"/>
                <a:cs typeface="KaiTi" charset="-122"/>
              </a:rPr>
              <a:t>shuāng</a:t>
            </a:r>
            <a:r>
              <a:rPr lang="zh-CN" altLang="en-US" sz="4300" dirty="0" smtClean="0">
                <a:solidFill>
                  <a:srgbClr val="C00000"/>
                </a:solidFill>
                <a:ea typeface="KaiTi" charset="-122"/>
                <a:cs typeface="KaiTi" charset="-122"/>
              </a:rPr>
              <a:t>  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筷</a:t>
            </a:r>
            <a:r>
              <a:rPr lang="zh-CN" altLang="en-US" sz="8600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子</a:t>
            </a:r>
            <a:r>
              <a:rPr lang="en-US" altLang="ja-JP" dirty="0" err="1">
                <a:solidFill>
                  <a:srgbClr val="C00000"/>
                </a:solidFill>
                <a:ea typeface="KaiTi" charset="-122"/>
                <a:cs typeface="KaiTi" charset="-122"/>
              </a:rPr>
              <a:t>kuài</a:t>
            </a:r>
            <a:r>
              <a:rPr lang="en-US" altLang="zh-CN" dirty="0">
                <a:solidFill>
                  <a:srgbClr val="C00000"/>
                </a:solidFill>
                <a:ea typeface="KaiTi" charset="-122"/>
                <a:cs typeface="KaiTi" charset="-122"/>
              </a:rPr>
              <a:t> </a:t>
            </a:r>
            <a:r>
              <a:rPr lang="en-US" altLang="zh-CN" dirty="0" err="1">
                <a:solidFill>
                  <a:srgbClr val="C00000"/>
                </a:solidFill>
                <a:ea typeface="KaiTi" charset="-122"/>
                <a:cs typeface="KaiTi" charset="-122"/>
              </a:rPr>
              <a:t>zi</a:t>
            </a:r>
            <a:endParaRPr lang="en-US" altLang="zh-TW" dirty="0">
              <a:solidFill>
                <a:srgbClr val="C00000"/>
              </a:solidFill>
              <a:ea typeface="KaiTi" charset="-122"/>
              <a:cs typeface="KaiTi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99" y="1879599"/>
            <a:ext cx="4111625" cy="411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black">
          <a:xfrm>
            <a:off x="0" y="-36861"/>
            <a:ext cx="12192000" cy="92999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000" dirty="0" smtClean="0">
                <a:solidFill>
                  <a:srgbClr val="0070C0"/>
                </a:solidFill>
                <a:latin typeface="Kaiti SC" charset="-122"/>
                <a:ea typeface="Kaiti SC" charset="-122"/>
                <a:cs typeface="Kaiti SC" charset="-122"/>
              </a:rPr>
              <a:t>量词</a:t>
            </a:r>
            <a:r>
              <a:rPr lang="zh-CN" altLang="en-US" sz="4800" dirty="0" smtClean="0">
                <a:solidFill>
                  <a:srgbClr val="0070C0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4800" dirty="0" smtClean="0">
                <a:solidFill>
                  <a:srgbClr val="0070C0"/>
                </a:solidFill>
                <a:latin typeface="Kaiti SC" charset="-122"/>
                <a:ea typeface="Kaiti SC" charset="-122"/>
                <a:cs typeface="Kaiti SC" charset="-122"/>
              </a:rPr>
              <a:t>  </a:t>
            </a:r>
            <a:r>
              <a:rPr lang="en-US" altLang="zh-CN" sz="4000" dirty="0" err="1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liàng</a:t>
            </a:r>
            <a:r>
              <a:rPr lang="en-US" altLang="zh-CN" sz="4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000" dirty="0" err="1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cí</a:t>
            </a:r>
            <a:r>
              <a:rPr lang="en-US" altLang="zh-CN" sz="4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              (Measure words)</a:t>
            </a:r>
            <a:endParaRPr lang="zh-CN" altLang="en-US" sz="4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black">
          <a:xfrm>
            <a:off x="0" y="2070253"/>
            <a:ext cx="5295015" cy="4876576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笔记</a:t>
            </a:r>
            <a:r>
              <a:rPr lang="en-US" altLang="zh-CN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	 </a:t>
            </a:r>
            <a:r>
              <a:rPr lang="en-US" altLang="zh-CN" sz="3600" dirty="0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notebook</a:t>
            </a:r>
            <a:endParaRPr lang="en-US" altLang="zh-CN" sz="4400" dirty="0" smtClean="0">
              <a:solidFill>
                <a:srgbClr val="4E8F00"/>
              </a:solidFill>
              <a:latin typeface="Kaiti SC" charset="-122"/>
              <a:ea typeface="Kaiti SC" charset="-122"/>
              <a:cs typeface="Kaiti SC" charset="-122"/>
            </a:endParaRPr>
          </a:p>
          <a:p>
            <a:pPr algn="l"/>
            <a:r>
              <a:rPr lang="zh-CN" altLang="en-US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故事书</a:t>
            </a:r>
            <a:r>
              <a:rPr lang="en-US" altLang="zh-CN" sz="4400" dirty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600" dirty="0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storybook</a:t>
            </a:r>
            <a:endParaRPr lang="en-US" altLang="zh-CN" sz="3600" dirty="0">
              <a:solidFill>
                <a:srgbClr val="4E8F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l">
              <a:lnSpc>
                <a:spcPct val="80000"/>
              </a:lnSpc>
            </a:pPr>
            <a:r>
              <a:rPr lang="zh-CN" altLang="en-US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桌子</a:t>
            </a:r>
            <a:r>
              <a:rPr lang="en-US" altLang="zh-CN" sz="4400" dirty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	</a:t>
            </a:r>
            <a:r>
              <a:rPr lang="en-US" altLang="zh-CN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600" dirty="0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table </a:t>
            </a:r>
            <a:endParaRPr lang="en-US" altLang="zh-CN" sz="3600" dirty="0">
              <a:solidFill>
                <a:srgbClr val="4E8F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zh-CN" altLang="en-US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客人</a:t>
            </a:r>
            <a:r>
              <a:rPr lang="en-US" altLang="zh-CN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     </a:t>
            </a:r>
            <a:r>
              <a:rPr lang="en-US" altLang="zh-CN" sz="3600" dirty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guest</a:t>
            </a:r>
          </a:p>
          <a:p>
            <a:pPr algn="l"/>
            <a:r>
              <a:rPr lang="zh-CN" altLang="en-US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小姐</a:t>
            </a:r>
            <a:r>
              <a:rPr lang="en-US" altLang="zh-CN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     </a:t>
            </a:r>
            <a:r>
              <a:rPr lang="en-US" altLang="zh-CN" sz="3600" dirty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lady</a:t>
            </a:r>
          </a:p>
          <a:p>
            <a:pPr lvl="0" algn="l">
              <a:lnSpc>
                <a:spcPct val="100000"/>
              </a:lnSpc>
            </a:pPr>
            <a:r>
              <a:rPr lang="zh-CN" altLang="en-US" sz="4400" cap="none" spc="0" dirty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汤匙</a:t>
            </a:r>
            <a:r>
              <a:rPr lang="en-US" altLang="zh-CN" sz="4400" cap="none" spc="0" dirty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	</a:t>
            </a:r>
            <a:r>
              <a:rPr lang="en-US" altLang="zh-CN" sz="4400" cap="none" spc="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600" dirty="0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SPOON</a:t>
            </a:r>
            <a:endParaRPr lang="en-US" altLang="zh-CN" sz="3600" dirty="0">
              <a:solidFill>
                <a:srgbClr val="4E8F0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zh-CN" altLang="en-US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毛笔</a:t>
            </a:r>
            <a:r>
              <a:rPr lang="en-US" altLang="zh-CN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     </a:t>
            </a:r>
            <a:r>
              <a:rPr lang="en-US" altLang="zh-CN" sz="3600" dirty="0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brush</a:t>
            </a:r>
            <a:endParaRPr lang="en-US" altLang="zh-CN" sz="3600" dirty="0">
              <a:solidFill>
                <a:srgbClr val="4E8F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zh-CN" altLang="en-US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篮球</a:t>
            </a:r>
            <a:r>
              <a:rPr lang="en-US" altLang="zh-CN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     </a:t>
            </a:r>
            <a:r>
              <a:rPr lang="en-US" altLang="zh-CN" sz="3600" dirty="0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basketball</a:t>
            </a:r>
            <a:endParaRPr lang="en-US" altLang="zh-CN" sz="3600" dirty="0">
              <a:solidFill>
                <a:srgbClr val="4E8F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black">
          <a:xfrm>
            <a:off x="5468679" y="2063328"/>
            <a:ext cx="6549656" cy="4973556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牛奶</a:t>
            </a:r>
            <a:r>
              <a:rPr lang="en-US" altLang="zh-CN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	</a:t>
            </a:r>
            <a:r>
              <a:rPr lang="en-US" altLang="zh-CN" sz="3600" dirty="0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milk</a:t>
            </a:r>
            <a:endParaRPr lang="en-US" altLang="zh-CN" sz="3600" dirty="0">
              <a:solidFill>
                <a:srgbClr val="4E8F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zh-CN" altLang="en-US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果汁</a:t>
            </a:r>
            <a:r>
              <a:rPr lang="en-US" altLang="zh-CN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	</a:t>
            </a:r>
            <a:r>
              <a:rPr lang="en-US" altLang="zh-CN" sz="3600" dirty="0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juice</a:t>
            </a:r>
            <a:endParaRPr lang="en-US" altLang="zh-CN" sz="3600" dirty="0">
              <a:solidFill>
                <a:srgbClr val="4E8F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zh-CN" altLang="en-US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文章</a:t>
            </a:r>
            <a:r>
              <a:rPr lang="en-US" altLang="zh-CN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	</a:t>
            </a:r>
            <a:r>
              <a:rPr lang="en-US" altLang="zh-CN" sz="3600" dirty="0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article/writing </a:t>
            </a:r>
            <a:endParaRPr lang="en-US" altLang="zh-CN" sz="3600" dirty="0">
              <a:solidFill>
                <a:srgbClr val="4E8F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zh-CN" altLang="en-US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情书</a:t>
            </a:r>
            <a:r>
              <a:rPr lang="en-US" altLang="zh-CN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	</a:t>
            </a:r>
            <a:r>
              <a:rPr lang="en-US" altLang="zh-CN" sz="3600" dirty="0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love letter</a:t>
            </a:r>
            <a:endParaRPr lang="en-US" altLang="zh-CN" sz="3600" dirty="0">
              <a:solidFill>
                <a:srgbClr val="4E8F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zh-CN" altLang="en-US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杂志</a:t>
            </a:r>
            <a:r>
              <a:rPr lang="en-US" altLang="zh-CN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	</a:t>
            </a:r>
            <a:r>
              <a:rPr lang="en-US" altLang="zh-CN" sz="3600" dirty="0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Magazine </a:t>
            </a:r>
            <a:endParaRPr lang="en-US" altLang="zh-CN" sz="3600" dirty="0">
              <a:solidFill>
                <a:srgbClr val="4E8F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zh-CN" altLang="en-US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字典</a:t>
            </a:r>
            <a:r>
              <a:rPr lang="en-US" altLang="zh-CN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	</a:t>
            </a:r>
            <a:r>
              <a:rPr lang="en-US" altLang="zh-CN" sz="3600" dirty="0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dictionary </a:t>
            </a:r>
            <a:endParaRPr lang="en-US" altLang="zh-CN" sz="3600" dirty="0">
              <a:solidFill>
                <a:srgbClr val="4E8F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zh-CN" altLang="en-US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邮票</a:t>
            </a:r>
            <a:r>
              <a:rPr lang="en-US" altLang="zh-CN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	</a:t>
            </a:r>
            <a:r>
              <a:rPr lang="en-US" altLang="zh-CN" sz="3600" dirty="0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stamp</a:t>
            </a:r>
            <a:endParaRPr lang="en-US" altLang="zh-CN" sz="3600" dirty="0">
              <a:solidFill>
                <a:srgbClr val="4E8F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zh-CN" altLang="en-US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画</a:t>
            </a:r>
            <a:r>
              <a:rPr lang="en-US" altLang="zh-CN" sz="4400" dirty="0" smtClean="0">
                <a:solidFill>
                  <a:srgbClr val="4E8F00"/>
                </a:solidFill>
                <a:latin typeface="Kaiti SC" charset="-122"/>
                <a:ea typeface="Kaiti SC" charset="-122"/>
                <a:cs typeface="Kaiti SC" charset="-122"/>
              </a:rPr>
              <a:t>		</a:t>
            </a:r>
            <a:r>
              <a:rPr lang="en-US" altLang="zh-CN" sz="3600" dirty="0" smtClean="0">
                <a:solidFill>
                  <a:srgbClr val="4E8F00"/>
                </a:solidFill>
                <a:latin typeface="Calibri" charset="0"/>
                <a:ea typeface="Calibri" charset="0"/>
                <a:cs typeface="Calibri" charset="0"/>
              </a:rPr>
              <a:t>painting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0" y="914399"/>
            <a:ext cx="12192000" cy="1238983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 err="1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Kǒu</a:t>
            </a:r>
            <a:r>
              <a:rPr lang="en-US" altLang="zh-CN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</a:t>
            </a:r>
            <a:r>
              <a:rPr lang="en-US" altLang="zh-CN" dirty="0" err="1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gè</a:t>
            </a:r>
            <a:r>
              <a:rPr lang="en-US" altLang="zh-CN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</a:t>
            </a:r>
            <a:r>
              <a:rPr lang="en-US" altLang="zh-CN" dirty="0" err="1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wèi</a:t>
            </a:r>
            <a:r>
              <a:rPr lang="en-US" altLang="zh-CN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dirty="0" err="1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bēi</a:t>
            </a:r>
            <a:r>
              <a:rPr lang="en-US" altLang="zh-CN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</a:t>
            </a:r>
            <a:r>
              <a:rPr lang="en-US" altLang="zh-CN" dirty="0" err="1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píng</a:t>
            </a:r>
            <a:r>
              <a:rPr lang="en-US" altLang="zh-CN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</a:t>
            </a:r>
            <a:r>
              <a:rPr lang="en-US" altLang="zh-CN" dirty="0" err="1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zhī</a:t>
            </a:r>
            <a:r>
              <a:rPr lang="en-US" altLang="zh-CN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</a:t>
            </a:r>
            <a:r>
              <a:rPr lang="en-US" altLang="zh-CN" dirty="0" err="1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zhāng</a:t>
            </a:r>
            <a:r>
              <a:rPr lang="en-US" altLang="zh-CN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altLang="zh-CN" dirty="0" err="1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piān</a:t>
            </a:r>
            <a:r>
              <a:rPr lang="en-US" altLang="zh-CN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</a:t>
            </a:r>
            <a:r>
              <a:rPr lang="en-US" altLang="zh-CN" dirty="0" err="1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fēng</a:t>
            </a:r>
            <a:r>
              <a:rPr lang="en-US" altLang="zh-CN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altLang="zh-CN" dirty="0" err="1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běn</a:t>
            </a:r>
            <a:endParaRPr lang="en-US" altLang="zh-CN" dirty="0" smtClean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zh-CN" altLang="en-US" sz="4400" dirty="0" smtClean="0">
                <a:solidFill>
                  <a:srgbClr val="FF0000"/>
                </a:solidFill>
                <a:latin typeface="Kaiti SC" charset="-122"/>
                <a:ea typeface="Kaiti SC" charset="-122"/>
                <a:cs typeface="Kaiti SC" charset="-122"/>
              </a:rPr>
              <a:t>口、个、位、杯、瓶、</a:t>
            </a:r>
            <a:r>
              <a:rPr lang="zh-CN" altLang="is-IS" sz="4400" dirty="0" smtClean="0">
                <a:solidFill>
                  <a:srgbClr val="FF0000"/>
                </a:solidFill>
                <a:latin typeface="Kaiti SC" charset="-122"/>
                <a:ea typeface="Kaiti SC" charset="-122"/>
                <a:cs typeface="Kaiti SC" charset="-122"/>
              </a:rPr>
              <a:t>枝</a:t>
            </a:r>
            <a:r>
              <a:rPr lang="zh-CN" altLang="en-US" sz="4400" dirty="0" smtClean="0">
                <a:solidFill>
                  <a:srgbClr val="FF0000"/>
                </a:solidFill>
                <a:latin typeface="Kaiti SC" charset="-122"/>
                <a:ea typeface="Kaiti SC" charset="-122"/>
                <a:cs typeface="Kaiti SC" charset="-122"/>
              </a:rPr>
              <a:t>、</a:t>
            </a:r>
            <a:r>
              <a:rPr lang="zh-CN" altLang="is-IS" sz="4400" dirty="0" smtClean="0">
                <a:solidFill>
                  <a:srgbClr val="FF0000"/>
                </a:solidFill>
                <a:latin typeface="Kaiti SC" charset="-122"/>
                <a:ea typeface="Kaiti SC" charset="-122"/>
                <a:cs typeface="Kaiti SC" charset="-122"/>
              </a:rPr>
              <a:t>張</a:t>
            </a:r>
            <a:r>
              <a:rPr lang="zh-CN" altLang="en-US" sz="4400" dirty="0" smtClean="0">
                <a:solidFill>
                  <a:srgbClr val="FF0000"/>
                </a:solidFill>
                <a:latin typeface="Kaiti SC" charset="-122"/>
                <a:ea typeface="Kaiti SC" charset="-122"/>
                <a:cs typeface="Kaiti SC" charset="-122"/>
              </a:rPr>
              <a:t>、篇、封、本</a:t>
            </a:r>
            <a:endParaRPr lang="en-US" altLang="zh-CN" sz="4400" dirty="0">
              <a:solidFill>
                <a:srgbClr val="FF0000"/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67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0" y="45176"/>
            <a:ext cx="1219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 smtClean="0"/>
              <a:t>Measure</a:t>
            </a:r>
            <a:r>
              <a:rPr lang="zh-CN" altLang="en-US" sz="3200" b="1" dirty="0" smtClean="0"/>
              <a:t> </a:t>
            </a:r>
            <a:r>
              <a:rPr lang="en-US" altLang="zh-CN" sz="3200" b="1" dirty="0"/>
              <a:t>words</a:t>
            </a:r>
            <a:r>
              <a:rPr lang="zh-CN" altLang="en-US" sz="3200" b="1" dirty="0"/>
              <a:t>　</a:t>
            </a:r>
            <a:endParaRPr lang="en-US" sz="32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45774" y="1096531"/>
            <a:ext cx="5384800" cy="576146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en-US" altLang="zh-CN" sz="3200" dirty="0" smtClean="0">
                <a:latin typeface="KaiTi" charset="-122"/>
                <a:ea typeface="KaiTi" charset="-122"/>
                <a:cs typeface="KaiTi" charset="-122"/>
              </a:rPr>
              <a:t>______</a:t>
            </a:r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人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en-US" altLang="zh-CN" sz="3200" dirty="0" smtClean="0">
                <a:latin typeface="KaiTi" charset="-122"/>
                <a:ea typeface="KaiTi" charset="-122"/>
                <a:cs typeface="KaiTi" charset="-122"/>
              </a:rPr>
              <a:t>______</a:t>
            </a:r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先生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en-US" altLang="zh-CN" sz="3200" dirty="0" smtClean="0">
                <a:latin typeface="KaiTi" charset="-122"/>
                <a:ea typeface="KaiTi" charset="-122"/>
                <a:cs typeface="KaiTi" charset="-122"/>
              </a:rPr>
              <a:t>______</a:t>
            </a:r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茶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en-US" altLang="zh-CN" sz="3200" dirty="0" smtClean="0">
                <a:latin typeface="KaiTi" charset="-122"/>
                <a:ea typeface="KaiTi" charset="-122"/>
                <a:cs typeface="KaiTi" charset="-122"/>
              </a:rPr>
              <a:t>______</a:t>
            </a:r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可乐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en-US" altLang="zh-CN" sz="3200" dirty="0" smtClean="0">
                <a:latin typeface="KaiTi" charset="-122"/>
                <a:ea typeface="KaiTi" charset="-122"/>
                <a:cs typeface="KaiTi" charset="-122"/>
              </a:rPr>
              <a:t>______</a:t>
            </a:r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笔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en-US" altLang="zh-CN" sz="3200" dirty="0" smtClean="0">
                <a:latin typeface="KaiTi" charset="-122"/>
                <a:ea typeface="KaiTi" charset="-122"/>
                <a:cs typeface="KaiTi" charset="-122"/>
              </a:rPr>
              <a:t>______</a:t>
            </a:r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纸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en-US" altLang="zh-CN" sz="3200" dirty="0" smtClean="0">
                <a:latin typeface="KaiTi" charset="-122"/>
                <a:ea typeface="KaiTi" charset="-122"/>
                <a:cs typeface="KaiTi" charset="-122"/>
              </a:rPr>
              <a:t>______</a:t>
            </a:r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课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en-US" altLang="zh-CN" sz="3200" dirty="0" smtClean="0">
                <a:latin typeface="KaiTi" charset="-122"/>
                <a:ea typeface="KaiTi" charset="-122"/>
                <a:cs typeface="KaiTi" charset="-122"/>
              </a:rPr>
              <a:t>______</a:t>
            </a:r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日记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en-US" altLang="zh-CN" sz="3200" dirty="0" smtClean="0">
                <a:latin typeface="KaiTi" charset="-122"/>
                <a:ea typeface="KaiTi" charset="-122"/>
                <a:cs typeface="KaiTi" charset="-122"/>
              </a:rPr>
              <a:t>______</a:t>
            </a:r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信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6298126" y="1096531"/>
            <a:ext cx="5384800" cy="562292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一个人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一位先生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一杯茶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一瓶可乐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一枝笔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一张纸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一节课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一篇日记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一封信</a:t>
            </a:r>
            <a:endParaRPr lang="en-US" sz="3200" dirty="0">
              <a:latin typeface="KaiTi" charset="-122"/>
              <a:ea typeface="KaiTi" charset="-122"/>
              <a:cs typeface="Ka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243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188720"/>
          </a:xfrm>
        </p:spPr>
        <p:txBody>
          <a:bodyPr/>
          <a:lstStyle/>
          <a:p>
            <a:r>
              <a:rPr lang="zh-CN" altLang="en-US" sz="4400" dirty="0" smtClean="0">
                <a:latin typeface="Kaiti SC" charset="-122"/>
                <a:ea typeface="Kaiti SC" charset="-122"/>
                <a:cs typeface="Kaiti SC" charset="-122"/>
              </a:rPr>
              <a:t>几个朋友？</a:t>
            </a:r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err="1">
                <a:latin typeface="Calibri" charset="0"/>
                <a:ea typeface="Calibri" charset="0"/>
                <a:cs typeface="Calibri" charset="0"/>
              </a:rPr>
              <a:t>Jǐ</a:t>
            </a:r>
            <a:r>
              <a:rPr lang="en-US" altLang="zh-CN" sz="3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err="1">
                <a:latin typeface="Calibri" charset="0"/>
                <a:ea typeface="Calibri" charset="0"/>
                <a:cs typeface="Calibri" charset="0"/>
              </a:rPr>
              <a:t>ge</a:t>
            </a:r>
            <a:r>
              <a:rPr lang="en-US" altLang="zh-CN" sz="3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err="1">
                <a:latin typeface="Calibri" charset="0"/>
                <a:ea typeface="Calibri" charset="0"/>
                <a:cs typeface="Calibri" charset="0"/>
              </a:rPr>
              <a:t>péng</a:t>
            </a:r>
            <a:r>
              <a:rPr lang="en-US" altLang="zh-CN" sz="3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3600" dirty="0" err="1">
                <a:latin typeface="Calibri" charset="0"/>
                <a:ea typeface="Calibri" charset="0"/>
                <a:cs typeface="Calibri" charset="0"/>
              </a:rPr>
              <a:t>Yǒu</a:t>
            </a:r>
            <a:r>
              <a:rPr lang="en-US" altLang="zh-CN" sz="3600" dirty="0">
                <a:latin typeface="Calibri" charset="0"/>
                <a:ea typeface="Calibri" charset="0"/>
                <a:cs typeface="Calibri" charset="0"/>
              </a:rPr>
              <a:t>? </a:t>
            </a:r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0" y="5912068"/>
            <a:ext cx="12192001" cy="94593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dirty="0" smtClean="0">
                <a:latin typeface="Kaiti SC" charset="-122"/>
                <a:ea typeface="Kaiti SC" charset="-122"/>
                <a:cs typeface="Kaiti SC" charset="-122"/>
              </a:rPr>
              <a:t>A: </a:t>
            </a:r>
            <a:r>
              <a:rPr lang="zh-CN" altLang="en-US" sz="4400" dirty="0">
                <a:latin typeface="Kaiti SC" charset="-122"/>
                <a:ea typeface="Kaiti SC" charset="-122"/>
                <a:cs typeface="Kaiti SC" charset="-122"/>
              </a:rPr>
              <a:t>两</a:t>
            </a:r>
            <a:r>
              <a:rPr lang="zh-CN" altLang="en-US" sz="4400" dirty="0" smtClean="0">
                <a:latin typeface="Kaiti SC" charset="-122"/>
                <a:ea typeface="Kaiti SC" charset="-122"/>
                <a:cs typeface="Kaiti SC" charset="-122"/>
              </a:rPr>
              <a:t>个朋友</a:t>
            </a:r>
            <a:r>
              <a:rPr lang="en-US" altLang="zh-CN" sz="4400" dirty="0" err="1" smtClean="0">
                <a:latin typeface="Calibri" charset="0"/>
                <a:ea typeface="Calibri" charset="0"/>
                <a:cs typeface="Calibri" charset="0"/>
              </a:rPr>
              <a:t>liǎng</a:t>
            </a:r>
            <a:r>
              <a:rPr lang="en-US" altLang="zh-CN" sz="4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400" dirty="0" err="1" smtClean="0">
                <a:latin typeface="Calibri" charset="0"/>
                <a:ea typeface="Calibri" charset="0"/>
                <a:cs typeface="Calibri" charset="0"/>
              </a:rPr>
              <a:t>ge</a:t>
            </a:r>
            <a:r>
              <a:rPr lang="en-US" altLang="zh-CN" sz="4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400" dirty="0" err="1" smtClean="0">
                <a:latin typeface="Calibri" charset="0"/>
                <a:ea typeface="Calibri" charset="0"/>
                <a:cs typeface="Calibri" charset="0"/>
              </a:rPr>
              <a:t>péng</a:t>
            </a:r>
            <a:r>
              <a:rPr lang="en-US" altLang="zh-CN" sz="4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400" dirty="0" err="1" smtClean="0">
                <a:latin typeface="Calibri" charset="0"/>
                <a:ea typeface="Calibri" charset="0"/>
                <a:cs typeface="Calibri" charset="0"/>
              </a:rPr>
              <a:t>yǒu</a:t>
            </a:r>
            <a:r>
              <a:rPr lang="zh-CN" altLang="en-US" sz="4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400" dirty="0" smtClean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zh-CN" altLang="en-US" sz="4400" dirty="0" smtClean="0"/>
              <a:t>（</a:t>
            </a:r>
            <a:r>
              <a:rPr lang="en-US" altLang="zh-CN" sz="3800" dirty="0" smtClean="0">
                <a:latin typeface="Calibri" charset="0"/>
                <a:ea typeface="Calibri" charset="0"/>
                <a:cs typeface="Calibri" charset="0"/>
              </a:rPr>
              <a:t>two friends.) </a:t>
            </a:r>
            <a:endParaRPr lang="en-US" sz="3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58" y="1286071"/>
            <a:ext cx="6038193" cy="4528645"/>
          </a:xfrm>
        </p:spPr>
      </p:pic>
    </p:spTree>
    <p:extLst>
      <p:ext uri="{BB962C8B-B14F-4D97-AF65-F5344CB8AC3E}">
        <p14:creationId xmlns:p14="http://schemas.microsoft.com/office/powerpoint/2010/main" val="248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927" y="0"/>
            <a:ext cx="1186641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 smtClean="0"/>
              <a:t>Measure</a:t>
            </a:r>
            <a:r>
              <a:rPr lang="zh-CN" altLang="en-US" sz="3200" b="1" dirty="0" smtClean="0"/>
              <a:t> </a:t>
            </a:r>
            <a:r>
              <a:rPr lang="en-US" altLang="zh-CN" sz="3200" b="1" dirty="0"/>
              <a:t>words</a:t>
            </a:r>
            <a:r>
              <a:rPr lang="zh-CN" altLang="en-US" sz="3200" b="1" dirty="0"/>
              <a:t>　</a:t>
            </a:r>
            <a:endParaRPr lang="en-US" sz="32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80556" y="1131957"/>
            <a:ext cx="6433991" cy="572604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en-US" altLang="zh-CN" sz="3200" dirty="0" smtClean="0">
                <a:latin typeface="KaiTi" charset="-122"/>
                <a:ea typeface="KaiTi" charset="-122"/>
                <a:cs typeface="KaiTi" charset="-122"/>
              </a:rPr>
              <a:t>______</a:t>
            </a:r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衬衫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en-US" altLang="zh-CN" sz="3200" dirty="0" smtClean="0">
                <a:latin typeface="KaiTi" charset="-122"/>
                <a:ea typeface="KaiTi" charset="-122"/>
                <a:cs typeface="KaiTi" charset="-122"/>
              </a:rPr>
              <a:t>______</a:t>
            </a:r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裤子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en-US" altLang="zh-CN" sz="3200" dirty="0" smtClean="0">
                <a:latin typeface="KaiTi" charset="-122"/>
                <a:ea typeface="KaiTi" charset="-122"/>
                <a:cs typeface="KaiTi" charset="-122"/>
              </a:rPr>
              <a:t>______</a:t>
            </a:r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鞋</a:t>
            </a:r>
            <a:r>
              <a:rPr lang="zh-CN" altLang="en-US" sz="3200" dirty="0">
                <a:latin typeface="KaiTi" charset="-122"/>
                <a:ea typeface="KaiTi" charset="-122"/>
                <a:cs typeface="KaiTi" charset="-122"/>
              </a:rPr>
              <a:t>（</a:t>
            </a:r>
            <a:r>
              <a:rPr lang="en-US" altLang="zh-CN" sz="3200" dirty="0">
                <a:latin typeface="KaiTi" charset="-122"/>
                <a:ea typeface="KaiTi" charset="-122"/>
                <a:cs typeface="KaiTi" charset="-122"/>
              </a:rPr>
              <a:t>one pair of shoes)</a:t>
            </a: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en-US" altLang="zh-CN" sz="3200" dirty="0" smtClean="0">
                <a:latin typeface="KaiTi" charset="-122"/>
                <a:ea typeface="KaiTi" charset="-122"/>
                <a:cs typeface="KaiTi" charset="-122"/>
              </a:rPr>
              <a:t>______</a:t>
            </a:r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鞋 </a:t>
            </a:r>
            <a:r>
              <a:rPr lang="en-US" altLang="zh-CN" sz="3200" dirty="0">
                <a:latin typeface="KaiTi" charset="-122"/>
                <a:ea typeface="KaiTi" charset="-122"/>
                <a:cs typeface="KaiTi" charset="-122"/>
              </a:rPr>
              <a:t>(one shoe)</a:t>
            </a: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en-US" altLang="zh-CN" sz="3200" dirty="0" smtClean="0">
                <a:latin typeface="KaiTi" charset="-122"/>
                <a:ea typeface="KaiTi" charset="-122"/>
                <a:cs typeface="KaiTi" charset="-122"/>
              </a:rPr>
              <a:t>______</a:t>
            </a:r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钱</a:t>
            </a:r>
            <a:r>
              <a:rPr lang="en-US" altLang="zh-CN" sz="3200" dirty="0">
                <a:latin typeface="KaiTi" charset="-122"/>
                <a:ea typeface="KaiTi" charset="-122"/>
                <a:cs typeface="KaiTi" charset="-122"/>
              </a:rPr>
              <a:t> (one dollar)</a:t>
            </a: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en-US" altLang="zh-CN" sz="3200" dirty="0" smtClean="0">
                <a:latin typeface="KaiTi" charset="-122"/>
                <a:ea typeface="KaiTi" charset="-122"/>
                <a:cs typeface="KaiTi" charset="-122"/>
              </a:rPr>
              <a:t>______</a:t>
            </a:r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钱（</a:t>
            </a:r>
            <a:r>
              <a:rPr lang="en-US" altLang="zh-CN" sz="3200" dirty="0">
                <a:latin typeface="KaiTi" charset="-122"/>
                <a:ea typeface="KaiTi" charset="-122"/>
                <a:cs typeface="KaiTi" charset="-122"/>
              </a:rPr>
              <a:t>one dime</a:t>
            </a:r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）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en-US" altLang="zh-CN" sz="3200" dirty="0" smtClean="0">
                <a:latin typeface="KaiTi" charset="-122"/>
                <a:ea typeface="KaiTi" charset="-122"/>
                <a:cs typeface="KaiTi" charset="-122"/>
              </a:rPr>
              <a:t>______</a:t>
            </a:r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钱（</a:t>
            </a:r>
            <a:r>
              <a:rPr lang="en-US" altLang="zh-CN" sz="3200" dirty="0" smtClean="0">
                <a:latin typeface="KaiTi" charset="-122"/>
                <a:ea typeface="KaiTi" charset="-122"/>
                <a:cs typeface="KaiTi" charset="-122"/>
              </a:rPr>
              <a:t>One </a:t>
            </a:r>
            <a:r>
              <a:rPr lang="en-US" altLang="zh-CN" sz="3200" dirty="0">
                <a:latin typeface="KaiTi" charset="-122"/>
                <a:ea typeface="KaiTi" charset="-122"/>
                <a:cs typeface="KaiTi" charset="-122"/>
              </a:rPr>
              <a:t>cent)</a:t>
            </a: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</a:t>
            </a:r>
            <a:r>
              <a:rPr lang="en-US" altLang="zh-CN" sz="3200" dirty="0" smtClean="0">
                <a:latin typeface="KaiTi" charset="-122"/>
                <a:ea typeface="KaiTi" charset="-122"/>
                <a:cs typeface="KaiTi" charset="-122"/>
              </a:rPr>
              <a:t>______</a:t>
            </a:r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书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7434984" y="1131957"/>
            <a:ext cx="4038600" cy="525498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一件衬衫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一条裤子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一双鞋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一只鞋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一块钱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一毛钱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一分钱</a:t>
            </a:r>
            <a:endParaRPr lang="en-US" altLang="zh-CN" sz="3200" dirty="0" smtClean="0"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latin typeface="KaiTi" charset="-122"/>
                <a:ea typeface="KaiTi" charset="-122"/>
                <a:cs typeface="KaiTi" charset="-122"/>
              </a:rPr>
              <a:t>一本书</a:t>
            </a:r>
            <a:endParaRPr lang="en-US" sz="3200" dirty="0">
              <a:latin typeface="KaiTi" charset="-122"/>
              <a:ea typeface="KaiTi" charset="-122"/>
              <a:cs typeface="Ka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321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391697" cy="1188720"/>
          </a:xfrm>
        </p:spPr>
        <p:txBody>
          <a:bodyPr>
            <a:normAutofit/>
          </a:bodyPr>
          <a:lstStyle/>
          <a:p>
            <a:r>
              <a:rPr lang="zh-CN" altLang="en-US" sz="4800" dirty="0" smtClean="0">
                <a:latin typeface="Kaiti SC" charset="-122"/>
                <a:ea typeface="Kaiti SC" charset="-122"/>
                <a:cs typeface="Kaiti SC" charset="-122"/>
                <a:hlinkClick r:id="rId2"/>
              </a:rPr>
              <a:t>两只老虎</a:t>
            </a:r>
            <a:r>
              <a:rPr lang="zh-CN" altLang="en-US" sz="4800" dirty="0" smtClean="0">
                <a:latin typeface="Kaiti SC" charset="-122"/>
                <a:ea typeface="Kaiti SC" charset="-122"/>
                <a:cs typeface="Kaiti SC" charset="-122"/>
              </a:rPr>
              <a:t>  </a:t>
            </a:r>
            <a:r>
              <a:rPr lang="en-US" altLang="zh-CN" sz="4800" dirty="0" smtClean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4000" dirty="0" err="1" smtClean="0">
                <a:latin typeface="Calibri" charset="0"/>
                <a:ea typeface="Calibri" charset="0"/>
                <a:cs typeface="Calibri" charset="0"/>
              </a:rPr>
              <a:t>Liǎng</a:t>
            </a:r>
            <a:r>
              <a:rPr lang="en-US" altLang="zh-CN" sz="4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000" dirty="0" err="1" smtClean="0">
                <a:latin typeface="Calibri" charset="0"/>
                <a:ea typeface="Calibri" charset="0"/>
                <a:cs typeface="Calibri" charset="0"/>
              </a:rPr>
              <a:t>zhī</a:t>
            </a:r>
            <a:r>
              <a:rPr lang="en-US" altLang="zh-CN" sz="4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000" dirty="0" err="1" smtClean="0">
                <a:latin typeface="Calibri" charset="0"/>
                <a:ea typeface="Calibri" charset="0"/>
                <a:cs typeface="Calibri" charset="0"/>
              </a:rPr>
              <a:t>lǎo</a:t>
            </a:r>
            <a:r>
              <a:rPr lang="en-US" altLang="zh-CN" sz="4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000" dirty="0" err="1" smtClean="0">
                <a:latin typeface="Calibri" charset="0"/>
                <a:ea typeface="Calibri" charset="0"/>
                <a:cs typeface="Calibri" charset="0"/>
              </a:rPr>
              <a:t>Hǔ</a:t>
            </a:r>
            <a:r>
              <a:rPr lang="en-US" altLang="zh-CN" sz="4000" dirty="0" smtClean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zh-CN" altLang="en-US" sz="4000" dirty="0" smtClean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altLang="zh-CN" sz="4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/>
              <a:t>(Two tigers)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47" y="1328926"/>
            <a:ext cx="7364402" cy="5529074"/>
          </a:xfrm>
        </p:spPr>
      </p:pic>
    </p:spTree>
    <p:extLst>
      <p:ext uri="{BB962C8B-B14F-4D97-AF65-F5344CB8AC3E}">
        <p14:creationId xmlns:p14="http://schemas.microsoft.com/office/powerpoint/2010/main" val="16585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163" y="2366248"/>
            <a:ext cx="4309729" cy="3420774"/>
          </a:xfrm>
        </p:spPr>
        <p:txBody>
          <a:bodyPr/>
          <a:lstStyle/>
          <a:p>
            <a:pPr>
              <a:buNone/>
            </a:pPr>
            <a:r>
              <a:rPr lang="en-US" altLang="zh-CN" sz="4800" dirty="0">
                <a:latin typeface="华文楷体" charset="-122"/>
                <a:ea typeface="华文楷体" charset="-122"/>
                <a:cs typeface="Times New Roman" charset="0"/>
              </a:rPr>
              <a:t> </a:t>
            </a:r>
            <a:r>
              <a:rPr lang="en-US" altLang="zh-CN" sz="4800" dirty="0" smtClean="0">
                <a:latin typeface="华文楷体" charset="-122"/>
                <a:ea typeface="华文楷体" charset="-122"/>
                <a:cs typeface="Times New Roman" charset="0"/>
              </a:rPr>
              <a:t> </a:t>
            </a:r>
            <a:r>
              <a:rPr lang="en-US" altLang="zh-CN" sz="4000" b="0" dirty="0" err="1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piān</a:t>
            </a:r>
            <a:r>
              <a:rPr lang="en-US" altLang="zh-CN" sz="4000" b="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000" b="0" dirty="0" err="1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rì</a:t>
            </a:r>
            <a:r>
              <a:rPr lang="en-US" altLang="zh-CN" sz="4000" b="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4000" b="0" dirty="0" err="1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jì</a:t>
            </a:r>
            <a:endParaRPr lang="en-US" altLang="zh-CN" sz="4000" b="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None/>
            </a:pPr>
            <a:r>
              <a:rPr lang="zh-CN" altLang="en-US" sz="4800" dirty="0" smtClean="0">
                <a:solidFill>
                  <a:srgbClr val="0070C0"/>
                </a:solidFill>
                <a:latin typeface="华文楷体" charset="-122"/>
                <a:ea typeface="华文楷体" charset="-122"/>
                <a:cs typeface="Times New Roman" charset="0"/>
              </a:rPr>
              <a:t>一</a:t>
            </a:r>
            <a:r>
              <a:rPr lang="zh-CN" altLang="en-US" sz="6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篇</a:t>
            </a:r>
            <a:r>
              <a:rPr lang="zh-CN" altLang="en-US" sz="4800" dirty="0" smtClean="0">
                <a:solidFill>
                  <a:srgbClr val="0070C0"/>
                </a:solidFill>
                <a:latin typeface="华文楷体" charset="-122"/>
                <a:ea typeface="华文楷体" charset="-122"/>
                <a:cs typeface="Times New Roman" charset="0"/>
              </a:rPr>
              <a:t>日记</a:t>
            </a:r>
            <a:r>
              <a:rPr lang="en-US" altLang="zh-CN" sz="4800" dirty="0" smtClean="0">
                <a:solidFill>
                  <a:srgbClr val="0070C0"/>
                </a:solidFill>
                <a:latin typeface="华文楷体" charset="-122"/>
                <a:ea typeface="华文楷体" charset="-122"/>
                <a:cs typeface="Times New Roman" charset="0"/>
              </a:rPr>
              <a:t> </a:t>
            </a:r>
          </a:p>
          <a:p>
            <a:pPr>
              <a:buNone/>
            </a:pPr>
            <a:r>
              <a:rPr lang="en-US" altLang="zh-CN" sz="4000" b="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altLang="zh-CN" sz="4000" b="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diary entry</a:t>
            </a:r>
            <a:endParaRPr lang="en-US" altLang="zh-CN" sz="4000" b="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9137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篇 </a:t>
            </a:r>
            <a:r>
              <a:rPr lang="en-US" altLang="zh-CN" sz="4000" b="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piān</a:t>
            </a:r>
            <a:r>
              <a:rPr lang="en-US" altLang="zh-CN" sz="4000" dirty="0">
                <a:solidFill>
                  <a:srgbClr val="FF0000"/>
                </a:solidFill>
                <a:latin typeface="华文楷体" charset="-122"/>
                <a:ea typeface="华文楷体" charset="-122"/>
                <a:cs typeface="Times New Roman" charset="0"/>
              </a:rPr>
              <a:t> </a:t>
            </a:r>
            <a:r>
              <a:rPr lang="zh-CN" altLang="en-US" sz="4000" dirty="0" smtClean="0">
                <a:solidFill>
                  <a:srgbClr val="0070C0"/>
                </a:solidFill>
                <a:latin typeface="华文楷体" charset="-122"/>
                <a:ea typeface="华文楷体" charset="-122"/>
                <a:cs typeface="Times New Roman" charset="0"/>
              </a:rPr>
              <a:t>          </a:t>
            </a:r>
            <a:r>
              <a:rPr lang="en-US" altLang="zh-CN" dirty="0" smtClean="0">
                <a:solidFill>
                  <a:srgbClr val="4E8F00"/>
                </a:solidFill>
                <a:ea typeface="宋体" charset="-122"/>
              </a:rPr>
              <a:t>The measure </a:t>
            </a:r>
            <a:r>
              <a:rPr lang="en-US" altLang="zh-CN" dirty="0">
                <a:solidFill>
                  <a:srgbClr val="4E8F00"/>
                </a:solidFill>
                <a:ea typeface="宋体" charset="-122"/>
              </a:rPr>
              <a:t>word </a:t>
            </a:r>
            <a:r>
              <a:rPr lang="en-US" altLang="zh-CN" dirty="0" smtClean="0">
                <a:solidFill>
                  <a:srgbClr val="4E8F00"/>
                </a:solidFill>
                <a:ea typeface="宋体" charset="-122"/>
              </a:rPr>
              <a:t>for diary, article </a:t>
            </a:r>
            <a:r>
              <a:rPr lang="en-US" altLang="zh-CN" dirty="0">
                <a:solidFill>
                  <a:srgbClr val="4E8F00"/>
                </a:solidFill>
                <a:ea typeface="宋体" charset="-122"/>
              </a:rPr>
              <a:t>etc.</a:t>
            </a:r>
            <a:endParaRPr lang="zh-CN" altLang="en-US" dirty="0">
              <a:solidFill>
                <a:srgbClr val="4E8F00"/>
              </a:solidFill>
              <a:ea typeface="宋体" charset="-122"/>
            </a:endParaRPr>
          </a:p>
        </p:txBody>
      </p:sp>
      <p:pic>
        <p:nvPicPr>
          <p:cNvPr id="9" name="Picture 4" descr="D:\Chinese PPT\International Chinese picture\Lesson 8\20081030231530825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64" y="2366248"/>
            <a:ext cx="3734980" cy="326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91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73160"/>
            <a:ext cx="3678866" cy="3551665"/>
          </a:xfrm>
        </p:spPr>
        <p:txBody>
          <a:bodyPr/>
          <a:lstStyle/>
          <a:p>
            <a:pPr>
              <a:buNone/>
            </a:pPr>
            <a:r>
              <a:rPr lang="en-US" sz="3600" b="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sz="3600" b="0" dirty="0" err="1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fēng</a:t>
            </a:r>
            <a:r>
              <a:rPr lang="en-US" sz="3600" b="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600" b="0" dirty="0" err="1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xìn</a:t>
            </a:r>
            <a:endParaRPr lang="en-US" sz="3600" b="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None/>
            </a:pPr>
            <a:r>
              <a:rPr lang="zh-CN" altLang="en-US" sz="4800" dirty="0" smtClean="0">
                <a:solidFill>
                  <a:srgbClr val="0070C0"/>
                </a:solidFill>
                <a:latin typeface="华文楷体" charset="-122"/>
                <a:ea typeface="华文楷体" charset="-122"/>
              </a:rPr>
              <a:t>一</a:t>
            </a:r>
            <a:r>
              <a:rPr lang="zh-CN" altLang="en-US" sz="66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封</a:t>
            </a:r>
            <a:r>
              <a:rPr lang="zh-CN" altLang="en-US" sz="4800" dirty="0" smtClean="0">
                <a:solidFill>
                  <a:srgbClr val="0070C0"/>
                </a:solidFill>
                <a:latin typeface="华文楷体" charset="-122"/>
                <a:ea typeface="华文楷体" charset="-122"/>
              </a:rPr>
              <a:t>信</a:t>
            </a:r>
            <a:endParaRPr lang="en-US" altLang="zh-CN" sz="4800" dirty="0" smtClean="0">
              <a:solidFill>
                <a:srgbClr val="0070C0"/>
              </a:solidFill>
              <a:latin typeface="华文楷体" charset="-122"/>
              <a:ea typeface="华文楷体" charset="-122"/>
            </a:endParaRPr>
          </a:p>
          <a:p>
            <a:pPr>
              <a:buNone/>
            </a:pPr>
            <a:r>
              <a:rPr lang="en-US" altLang="zh-CN" sz="4400" b="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A   letter</a:t>
            </a:r>
            <a:endParaRPr lang="zh-CN" altLang="en-US" sz="4400" b="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5595938" y="1643064"/>
            <a:ext cx="1071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557B97"/>
              </a:buClr>
              <a:defRPr/>
            </a:pPr>
            <a:endParaRPr lang="zh-CN" altLang="en-US" sz="4800" kern="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0" y="0"/>
            <a:ext cx="12191999" cy="14913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6600" kern="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封 </a:t>
            </a:r>
            <a:r>
              <a:rPr lang="en-US" sz="3600" b="0" kern="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fēng</a:t>
            </a:r>
            <a:r>
              <a:rPr lang="en-US" sz="3600" b="0" kern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3600" b="0" kern="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kern="0" dirty="0" smtClean="0">
                <a:solidFill>
                  <a:srgbClr val="4E8F00"/>
                </a:solidFill>
                <a:ea typeface="宋体" charset="-122"/>
              </a:rPr>
              <a:t>The measure word for letters, envelopes etc.</a:t>
            </a:r>
            <a:endParaRPr lang="zh-CN" altLang="en-US" kern="0" dirty="0">
              <a:solidFill>
                <a:srgbClr val="4E8F00"/>
              </a:solidFill>
              <a:ea typeface="宋体" charset="-12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488030" y="4255165"/>
            <a:ext cx="2122077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 b="1" dirty="0">
                <a:solidFill>
                  <a:srgbClr val="0070C0"/>
                </a:solidFill>
                <a:latin typeface="华文楷体" charset="-122"/>
                <a:ea typeface="华文楷体" charset="-122"/>
              </a:rPr>
              <a:t>信封</a:t>
            </a:r>
          </a:p>
          <a:p>
            <a:pPr>
              <a:spcBef>
                <a:spcPct val="50000"/>
              </a:spcBef>
            </a:pPr>
            <a:r>
              <a:rPr lang="en-US" altLang="zh-CN" sz="3200" dirty="0" err="1" smtClean="0">
                <a:solidFill>
                  <a:srgbClr val="0070C0"/>
                </a:solidFill>
                <a:latin typeface="Calibri" pitchFamily="34" charset="0"/>
              </a:rPr>
              <a:t>x</a:t>
            </a:r>
            <a:r>
              <a:rPr lang="en-US" altLang="zh-CN" sz="3200" dirty="0" err="1" smtClean="0">
                <a:solidFill>
                  <a:srgbClr val="0070C0"/>
                </a:solidFill>
              </a:rPr>
              <a:t>ì</a:t>
            </a:r>
            <a:r>
              <a:rPr lang="en-US" altLang="zh-CN" sz="3200" dirty="0" err="1" smtClean="0">
                <a:solidFill>
                  <a:srgbClr val="0070C0"/>
                </a:solidFill>
                <a:latin typeface="Calibri" pitchFamily="34" charset="0"/>
              </a:rPr>
              <a:t>nfēng</a:t>
            </a:r>
            <a:endParaRPr lang="en-US" altLang="zh-CN" sz="32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42" y="1860839"/>
            <a:ext cx="3014514" cy="3546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349" y="1756971"/>
            <a:ext cx="2304986" cy="240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5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414" y="2644352"/>
            <a:ext cx="3291108" cy="2994725"/>
          </a:xfrm>
        </p:spPr>
        <p:txBody>
          <a:bodyPr/>
          <a:lstStyle/>
          <a:p>
            <a:pPr>
              <a:buNone/>
            </a:pPr>
            <a:r>
              <a:rPr lang="en-US" sz="3600" b="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  </a:t>
            </a:r>
            <a:r>
              <a:rPr lang="en-US" sz="3600" b="0" dirty="0" err="1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běn</a:t>
            </a:r>
            <a:r>
              <a:rPr lang="en-US" sz="3600" b="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600" b="0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shū</a:t>
            </a:r>
            <a:endParaRPr lang="en-US" sz="3600" b="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None/>
            </a:pPr>
            <a:r>
              <a:rPr lang="zh-CN" altLang="en-US" sz="5400" dirty="0" smtClean="0">
                <a:solidFill>
                  <a:srgbClr val="0070C0"/>
                </a:solidFill>
                <a:latin typeface="华文楷体" charset="-122"/>
                <a:ea typeface="华文楷体" charset="-122"/>
              </a:rPr>
              <a:t>一</a:t>
            </a:r>
            <a:r>
              <a:rPr lang="zh-CN" altLang="en-US" sz="66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本</a:t>
            </a:r>
            <a:r>
              <a:rPr lang="zh-CN" altLang="en-US" sz="5400" dirty="0" smtClean="0">
                <a:solidFill>
                  <a:srgbClr val="0070C0"/>
                </a:solidFill>
                <a:latin typeface="华文楷体" charset="-122"/>
                <a:ea typeface="华文楷体" charset="-122"/>
              </a:rPr>
              <a:t>书</a:t>
            </a:r>
            <a:endParaRPr lang="en-US" altLang="zh-CN" sz="5400" dirty="0" smtClean="0">
              <a:solidFill>
                <a:srgbClr val="0070C0"/>
              </a:solidFill>
              <a:latin typeface="华文楷体" charset="-122"/>
              <a:ea typeface="华文楷体" charset="-122"/>
            </a:endParaRPr>
          </a:p>
          <a:p>
            <a:pPr>
              <a:buNone/>
            </a:pPr>
            <a:r>
              <a:rPr lang="en-US" altLang="zh-CN" sz="5400" dirty="0" smtClean="0">
                <a:solidFill>
                  <a:srgbClr val="0070C0"/>
                </a:solidFill>
                <a:latin typeface="华文楷体" charset="-122"/>
                <a:ea typeface="华文楷体" charset="-122"/>
              </a:rPr>
              <a:t> a book</a:t>
            </a:r>
            <a:endParaRPr lang="zh-CN" altLang="en-US" sz="5400" dirty="0">
              <a:solidFill>
                <a:srgbClr val="0070C0"/>
              </a:solidFill>
              <a:latin typeface="华文楷体" charset="-122"/>
              <a:ea typeface="华文楷体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0" y="0"/>
            <a:ext cx="12191999" cy="14913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6600" kern="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本 </a:t>
            </a:r>
            <a:r>
              <a:rPr lang="en-US" sz="3600" b="0" kern="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běn</a:t>
            </a:r>
            <a:r>
              <a:rPr lang="en-US" sz="3600" b="0" kern="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sz="3600" b="0" kern="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zh-CN" kern="0" dirty="0" smtClean="0">
                <a:solidFill>
                  <a:srgbClr val="4E8F00"/>
                </a:solidFill>
                <a:ea typeface="宋体" charset="-122"/>
              </a:rPr>
              <a:t>The measure word for books, magazines etc.</a:t>
            </a:r>
            <a:endParaRPr lang="zh-CN" altLang="en-US" kern="0" dirty="0">
              <a:solidFill>
                <a:srgbClr val="4E8F00"/>
              </a:solidFill>
              <a:ea typeface="宋体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2758155"/>
            <a:ext cx="3225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750</Words>
  <Application>Microsoft Office PowerPoint</Application>
  <PresentationFormat>Widescreen</PresentationFormat>
  <Paragraphs>162</Paragraphs>
  <Slides>50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DengXian</vt:lpstr>
      <vt:lpstr>DengXian Light</vt:lpstr>
      <vt:lpstr>KaiTi</vt:lpstr>
      <vt:lpstr>Kaiti SC</vt:lpstr>
      <vt:lpstr>新細明體</vt:lpstr>
      <vt:lpstr>宋体</vt:lpstr>
      <vt:lpstr>华文楷体</vt:lpstr>
      <vt:lpstr>Arial</vt:lpstr>
      <vt:lpstr>Calibri</vt:lpstr>
      <vt:lpstr>Calibri Light</vt:lpstr>
      <vt:lpstr>Times New Roman</vt:lpstr>
      <vt:lpstr>Office Theme</vt:lpstr>
      <vt:lpstr>量词  liàng cí</vt:lpstr>
      <vt:lpstr>PowerPoint Presentation</vt:lpstr>
      <vt:lpstr>PowerPoint Presentation</vt:lpstr>
      <vt:lpstr>PowerPoint Presentation</vt:lpstr>
      <vt:lpstr>几个朋友？ Jǐ ge péng Yǒu? </vt:lpstr>
      <vt:lpstr>两只老虎   Liǎng zhī lǎo Hǔ     (Two tigers)</vt:lpstr>
      <vt:lpstr>篇 piān           The measure word for diary, article etc.</vt:lpstr>
      <vt:lpstr>PowerPoint Presentation</vt:lpstr>
      <vt:lpstr>PowerPoint Presentation</vt:lpstr>
      <vt:lpstr>枝 zhī   The measure word for long, thin, inflexible objects etc.</vt:lpstr>
      <vt:lpstr>张 zhāng   The measure word for flat objects, paper,  pictures, etc.</vt:lpstr>
      <vt:lpstr>盘pán  (plate) and 碗 wǎn (bowl)   noun; measure word</vt:lpstr>
      <vt:lpstr>盘pán  (plate) and 碗 wǎn (bowl)</vt:lpstr>
      <vt:lpstr>cheǹshān  衬衫 shirt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 words　</vt:lpstr>
      <vt:lpstr>Measure words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miaowen chang</dc:creator>
  <cp:lastModifiedBy>Chang, Miaowen    IHS - Staff</cp:lastModifiedBy>
  <cp:revision>19</cp:revision>
  <dcterms:created xsi:type="dcterms:W3CDTF">2018-03-27T14:56:20Z</dcterms:created>
  <dcterms:modified xsi:type="dcterms:W3CDTF">2018-04-20T16:00:12Z</dcterms:modified>
</cp:coreProperties>
</file>